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4"/>
  </p:sldMasterIdLst>
  <p:notesMasterIdLst>
    <p:notesMasterId r:id="rId29"/>
  </p:notesMasterIdLst>
  <p:sldIdLst>
    <p:sldId id="405" r:id="rId5"/>
    <p:sldId id="359" r:id="rId6"/>
    <p:sldId id="300" r:id="rId7"/>
    <p:sldId id="328" r:id="rId8"/>
    <p:sldId id="302" r:id="rId9"/>
    <p:sldId id="306" r:id="rId10"/>
    <p:sldId id="303" r:id="rId11"/>
    <p:sldId id="325" r:id="rId12"/>
    <p:sldId id="406" r:id="rId13"/>
    <p:sldId id="392" r:id="rId14"/>
    <p:sldId id="371" r:id="rId15"/>
    <p:sldId id="408" r:id="rId16"/>
    <p:sldId id="390" r:id="rId17"/>
    <p:sldId id="372" r:id="rId18"/>
    <p:sldId id="376" r:id="rId19"/>
    <p:sldId id="407" r:id="rId20"/>
    <p:sldId id="379" r:id="rId21"/>
    <p:sldId id="403" r:id="rId22"/>
    <p:sldId id="409" r:id="rId23"/>
    <p:sldId id="393" r:id="rId24"/>
    <p:sldId id="381" r:id="rId25"/>
    <p:sldId id="394" r:id="rId26"/>
    <p:sldId id="384" r:id="rId27"/>
    <p:sldId id="32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C40D052-210A-48F1-9D4B-A650A6667047}">
          <p14:sldIdLst>
            <p14:sldId id="405"/>
          </p14:sldIdLst>
        </p14:section>
        <p14:section name="Untitled Section" id="{EBBE8154-0592-44FF-8766-F1ED4814E3C4}">
          <p14:sldIdLst>
            <p14:sldId id="359"/>
            <p14:sldId id="300"/>
            <p14:sldId id="328"/>
            <p14:sldId id="302"/>
            <p14:sldId id="306"/>
            <p14:sldId id="303"/>
            <p14:sldId id="325"/>
            <p14:sldId id="406"/>
            <p14:sldId id="392"/>
            <p14:sldId id="371"/>
            <p14:sldId id="408"/>
            <p14:sldId id="390"/>
            <p14:sldId id="372"/>
            <p14:sldId id="376"/>
            <p14:sldId id="407"/>
            <p14:sldId id="379"/>
            <p14:sldId id="403"/>
            <p14:sldId id="409"/>
            <p14:sldId id="393"/>
            <p14:sldId id="381"/>
            <p14:sldId id="394"/>
            <p14:sldId id="384"/>
            <p14:sldId id="32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623BFF-9D60-14B6-9FA8-1B8BDFD772A6}" name="Barbara Esbin" initials="BE" userId="9e8549711bcf9b80"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olly M. O'Conor" initials="MMO" lastIdx="9" clrIdx="0">
    <p:extLst>
      <p:ext uri="{19B8F6BF-5375-455C-9EA6-DF929625EA0E}">
        <p15:presenceInfo xmlns:p15="http://schemas.microsoft.com/office/powerpoint/2012/main" userId="S::Molly.OConor@fcc.gov::850e064a-59ae-4df2-b658-4d6bb00345a0" providerId="AD"/>
      </p:ext>
    </p:extLst>
  </p:cmAuthor>
  <p:cmAuthor id="2" name="Johnnay Schrieber" initials="JS" lastIdx="4" clrIdx="1">
    <p:extLst>
      <p:ext uri="{19B8F6BF-5375-455C-9EA6-DF929625EA0E}">
        <p15:presenceInfo xmlns:p15="http://schemas.microsoft.com/office/powerpoint/2012/main" userId="S::Johnnay.Schrieber@fcc.gov::b9cc6c87-bd31-4ab3-aea9-b075b8c1cd9b" providerId="AD"/>
      </p:ext>
    </p:extLst>
  </p:cmAuthor>
  <p:cmAuthor id="3" name="Allison Baker" initials="AB" lastIdx="7" clrIdx="2">
    <p:extLst>
      <p:ext uri="{19B8F6BF-5375-455C-9EA6-DF929625EA0E}">
        <p15:presenceInfo xmlns:p15="http://schemas.microsoft.com/office/powerpoint/2012/main" userId="S::allison.baker@fcc.gov::834bca08-2eb2-44e4-97e7-6dd0ef0955da" providerId="AD"/>
      </p:ext>
    </p:extLst>
  </p:cmAuthor>
  <p:cmAuthor id="4" name="Sue McNeil" initials="SM" lastIdx="12" clrIdx="3">
    <p:extLst>
      <p:ext uri="{19B8F6BF-5375-455C-9EA6-DF929625EA0E}">
        <p15:presenceInfo xmlns:p15="http://schemas.microsoft.com/office/powerpoint/2012/main" userId="S::Sue.McNeil@fcc.gov::7d184cda-b5b1-453d-a965-66c7541bad30" providerId="AD"/>
      </p:ext>
    </p:extLst>
  </p:cmAuthor>
  <p:cmAuthor id="5" name="Ramesh Nagarajan" initials="RN" lastIdx="1" clrIdx="4">
    <p:extLst>
      <p:ext uri="{19B8F6BF-5375-455C-9EA6-DF929625EA0E}">
        <p15:presenceInfo xmlns:p15="http://schemas.microsoft.com/office/powerpoint/2012/main" userId="S::ramesh.nagarajan@fcc.gov::8310263b-56db-43fc-aade-1c7e5fff20a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10" autoAdjust="0"/>
    <p:restoredTop sz="94686"/>
  </p:normalViewPr>
  <p:slideViewPr>
    <p:cSldViewPr snapToGrid="0">
      <p:cViewPr varScale="1">
        <p:scale>
          <a:sx n="78" d="100"/>
          <a:sy n="78" d="100"/>
        </p:scale>
        <p:origin x="108" y="5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2618B2-7246-4AC0-9688-329CCEEB6B28}" type="datetimeFigureOut">
              <a:rPr lang="en-US" smtClean="0"/>
              <a:t>11/17/2021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6C0B82-C642-4161-AFD4-F234EA0BE561}" type="slidenum">
              <a:rPr lang="en-US" smtClean="0"/>
              <a:t>‹#›</a:t>
            </a:fld>
            <a:endParaRPr lang="en-US" dirty="0"/>
          </a:p>
        </p:txBody>
      </p:sp>
    </p:spTree>
    <p:extLst>
      <p:ext uri="{BB962C8B-B14F-4D97-AF65-F5344CB8AC3E}">
        <p14:creationId xmlns:p14="http://schemas.microsoft.com/office/powerpoint/2010/main" val="59838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405843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3905786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399773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2585781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1853262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1963354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1585076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D6C0B82-C642-4161-AFD4-F234EA0BE5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68345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2750940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D6C0B82-C642-4161-AFD4-F234EA0BE5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2356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6C0B82-C642-4161-AFD4-F234EA0BE561}" type="slidenum">
              <a:rPr lang="en-US" smtClean="0"/>
              <a:t>24</a:t>
            </a:fld>
            <a:endParaRPr lang="en-US" dirty="0"/>
          </a:p>
        </p:txBody>
      </p:sp>
    </p:spTree>
    <p:extLst>
      <p:ext uri="{BB962C8B-B14F-4D97-AF65-F5344CB8AC3E}">
        <p14:creationId xmlns:p14="http://schemas.microsoft.com/office/powerpoint/2010/main" val="981210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3</a:t>
            </a:fld>
            <a:endParaRPr lang="en-US" altLang="en-US" dirty="0"/>
          </a:p>
        </p:txBody>
      </p:sp>
    </p:spTree>
    <p:extLst>
      <p:ext uri="{BB962C8B-B14F-4D97-AF65-F5344CB8AC3E}">
        <p14:creationId xmlns:p14="http://schemas.microsoft.com/office/powerpoint/2010/main" val="1817139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graphic illustrating the organization of CGB and its Offices and Divisions.</a:t>
            </a:r>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4</a:t>
            </a:fld>
            <a:endParaRPr lang="en-US" altLang="en-US" dirty="0"/>
          </a:p>
        </p:txBody>
      </p:sp>
    </p:spTree>
    <p:extLst>
      <p:ext uri="{BB962C8B-B14F-4D97-AF65-F5344CB8AC3E}">
        <p14:creationId xmlns:p14="http://schemas.microsoft.com/office/powerpoint/2010/main" val="3862293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5</a:t>
            </a:fld>
            <a:endParaRPr lang="en-US" altLang="en-US" dirty="0"/>
          </a:p>
        </p:txBody>
      </p:sp>
    </p:spTree>
    <p:extLst>
      <p:ext uri="{BB962C8B-B14F-4D97-AF65-F5344CB8AC3E}">
        <p14:creationId xmlns:p14="http://schemas.microsoft.com/office/powerpoint/2010/main" val="157172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a graphic illustrating the organization of IGA and its members.</a:t>
            </a:r>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6</a:t>
            </a:fld>
            <a:endParaRPr lang="en-US" altLang="en-US" dirty="0"/>
          </a:p>
        </p:txBody>
      </p:sp>
    </p:spTree>
    <p:extLst>
      <p:ext uri="{BB962C8B-B14F-4D97-AF65-F5344CB8AC3E}">
        <p14:creationId xmlns:p14="http://schemas.microsoft.com/office/powerpoint/2010/main" val="4006578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7</a:t>
            </a:fld>
            <a:endParaRPr lang="en-US" altLang="en-US" dirty="0"/>
          </a:p>
        </p:txBody>
      </p:sp>
    </p:spTree>
    <p:extLst>
      <p:ext uri="{BB962C8B-B14F-4D97-AF65-F5344CB8AC3E}">
        <p14:creationId xmlns:p14="http://schemas.microsoft.com/office/powerpoint/2010/main" val="25638161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680CF2A-CC1D-470E-A974-7090B4E869AE}" type="slidenum">
              <a:rPr lang="en-US" altLang="en-US" smtClean="0"/>
              <a:pPr>
                <a:defRPr/>
              </a:pPr>
              <a:t>8</a:t>
            </a:fld>
            <a:endParaRPr lang="en-US" altLang="en-US" dirty="0"/>
          </a:p>
        </p:txBody>
      </p:sp>
    </p:spTree>
    <p:extLst>
      <p:ext uri="{BB962C8B-B14F-4D97-AF65-F5344CB8AC3E}">
        <p14:creationId xmlns:p14="http://schemas.microsoft.com/office/powerpoint/2010/main" val="480108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D6C0B82-C642-4161-AFD4-F234EA0BE5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0012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3199CD-3E1B-4AE6-990F-76F925F5EA9F}" type="slidenum">
              <a:rPr kumimoji="0" lang="en-US" sz="1200" b="0" i="0" u="none" strike="noStrike" kern="1200" cap="none" spc="0" normalizeH="0" baseline="0" noProof="0" smtClean="0">
                <a:ln>
                  <a:noFill/>
                </a:ln>
                <a:solidFill>
                  <a:srgbClr val="000000"/>
                </a:solidFill>
                <a:effectLst/>
                <a:uLnTx/>
                <a:uFillTx/>
                <a:latin typeface="Corbe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Corbel"/>
              <a:ea typeface="+mn-ea"/>
              <a:cs typeface="+mn-cs"/>
            </a:endParaRPr>
          </a:p>
        </p:txBody>
      </p:sp>
    </p:spTree>
    <p:extLst>
      <p:ext uri="{BB962C8B-B14F-4D97-AF65-F5344CB8AC3E}">
        <p14:creationId xmlns:p14="http://schemas.microsoft.com/office/powerpoint/2010/main" val="2348453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989FE2-C792-4385-BCCD-BDF3D8CEFE3C}"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9276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FB00A-BFCC-49C0-8FB2-8E515F4B397D}"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75217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D0FEC-B8E4-49F0-A2CF-DF804F15BC97}"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658244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7436C0-285F-4849-BF1B-82245D429574}"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84278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8BD478-03F8-46BE-A8EB-42AEFDE3F858}"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0567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6EC75E-6228-4225-A8FF-5C90A87E9A40}" type="datetime1">
              <a:rPr lang="en-US" smtClean="0"/>
              <a:t>11/17/2021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853229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FF1B11-3482-4B02-8305-16C75FAA40B5}" type="datetime1">
              <a:rPr lang="en-US" smtClean="0"/>
              <a:t>11/17/2021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163321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CFF445-9BB7-4811-BA14-9E6D5618860D}" type="datetime1">
              <a:rPr lang="en-US" smtClean="0"/>
              <a:t>11/17/2021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310296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FEDB37-3A25-4DF2-8BF3-B804050EF41D}" type="datetime1">
              <a:rPr lang="en-US" smtClean="0"/>
              <a:t>11/17/2021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40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F8EE889-8E2A-4A03-957F-A25F7DBD3F22}" type="datetime1">
              <a:rPr lang="en-US" smtClean="0"/>
              <a:t>11/17/2021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A013F82-EE5E-44EE-A61D-E31C6657F26F}" type="slidenum">
              <a:rPr lang="en-US" smtClean="0"/>
              <a:t>‹#›</a:t>
            </a:fld>
            <a:endParaRPr lang="en-US" dirty="0"/>
          </a:p>
        </p:txBody>
      </p:sp>
    </p:spTree>
    <p:extLst>
      <p:ext uri="{BB962C8B-B14F-4D97-AF65-F5344CB8AC3E}">
        <p14:creationId xmlns:p14="http://schemas.microsoft.com/office/powerpoint/2010/main" val="2599532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CDD5FA-4BAB-46AD-84B4-E7D5018D67D6}" type="datetime1">
              <a:rPr lang="en-US" smtClean="0"/>
              <a:t>11/17/2021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72818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F192F5B-66E4-4864-A4EF-E56CD6D0CD55}" type="datetime1">
              <a:rPr lang="en-US" smtClean="0"/>
              <a:t>11/17/2021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A013F82-EE5E-44EE-A61D-E31C6657F26F}"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8370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emergencyconnectivityfund.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fcc.gov/emergency-connectivity-fund-faqs"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www.usac.org/about/emergency-broadband-benefit-program/emergency-broadband-benefit-program-enrollments-and-claims-tracker/"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www.fcc.gov/emergency-broadband-benefit-outreach-toolkit" TargetMode="External"/><Relationship Id="rId2" Type="http://schemas.openxmlformats.org/officeDocument/2006/relationships/hyperlink" Target="https://www.fcc.gov/broadbandbenefit" TargetMode="Externa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hyperlink" Target="https://www.usac.org/about/emergency-broadband-benefit-program/emergency-broadband-benefit-program-enrollments-and-claims-tracker/" TargetMode="External"/><Relationship Id="rId4" Type="http://schemas.openxmlformats.org/officeDocument/2006/relationships/hyperlink" Target="https://www.getemergencybroadband.org/"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www.fcc.gov/about-fcc/advisory-committees/general/intergovernmental-advisory-committee" TargetMode="External"/><Relationship Id="rId3" Type="http://schemas.openxmlformats.org/officeDocument/2006/relationships/hyperlink" Target="mailto:Barbara.Esbin@fcc.gov" TargetMode="External"/><Relationship Id="rId7" Type="http://schemas.openxmlformats.org/officeDocument/2006/relationships/hyperlink" Target="https://fcc.gov/consumer-and-governmental-affairs/office-intergovernmental-affair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www.fcc.gov/general/consumer-and-governmental-affairs-bureau" TargetMode="External"/><Relationship Id="rId5" Type="http://schemas.openxmlformats.org/officeDocument/2006/relationships/hyperlink" Target="mailto:Theodore.Marcus@fcc.gov" TargetMode="External"/><Relationship Id="rId4" Type="http://schemas.openxmlformats.org/officeDocument/2006/relationships/hyperlink" Target="mailto:Emmitt.Carlton@fcc.gov"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4">
            <a:extLst>
              <a:ext uri="{FF2B5EF4-FFF2-40B4-BE49-F238E27FC236}">
                <a16:creationId xmlns:a16="http://schemas.microsoft.com/office/drawing/2014/main" id="{5AE6C737-FF55-4064-94B7-0B21D2EB60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317E6C59-74AE-47BF-961D-648BFCE57E2B}"/>
              </a:ext>
            </a:extLst>
          </p:cNvPr>
          <p:cNvSpPr>
            <a:spLocks noGrp="1"/>
          </p:cNvSpPr>
          <p:nvPr>
            <p:ph type="ctrTitle"/>
          </p:nvPr>
        </p:nvSpPr>
        <p:spPr>
          <a:xfrm>
            <a:off x="6713971" y="2244437"/>
            <a:ext cx="4829101" cy="2080675"/>
          </a:xfrm>
        </p:spPr>
        <p:txBody>
          <a:bodyPr>
            <a:normAutofit/>
          </a:bodyPr>
          <a:lstStyle/>
          <a:p>
            <a:r>
              <a:rPr kumimoji="0" lang="en-US" sz="32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NASUCA Annual Meeting </a:t>
            </a:r>
            <a:br>
              <a:rPr kumimoji="0" lang="en-US" sz="32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br>
            <a:r>
              <a:rPr kumimoji="0" lang="en-US" sz="32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November 9, 2021</a:t>
            </a:r>
            <a:endParaRPr lang="en-US" sz="3200" dirty="0"/>
          </a:p>
        </p:txBody>
      </p:sp>
      <p:sp>
        <p:nvSpPr>
          <p:cNvPr id="6" name="Subtitle 5">
            <a:extLst>
              <a:ext uri="{FF2B5EF4-FFF2-40B4-BE49-F238E27FC236}">
                <a16:creationId xmlns:a16="http://schemas.microsoft.com/office/drawing/2014/main" id="{3DB1CB2E-49C8-4E36-A607-672E2173C207}"/>
              </a:ext>
            </a:extLst>
          </p:cNvPr>
          <p:cNvSpPr>
            <a:spLocks noGrp="1"/>
          </p:cNvSpPr>
          <p:nvPr>
            <p:ph type="subTitle" idx="1"/>
          </p:nvPr>
        </p:nvSpPr>
        <p:spPr>
          <a:xfrm>
            <a:off x="6729999" y="4455621"/>
            <a:ext cx="4829101" cy="1238616"/>
          </a:xfrm>
        </p:spPr>
        <p:txBody>
          <a:bodyPr>
            <a:normAutofit/>
          </a:bodyPr>
          <a:lstStyle/>
          <a:p>
            <a: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Emmitt Carlton</a:t>
            </a:r>
            <a:b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br>
            <a: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Acting Chief</a:t>
            </a:r>
            <a:b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br>
            <a: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Consumer &amp; Governmental Affairs Bureau</a:t>
            </a:r>
            <a:b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br>
            <a:r>
              <a:rPr kumimoji="0" lang="en-US" sz="2000" b="0" i="0" u="none" strike="noStrike" kern="1200" cap="none" spc="-50" normalizeH="0" baseline="0" noProof="0" dirty="0">
                <a:ln>
                  <a:noFill/>
                </a:ln>
                <a:solidFill>
                  <a:srgbClr val="000000">
                    <a:lumMod val="85000"/>
                    <a:lumOff val="15000"/>
                  </a:srgbClr>
                </a:solidFill>
                <a:effectLst/>
                <a:uLnTx/>
                <a:uFillTx/>
                <a:latin typeface="Times New Roman" panose="02020603050405020304" pitchFamily="18" charset="0"/>
                <a:ea typeface="+mj-ea"/>
                <a:cs typeface="Times New Roman" panose="02020603050405020304" pitchFamily="18" charset="0"/>
              </a:rPr>
              <a:t>Office of Intergovernmental Affairs</a:t>
            </a:r>
            <a:endParaRPr lang="en-US" dirty="0">
              <a:solidFill>
                <a:schemeClr val="tx1">
                  <a:lumMod val="85000"/>
                  <a:lumOff val="15000"/>
                </a:schemeClr>
              </a:solidFill>
            </a:endParaRPr>
          </a:p>
        </p:txBody>
      </p:sp>
      <p:pic>
        <p:nvPicPr>
          <p:cNvPr id="14" name="Picture 13">
            <a:extLst>
              <a:ext uri="{FF2B5EF4-FFF2-40B4-BE49-F238E27FC236}">
                <a16:creationId xmlns:a16="http://schemas.microsoft.com/office/drawing/2014/main" id="{E3B75E7B-EEB1-4CE4-9EEE-A273E85EDE4F}"/>
              </a:ext>
            </a:extLst>
          </p:cNvPr>
          <p:cNvPicPr>
            <a:picLocks noChangeAspect="1"/>
          </p:cNvPicPr>
          <p:nvPr/>
        </p:nvPicPr>
        <p:blipFill>
          <a:blip r:embed="rId2"/>
          <a:stretch>
            <a:fillRect/>
          </a:stretch>
        </p:blipFill>
        <p:spPr>
          <a:xfrm>
            <a:off x="634005" y="878068"/>
            <a:ext cx="2660732" cy="1920240"/>
          </a:xfrm>
          <a:prstGeom prst="rect">
            <a:avLst/>
          </a:prstGeom>
        </p:spPr>
      </p:pic>
      <p:cxnSp>
        <p:nvCxnSpPr>
          <p:cNvPr id="34" name="Straight Connector 26">
            <a:extLst>
              <a:ext uri="{FF2B5EF4-FFF2-40B4-BE49-F238E27FC236}">
                <a16:creationId xmlns:a16="http://schemas.microsoft.com/office/drawing/2014/main" id="{6B5B1DD8-6224-4137-8621-32982B00F9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05053" y="4343400"/>
            <a:ext cx="438912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5" name="Rectangle 28">
            <a:extLst>
              <a:ext uri="{FF2B5EF4-FFF2-40B4-BE49-F238E27FC236}">
                <a16:creationId xmlns:a16="http://schemas.microsoft.com/office/drawing/2014/main" id="{D8218D9F-38B6-4AE0-9051-5434D19A5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0">
            <a:extLst>
              <a:ext uri="{FF2B5EF4-FFF2-40B4-BE49-F238E27FC236}">
                <a16:creationId xmlns:a16="http://schemas.microsoft.com/office/drawing/2014/main" id="{2D3DCA99-84AF-487A-BF72-91C5FA6B0B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3">
            <a:extLst>
              <a:ext uri="{FF2B5EF4-FFF2-40B4-BE49-F238E27FC236}">
                <a16:creationId xmlns:a16="http://schemas.microsoft.com/office/drawing/2014/main" id="{86F267F0-0557-47B3-A01F-FD8A3E58237E}"/>
              </a:ext>
            </a:extLst>
          </p:cNvPr>
          <p:cNvSpPr>
            <a:spLocks noGrp="1"/>
          </p:cNvSpPr>
          <p:nvPr>
            <p:ph type="sldNum" sz="quarter" idx="12"/>
          </p:nvPr>
        </p:nvSpPr>
        <p:spPr>
          <a:xfrm>
            <a:off x="9900458" y="6459785"/>
            <a:ext cx="1312025" cy="365125"/>
          </a:xfrm>
        </p:spPr>
        <p:txBody>
          <a:bodyPr>
            <a:normAutofit/>
          </a:bodyPr>
          <a:lstStyle/>
          <a:p>
            <a:pPr>
              <a:spcAft>
                <a:spcPts val="600"/>
              </a:spcAft>
            </a:pPr>
            <a:fld id="{2A013F82-EE5E-44EE-A61D-E31C6657F26F}" type="slidenum">
              <a:rPr lang="en-US" smtClean="0"/>
              <a:pPr>
                <a:spcAft>
                  <a:spcPts val="600"/>
                </a:spcAft>
              </a:pPr>
              <a:t>1</a:t>
            </a:fld>
            <a:endParaRPr lang="en-US" dirty="0"/>
          </a:p>
        </p:txBody>
      </p:sp>
    </p:spTree>
    <p:extLst>
      <p:ext uri="{BB962C8B-B14F-4D97-AF65-F5344CB8AC3E}">
        <p14:creationId xmlns:p14="http://schemas.microsoft.com/office/powerpoint/2010/main" val="3533899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a:extLst>
              <a:ext uri="{FF2B5EF4-FFF2-40B4-BE49-F238E27FC236}">
                <a16:creationId xmlns:a16="http://schemas.microsoft.com/office/drawing/2014/main" id="{32393CFC-08F8-4592-BB71-35C06CFE1CA6}"/>
              </a:ext>
            </a:extLst>
          </p:cNvPr>
          <p:cNvSpPr txBox="1">
            <a:spLocks noChangeArrowheads="1"/>
          </p:cNvSpPr>
          <p:nvPr/>
        </p:nvSpPr>
        <p:spPr>
          <a:xfrm>
            <a:off x="1198606" y="990599"/>
            <a:ext cx="9976068" cy="5135459"/>
          </a:xfrm>
          <a:prstGeom prst="rect">
            <a:avLst/>
          </a:prstGeom>
        </p:spPr>
        <p:txBody>
          <a:bodyPr lIns="91440" tIns="45720" rIns="91440" bIns="45720" anchor="t">
            <a:noAutofit/>
          </a:bodyPr>
          <a:lstStyle>
            <a:lvl1pPr marL="342900" indent="-342900" algn="l" defTabSz="981075" rtl="0" eaLnBrk="0" fontAlgn="base" hangingPunct="0">
              <a:spcBef>
                <a:spcPct val="40000"/>
              </a:spcBef>
              <a:spcAft>
                <a:spcPct val="0"/>
              </a:spcAft>
              <a:buClr>
                <a:schemeClr val="tx1"/>
              </a:buClr>
              <a:buFont typeface="Verdana" panose="020B0604030504040204" pitchFamily="34" charset="0"/>
              <a:defRPr sz="2400">
                <a:solidFill>
                  <a:schemeClr val="tx1"/>
                </a:solidFill>
                <a:latin typeface="+mn-lt"/>
                <a:ea typeface="+mn-ea"/>
                <a:cs typeface="+mn-cs"/>
              </a:defRPr>
            </a:lvl1pPr>
            <a:lvl2pPr marL="457200" indent="-228600" algn="l" defTabSz="981075" rtl="0" eaLnBrk="0" fontAlgn="base" hangingPunct="0">
              <a:spcBef>
                <a:spcPct val="20000"/>
              </a:spcBef>
              <a:spcAft>
                <a:spcPct val="0"/>
              </a:spcAft>
              <a:buClr>
                <a:schemeClr val="tx1"/>
              </a:buClr>
              <a:buChar char="-"/>
              <a:defRPr sz="2000">
                <a:solidFill>
                  <a:schemeClr val="tx1"/>
                </a:solidFill>
                <a:latin typeface="+mn-lt"/>
              </a:defRPr>
            </a:lvl2pPr>
            <a:lvl3pPr marL="914400" indent="-228600" algn="l" defTabSz="981075" rtl="0" eaLnBrk="0" fontAlgn="base" hangingPunct="0">
              <a:spcBef>
                <a:spcPct val="20000"/>
              </a:spcBef>
              <a:spcAft>
                <a:spcPct val="0"/>
              </a:spcAft>
              <a:buClr>
                <a:schemeClr val="tx1"/>
              </a:buClr>
              <a:buFont typeface="Marlett" pitchFamily="2" charset="2"/>
              <a:buChar char="8"/>
              <a:defRPr sz="2000">
                <a:solidFill>
                  <a:schemeClr val="tx1"/>
                </a:solidFill>
                <a:latin typeface="+mn-lt"/>
              </a:defRPr>
            </a:lvl3pPr>
            <a:lvl4pPr marL="1371600" indent="-228600" algn="l" defTabSz="981075" rtl="0" eaLnBrk="0" fontAlgn="base" hangingPunct="0">
              <a:spcBef>
                <a:spcPct val="20000"/>
              </a:spcBef>
              <a:spcAft>
                <a:spcPct val="0"/>
              </a:spcAft>
              <a:buClr>
                <a:schemeClr val="tx1"/>
              </a:buClr>
              <a:buChar char="-"/>
              <a:defRPr sz="2000">
                <a:solidFill>
                  <a:schemeClr val="tx1"/>
                </a:solidFill>
                <a:latin typeface="+mn-lt"/>
              </a:defRPr>
            </a:lvl4pPr>
            <a:lvl5pPr marL="21574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5pPr>
            <a:lvl6pPr marL="26146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6pPr>
            <a:lvl7pPr marL="30718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7pPr>
            <a:lvl8pPr marL="35290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8pPr>
            <a:lvl9pPr marL="39862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9pPr>
          </a:lstStyle>
          <a:p>
            <a:pPr marL="228600" lvl="1" indent="0">
              <a:buClr>
                <a:srgbClr val="000000"/>
              </a:buClr>
              <a:buNone/>
            </a:pPr>
            <a:r>
              <a:rPr lang="en-US" sz="2800" b="1" dirty="0">
                <a:solidFill>
                  <a:srgbClr val="000E21"/>
                </a:solidFill>
                <a:latin typeface="Times New Roman" panose="02020603050405020304" pitchFamily="18" charset="0"/>
                <a:ea typeface="ＭＳ Ｐゴシック" pitchFamily="34" charset="-128"/>
                <a:cs typeface="Times New Roman" panose="02020603050405020304" pitchFamily="18" charset="0"/>
              </a:rPr>
              <a:t>Overview</a:t>
            </a:r>
          </a:p>
          <a:p>
            <a:pPr marL="228600" lvl="1" indent="0">
              <a:buClr>
                <a:srgbClr val="000000"/>
              </a:buClr>
              <a:buNone/>
            </a:pPr>
            <a:endParaRPr lang="en-US" dirty="0"/>
          </a:p>
          <a:p>
            <a:pPr lvl="2">
              <a:buClr>
                <a:srgbClr val="000000"/>
              </a:buClr>
              <a:buFont typeface="Arial" panose="020B0604020202020204" pitchFamily="34" charset="0"/>
              <a:buChar char="•"/>
            </a:pPr>
            <a:r>
              <a:rPr lang="en-US" dirty="0">
                <a:solidFill>
                  <a:srgbClr val="000E21"/>
                </a:solidFill>
                <a:latin typeface="Times New Roman"/>
                <a:ea typeface="ＭＳ Ｐゴシック"/>
                <a:cs typeface="Times New Roman"/>
              </a:rPr>
              <a:t>The</a:t>
            </a:r>
            <a:r>
              <a:rPr lang="en-US" b="1" dirty="0">
                <a:solidFill>
                  <a:srgbClr val="000E21"/>
                </a:solidFill>
                <a:latin typeface="Times New Roman"/>
                <a:ea typeface="ＭＳ Ｐゴシック"/>
                <a:cs typeface="Times New Roman"/>
              </a:rPr>
              <a:t> $7.171 billion Emergency Connectivity Fund</a:t>
            </a:r>
            <a:r>
              <a:rPr lang="en-US" dirty="0">
                <a:solidFill>
                  <a:srgbClr val="000E21"/>
                </a:solidFill>
                <a:latin typeface="Times New Roman"/>
                <a:ea typeface="ＭＳ Ｐゴシック"/>
                <a:cs typeface="Times New Roman"/>
              </a:rPr>
              <a:t> was created as part of the American Rescue Plan Act of 2021.  Support is distributed to eligible schools and libraries to purchase eligible equipment and/or services for use by students, school staff, and library patrons with unmet needs at locations other than a school or library, during the COVID-19 emergency period.</a:t>
            </a:r>
          </a:p>
          <a:p>
            <a:pPr lvl="2">
              <a:buClr>
                <a:srgbClr val="000000"/>
              </a:buClr>
              <a:buFont typeface="Arial" panose="020B0604020202020204" pitchFamily="34" charset="0"/>
              <a:buChar char="•"/>
            </a:pPr>
            <a:r>
              <a:rPr kumimoji="0" lang="en-US" b="0" i="0" u="none" strike="noStrike" kern="1200" cap="none" spc="0" normalizeH="0" baseline="0" noProof="0" dirty="0">
                <a:ln>
                  <a:noFill/>
                </a:ln>
                <a:solidFill>
                  <a:srgbClr val="000E21"/>
                </a:solidFill>
                <a:effectLst/>
                <a:uLnTx/>
                <a:uFillTx/>
                <a:latin typeface="Times New Roman" panose="02020603050405020304" pitchFamily="18" charset="0"/>
                <a:ea typeface="ＭＳ Ｐゴシック" pitchFamily="34" charset="-128"/>
                <a:cs typeface="Times New Roman" panose="02020603050405020304" pitchFamily="18" charset="0"/>
              </a:rPr>
              <a:t>Applicants may seek funding for (i) up to </a:t>
            </a:r>
            <a:r>
              <a:rPr kumimoji="0" lang="en-US" b="1" i="0" u="none" strike="noStrike" kern="1200" cap="none" spc="0" normalizeH="0" baseline="0" noProof="0" dirty="0">
                <a:ln>
                  <a:noFill/>
                </a:ln>
                <a:solidFill>
                  <a:srgbClr val="000E21"/>
                </a:solidFill>
                <a:effectLst/>
                <a:uLnTx/>
                <a:uFillTx/>
                <a:latin typeface="Times New Roman" panose="02020603050405020304" pitchFamily="18" charset="0"/>
                <a:ea typeface="ＭＳ Ｐゴシック" pitchFamily="34" charset="-128"/>
                <a:cs typeface="Times New Roman" panose="02020603050405020304" pitchFamily="18" charset="0"/>
              </a:rPr>
              <a:t>$400 </a:t>
            </a:r>
            <a:r>
              <a:rPr kumimoji="0" lang="en-US" b="0" i="0" u="none" strike="noStrike" kern="1200" cap="none" spc="0" normalizeH="0" baseline="0" noProof="0" dirty="0">
                <a:ln>
                  <a:noFill/>
                </a:ln>
                <a:solidFill>
                  <a:srgbClr val="000E21"/>
                </a:solidFill>
                <a:effectLst/>
                <a:uLnTx/>
                <a:uFillTx/>
                <a:latin typeface="Times New Roman" panose="02020603050405020304" pitchFamily="18" charset="0"/>
                <a:ea typeface="ＭＳ Ｐゴシック" pitchFamily="34" charset="-128"/>
                <a:cs typeface="Times New Roman" panose="02020603050405020304" pitchFamily="18" charset="0"/>
              </a:rPr>
              <a:t>for each connected device (laptops and tablets); and (ii) up to </a:t>
            </a:r>
            <a:r>
              <a:rPr kumimoji="0" lang="en-US" b="1" i="0" u="none" strike="noStrike" kern="1200" cap="none" spc="0" normalizeH="0" baseline="0" noProof="0" dirty="0">
                <a:ln>
                  <a:noFill/>
                </a:ln>
                <a:solidFill>
                  <a:srgbClr val="000E21"/>
                </a:solidFill>
                <a:effectLst/>
                <a:uLnTx/>
                <a:uFillTx/>
                <a:latin typeface="Times New Roman" panose="02020603050405020304" pitchFamily="18" charset="0"/>
                <a:ea typeface="ＭＳ Ｐゴシック" pitchFamily="34" charset="-128"/>
                <a:cs typeface="Times New Roman" panose="02020603050405020304" pitchFamily="18" charset="0"/>
              </a:rPr>
              <a:t>$250 </a:t>
            </a:r>
            <a:r>
              <a:rPr kumimoji="0" lang="en-US" b="0" i="0" u="none" strike="noStrike" kern="1200" cap="none" spc="0" normalizeH="0" baseline="0" noProof="0" dirty="0">
                <a:ln>
                  <a:noFill/>
                </a:ln>
                <a:solidFill>
                  <a:srgbClr val="000E21"/>
                </a:solidFill>
                <a:effectLst/>
                <a:uLnTx/>
                <a:uFillTx/>
                <a:latin typeface="Times New Roman" panose="02020603050405020304" pitchFamily="18" charset="0"/>
                <a:ea typeface="ＭＳ Ｐゴシック" pitchFamily="34" charset="-128"/>
                <a:cs typeface="Times New Roman" panose="02020603050405020304" pitchFamily="18" charset="0"/>
              </a:rPr>
              <a:t>for each Wi-Fi hotspot provided to a student, school staff or library patron.</a:t>
            </a:r>
            <a:endParaRPr lang="en-US" dirty="0">
              <a:solidFill>
                <a:srgbClr val="000E21"/>
              </a:solidFill>
              <a:latin typeface="Times New Roman"/>
              <a:ea typeface="ＭＳ Ｐゴシック"/>
              <a:cs typeface="Times New Roman"/>
            </a:endParaRPr>
          </a:p>
          <a:p>
            <a:pPr marL="685800" lvl="2" indent="0">
              <a:buClr>
                <a:srgbClr val="000000"/>
              </a:buClr>
              <a:buNone/>
            </a:pPr>
            <a:endParaRPr lang="en-US" sz="2200" dirty="0">
              <a:solidFill>
                <a:srgbClr val="000E21"/>
              </a:solidFill>
              <a:latin typeface="Times New Roman" panose="02020603050405020304" pitchFamily="18" charset="0"/>
              <a:ea typeface="ＭＳ Ｐゴシック"/>
              <a:cs typeface="Times New Roman" panose="02020603050405020304" pitchFamily="18" charset="0"/>
            </a:endParaRPr>
          </a:p>
          <a:p>
            <a:pPr marL="228600" lvl="1" indent="0">
              <a:buClr>
                <a:srgbClr val="000000"/>
              </a:buClr>
              <a:defRPr/>
            </a:pPr>
            <a:endParaRPr lang="en-US" altLang="en-US" dirty="0">
              <a:solidFill>
                <a:srgbClr val="000E21"/>
              </a:solidFill>
              <a:latin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Clr>
                <a:srgbClr val="000000"/>
              </a:buClr>
              <a:defRPr/>
            </a:pPr>
            <a:endParaRPr lang="en-US" altLang="en-US" kern="0" dirty="0">
              <a:solidFill>
                <a:srgbClr val="000E21"/>
              </a:solidFill>
              <a:latin typeface="Times New Roman" panose="02020603050405020304" pitchFamily="18" charset="0"/>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E9B267B7-CC3E-40A1-9ED5-5674C18724E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9474E55B-6C06-44D0-B15B-E9BFE582F0D7}"/>
              </a:ext>
            </a:extLst>
          </p:cNvPr>
          <p:cNvSpPr>
            <a:spLocks noGrp="1"/>
          </p:cNvSpPr>
          <p:nvPr>
            <p:ph type="sldNum" sz="quarter" idx="12"/>
          </p:nvPr>
        </p:nvSpPr>
        <p:spPr/>
        <p:txBody>
          <a:bodyPr/>
          <a:lstStyle/>
          <a:p>
            <a:fld id="{2A013F82-EE5E-44EE-A61D-E31C6657F26F}" type="slidenum">
              <a:rPr lang="en-US" smtClean="0"/>
              <a:t>10</a:t>
            </a:fld>
            <a:endParaRPr lang="en-US" dirty="0"/>
          </a:p>
        </p:txBody>
      </p:sp>
    </p:spTree>
    <p:extLst>
      <p:ext uri="{BB962C8B-B14F-4D97-AF65-F5344CB8AC3E}">
        <p14:creationId xmlns:p14="http://schemas.microsoft.com/office/powerpoint/2010/main" val="295798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457200"/>
            <a:ext cx="9144001" cy="1751610"/>
          </a:xfrm>
        </p:spPr>
        <p:txBody>
          <a:bodyPr>
            <a:normAutofit/>
          </a:bodyPr>
          <a:lstStyle/>
          <a:p>
            <a:br>
              <a:rPr lang="en-US" dirty="0">
                <a:solidFill>
                  <a:srgbClr val="001125"/>
                </a:solidFill>
                <a:latin typeface="Times New Roman" panose="02020603050405020304" pitchFamily="18" charset="0"/>
                <a:cs typeface="Times New Roman" panose="02020603050405020304" pitchFamily="18" charset="0"/>
              </a:rPr>
            </a:br>
            <a:r>
              <a:rPr lang="en-US" dirty="0">
                <a:solidFill>
                  <a:srgbClr val="001125"/>
                </a:solidFill>
                <a:latin typeface="Times New Roman" panose="02020603050405020304" pitchFamily="18" charset="0"/>
                <a:cs typeface="Times New Roman" panose="02020603050405020304" pitchFamily="18" charset="0"/>
              </a:rPr>
              <a:t>ECF Award Activity</a:t>
            </a:r>
          </a:p>
        </p:txBody>
      </p:sp>
      <p:sp>
        <p:nvSpPr>
          <p:cNvPr id="10" name="Rectangle 9"/>
          <p:cNvSpPr/>
          <p:nvPr/>
        </p:nvSpPr>
        <p:spPr>
          <a:xfrm>
            <a:off x="2368133" y="1066800"/>
            <a:ext cx="8827335" cy="5232202"/>
          </a:xfrm>
          <a:prstGeom prst="rect">
            <a:avLst/>
          </a:prstGeom>
        </p:spPr>
        <p:txBody>
          <a:bodyPr wrap="square" lIns="91440" tIns="45720" rIns="91440" bIns="45720" anchor="t">
            <a:spAutoFit/>
          </a:bodyPr>
          <a:lstStyle/>
          <a:p>
            <a:pPr marL="57150">
              <a:spcAft>
                <a:spcPts val="600"/>
              </a:spcAft>
              <a:defRPr/>
            </a:pPr>
            <a:endParaRPr lang="en-US" sz="2000" b="1" dirty="0">
              <a:solidFill>
                <a:schemeClr val="bg2"/>
              </a:solidFill>
              <a:latin typeface="Times New Roman"/>
              <a:ea typeface="ＭＳ Ｐゴシック"/>
              <a:cs typeface="Times New Roman"/>
            </a:endParaRPr>
          </a:p>
          <a:p>
            <a:pPr marL="57150">
              <a:spcAft>
                <a:spcPts val="600"/>
              </a:spcAft>
              <a:defRPr/>
            </a:pPr>
            <a:endParaRPr lang="en-US" sz="2000" b="1" dirty="0">
              <a:solidFill>
                <a:schemeClr val="bg2"/>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rPr>
              <a:t>The FCC and the program administrator, USAC, opened two windows for schools and libraries to apply for the ECF Program.</a:t>
            </a:r>
          </a:p>
          <a:p>
            <a:pPr lvl="1">
              <a:buClr>
                <a:srgbClr val="000000"/>
              </a:buClr>
            </a:pPr>
            <a:endParaRPr lang="en-US" sz="2000" dirty="0">
              <a:solidFill>
                <a:srgbClr val="000E21"/>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rPr>
              <a:t>During the first application filing window (</a:t>
            </a:r>
            <a:r>
              <a:rPr lang="en-US" sz="2000" b="1" dirty="0">
                <a:solidFill>
                  <a:srgbClr val="000E21"/>
                </a:solidFill>
                <a:latin typeface="Times New Roman"/>
                <a:ea typeface="ＭＳ Ｐゴシック"/>
                <a:cs typeface="Times New Roman"/>
              </a:rPr>
              <a:t>June 29 </a:t>
            </a:r>
            <a:r>
              <a:rPr lang="en-US" sz="2000" dirty="0">
                <a:solidFill>
                  <a:srgbClr val="000E21"/>
                </a:solidFill>
                <a:latin typeface="Times New Roman"/>
                <a:ea typeface="ＭＳ Ｐゴシック"/>
                <a:cs typeface="Times New Roman"/>
              </a:rPr>
              <a:t>to </a:t>
            </a:r>
            <a:r>
              <a:rPr lang="en-US" sz="2000" b="1" dirty="0">
                <a:solidFill>
                  <a:srgbClr val="000E21"/>
                </a:solidFill>
                <a:latin typeface="Times New Roman"/>
                <a:ea typeface="ＭＳ Ｐゴシック"/>
                <a:cs typeface="Times New Roman"/>
              </a:rPr>
              <a:t>August 13, 2021)</a:t>
            </a:r>
            <a:r>
              <a:rPr lang="en-US" sz="2000" dirty="0">
                <a:solidFill>
                  <a:srgbClr val="000E21"/>
                </a:solidFill>
                <a:latin typeface="Times New Roman"/>
                <a:ea typeface="ＭＳ Ｐゴシック"/>
                <a:cs typeface="Times New Roman"/>
              </a:rPr>
              <a:t>,</a:t>
            </a:r>
            <a:r>
              <a:rPr lang="en-US" sz="2000" b="1" dirty="0">
                <a:solidFill>
                  <a:srgbClr val="000E21"/>
                </a:solidFill>
                <a:latin typeface="Times New Roman"/>
                <a:ea typeface="ＭＳ Ｐゴシック"/>
                <a:cs typeface="Times New Roman"/>
              </a:rPr>
              <a:t> </a:t>
            </a:r>
            <a:r>
              <a:rPr lang="en-US" sz="2000" dirty="0">
                <a:solidFill>
                  <a:srgbClr val="000E21"/>
                </a:solidFill>
                <a:latin typeface="Times New Roman"/>
                <a:ea typeface="ＭＳ Ｐゴシック"/>
                <a:cs typeface="Times New Roman"/>
              </a:rPr>
              <a:t>the program received requests for </a:t>
            </a:r>
            <a:r>
              <a:rPr lang="en-US" sz="2000" b="1" dirty="0">
                <a:solidFill>
                  <a:srgbClr val="000E21"/>
                </a:solidFill>
                <a:latin typeface="Times New Roman"/>
                <a:ea typeface="ＭＳ Ｐゴシック"/>
                <a:cs typeface="Times New Roman"/>
              </a:rPr>
              <a:t>$5.137 billion</a:t>
            </a:r>
            <a:r>
              <a:rPr lang="en-US" sz="2000" dirty="0">
                <a:solidFill>
                  <a:srgbClr val="000E21"/>
                </a:solidFill>
                <a:latin typeface="Times New Roman"/>
                <a:ea typeface="ＭＳ Ｐゴシック"/>
                <a:cs typeface="Times New Roman"/>
              </a:rPr>
              <a:t>.  During the second application filing window (</a:t>
            </a:r>
            <a:r>
              <a:rPr lang="en-US" sz="2000" b="1" dirty="0">
                <a:solidFill>
                  <a:srgbClr val="000E21"/>
                </a:solidFill>
                <a:latin typeface="Times New Roman"/>
                <a:ea typeface="ＭＳ Ｐゴシック"/>
                <a:cs typeface="Times New Roman"/>
              </a:rPr>
              <a:t>September 28</a:t>
            </a:r>
            <a:r>
              <a:rPr lang="en-US" sz="2000" dirty="0">
                <a:solidFill>
                  <a:srgbClr val="000E21"/>
                </a:solidFill>
                <a:latin typeface="Times New Roman"/>
                <a:ea typeface="ＭＳ Ｐゴシック"/>
                <a:cs typeface="Times New Roman"/>
              </a:rPr>
              <a:t> to </a:t>
            </a:r>
            <a:r>
              <a:rPr lang="en-US" sz="2000" b="1" dirty="0">
                <a:solidFill>
                  <a:srgbClr val="000E21"/>
                </a:solidFill>
                <a:latin typeface="Times New Roman"/>
                <a:ea typeface="ＭＳ Ｐゴシック"/>
                <a:cs typeface="Times New Roman"/>
              </a:rPr>
              <a:t>October 13, 2021</a:t>
            </a:r>
            <a:r>
              <a:rPr lang="en-US" sz="2000" dirty="0">
                <a:solidFill>
                  <a:srgbClr val="000E21"/>
                </a:solidFill>
                <a:latin typeface="Times New Roman"/>
                <a:ea typeface="ＭＳ Ｐゴシック"/>
                <a:cs typeface="Times New Roman"/>
              </a:rPr>
              <a:t>), the program received requests for nearly </a:t>
            </a:r>
            <a:r>
              <a:rPr lang="en-US" sz="2000" b="1" dirty="0">
                <a:solidFill>
                  <a:srgbClr val="000E21"/>
                </a:solidFill>
                <a:latin typeface="Times New Roman"/>
                <a:ea typeface="ＭＳ Ｐゴシック"/>
                <a:cs typeface="Times New Roman"/>
              </a:rPr>
              <a:t>$1.3 billion</a:t>
            </a:r>
            <a:r>
              <a:rPr lang="en-US" sz="2000" dirty="0">
                <a:solidFill>
                  <a:srgbClr val="000E21"/>
                </a:solidFill>
                <a:latin typeface="Times New Roman"/>
                <a:ea typeface="ＭＳ Ｐゴシック"/>
                <a:cs typeface="Times New Roman"/>
              </a:rPr>
              <a:t>.</a:t>
            </a:r>
          </a:p>
          <a:p>
            <a:pPr lvl="1">
              <a:buClr>
                <a:srgbClr val="000000"/>
              </a:buClr>
            </a:pPr>
            <a:endParaRPr lang="en-US" sz="2000" dirty="0">
              <a:solidFill>
                <a:srgbClr val="000E21"/>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rPr>
              <a:t>As of October 25, 2021, the Commission has committed </a:t>
            </a:r>
            <a:r>
              <a:rPr lang="en-US" sz="2000" b="1" dirty="0">
                <a:solidFill>
                  <a:srgbClr val="000E21"/>
                </a:solidFill>
                <a:latin typeface="Times New Roman"/>
                <a:ea typeface="ＭＳ Ｐゴシック"/>
                <a:cs typeface="Times New Roman"/>
              </a:rPr>
              <a:t>$2.63 billion </a:t>
            </a:r>
            <a:r>
              <a:rPr lang="en-US" sz="2000" dirty="0">
                <a:solidFill>
                  <a:srgbClr val="000E21"/>
                </a:solidFill>
                <a:latin typeface="Times New Roman"/>
                <a:ea typeface="ＭＳ Ｐゴシック"/>
                <a:cs typeface="Times New Roman"/>
              </a:rPr>
              <a:t>in program funding to school and library applicants. With the first three waves, the FCC is providing support for over </a:t>
            </a:r>
            <a:r>
              <a:rPr lang="en-US" sz="2000" b="1" dirty="0">
                <a:solidFill>
                  <a:srgbClr val="000E21"/>
                </a:solidFill>
                <a:latin typeface="Times New Roman"/>
                <a:ea typeface="ＭＳ Ｐゴシック"/>
                <a:cs typeface="Times New Roman"/>
              </a:rPr>
              <a:t>6.1 million connected devices</a:t>
            </a:r>
            <a:r>
              <a:rPr lang="en-US" sz="2000" dirty="0">
                <a:solidFill>
                  <a:srgbClr val="000E21"/>
                </a:solidFill>
                <a:latin typeface="Times New Roman"/>
                <a:ea typeface="ＭＳ Ｐゴシック"/>
                <a:cs typeface="Times New Roman"/>
              </a:rPr>
              <a:t> and nearly </a:t>
            </a:r>
            <a:r>
              <a:rPr lang="en-US" sz="2000" b="1" dirty="0">
                <a:solidFill>
                  <a:srgbClr val="000E21"/>
                </a:solidFill>
                <a:latin typeface="Times New Roman"/>
                <a:ea typeface="ＭＳ Ｐゴシック"/>
                <a:cs typeface="Times New Roman"/>
              </a:rPr>
              <a:t>2.9 million broadband connections to support 6,028 schools, 512 libraries, and 49 consortia</a:t>
            </a:r>
            <a:r>
              <a:rPr lang="en-US" sz="2000" dirty="0">
                <a:solidFill>
                  <a:srgbClr val="000E21"/>
                </a:solidFill>
                <a:latin typeface="Times New Roman"/>
                <a:ea typeface="ＭＳ Ｐゴシック"/>
                <a:cs typeface="Times New Roman"/>
              </a:rPr>
              <a:t>. </a:t>
            </a:r>
          </a:p>
          <a:p>
            <a:pPr lvl="1">
              <a:buClr>
                <a:srgbClr val="000000"/>
              </a:buClr>
            </a:pPr>
            <a:endParaRPr lang="en-US" sz="2400" dirty="0">
              <a:solidFill>
                <a:srgbClr val="000E21"/>
              </a:solidFill>
              <a:latin typeface="Times New Roman"/>
              <a:ea typeface="ＭＳ Ｐゴシック"/>
              <a:cs typeface="Times New Roman"/>
            </a:endParaRPr>
          </a:p>
        </p:txBody>
      </p:sp>
      <p:pic>
        <p:nvPicPr>
          <p:cNvPr id="8" name="Picture 2" descr="https://transition.fcc.gov/files/logos/fcc-logo-wordmark-vertical_dark-gray.png">
            <a:extLst>
              <a:ext uri="{FF2B5EF4-FFF2-40B4-BE49-F238E27FC236}">
                <a16:creationId xmlns:a16="http://schemas.microsoft.com/office/drawing/2014/main" id="{ADDCC986-1C78-4DFE-861E-6494A3A501D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06722BB2-DCEE-4300-8C31-E23D8C5607CA}"/>
              </a:ext>
            </a:extLst>
          </p:cNvPr>
          <p:cNvSpPr>
            <a:spLocks noGrp="1"/>
          </p:cNvSpPr>
          <p:nvPr>
            <p:ph type="sldNum" sz="quarter" idx="12"/>
          </p:nvPr>
        </p:nvSpPr>
        <p:spPr/>
        <p:txBody>
          <a:bodyPr/>
          <a:lstStyle/>
          <a:p>
            <a:fld id="{2A013F82-EE5E-44EE-A61D-E31C6657F26F}" type="slidenum">
              <a:rPr lang="en-US" smtClean="0"/>
              <a:t>11</a:t>
            </a:fld>
            <a:endParaRPr lang="en-US" dirty="0"/>
          </a:p>
        </p:txBody>
      </p:sp>
    </p:spTree>
    <p:extLst>
      <p:ext uri="{BB962C8B-B14F-4D97-AF65-F5344CB8AC3E}">
        <p14:creationId xmlns:p14="http://schemas.microsoft.com/office/powerpoint/2010/main" val="2568977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457200"/>
            <a:ext cx="9144001" cy="1751610"/>
          </a:xfrm>
        </p:spPr>
        <p:txBody>
          <a:bodyPr>
            <a:normAutofit/>
          </a:bodyPr>
          <a:lstStyle/>
          <a:p>
            <a:r>
              <a:rPr lang="en-US" dirty="0">
                <a:solidFill>
                  <a:srgbClr val="001125"/>
                </a:solidFill>
                <a:latin typeface="Times New Roman" panose="02020603050405020304" pitchFamily="18" charset="0"/>
                <a:cs typeface="Times New Roman" panose="02020603050405020304" pitchFamily="18" charset="0"/>
              </a:rPr>
              <a:t>Eligible Entities</a:t>
            </a:r>
          </a:p>
        </p:txBody>
      </p:sp>
      <p:sp>
        <p:nvSpPr>
          <p:cNvPr id="10" name="Rectangle 9"/>
          <p:cNvSpPr/>
          <p:nvPr/>
        </p:nvSpPr>
        <p:spPr>
          <a:xfrm>
            <a:off x="2368133" y="1066800"/>
            <a:ext cx="8827335" cy="4478149"/>
          </a:xfrm>
          <a:prstGeom prst="rect">
            <a:avLst/>
          </a:prstGeom>
        </p:spPr>
        <p:txBody>
          <a:bodyPr wrap="square" lIns="91440" tIns="45720" rIns="91440" bIns="45720" anchor="t">
            <a:spAutoFit/>
          </a:bodyPr>
          <a:lstStyle/>
          <a:p>
            <a:pPr marL="57150">
              <a:spcAft>
                <a:spcPts val="600"/>
              </a:spcAft>
              <a:defRPr/>
            </a:pPr>
            <a:endParaRPr lang="en-US" sz="2000" b="1" dirty="0">
              <a:solidFill>
                <a:schemeClr val="bg2"/>
              </a:solidFill>
              <a:latin typeface="Times New Roman"/>
              <a:ea typeface="ＭＳ Ｐゴシック"/>
              <a:cs typeface="Times New Roman"/>
            </a:endParaRPr>
          </a:p>
          <a:p>
            <a:pPr marL="57150">
              <a:spcAft>
                <a:spcPts val="600"/>
              </a:spcAft>
              <a:defRPr/>
            </a:pPr>
            <a:endParaRPr lang="en-US" sz="2000" b="1" dirty="0">
              <a:solidFill>
                <a:schemeClr val="bg2"/>
              </a:solidFill>
              <a:latin typeface="Times New Roman"/>
              <a:ea typeface="ＭＳ Ｐゴシック"/>
              <a:cs typeface="Times New Roman"/>
            </a:endParaRPr>
          </a:p>
          <a:p>
            <a:pPr marL="57150">
              <a:spcAft>
                <a:spcPts val="600"/>
              </a:spcAft>
              <a:defRPr/>
            </a:pPr>
            <a:r>
              <a:rPr lang="en-US" sz="2400" b="1" dirty="0">
                <a:latin typeface="Times New Roman"/>
                <a:ea typeface="ＭＳ Ｐゴシック"/>
                <a:cs typeface="Times New Roman"/>
              </a:rPr>
              <a:t>Eligible Entities include:</a:t>
            </a:r>
          </a:p>
          <a:p>
            <a:pPr marL="400050" indent="-342900">
              <a:spcAft>
                <a:spcPts val="600"/>
              </a:spcAft>
              <a:buFont typeface="Arial" panose="020B0604020202020204" pitchFamily="34" charset="0"/>
              <a:buChar char="•"/>
              <a:defRPr/>
            </a:pPr>
            <a:r>
              <a:rPr lang="en-US" sz="2400" dirty="0">
                <a:latin typeface="Times New Roman"/>
                <a:ea typeface="ＭＳ Ｐゴシック"/>
                <a:cs typeface="Times New Roman"/>
              </a:rPr>
              <a:t>S</a:t>
            </a:r>
            <a:r>
              <a:rPr lang="en-US" sz="2400" dirty="0">
                <a:solidFill>
                  <a:srgbClr val="000E21"/>
                </a:solidFill>
                <a:latin typeface="Times New Roman"/>
                <a:ea typeface="ＭＳ Ｐゴシック"/>
                <a:cs typeface="Times New Roman"/>
              </a:rPr>
              <a:t>chools, libraries, and consortia of schools and libraries that are eligible for support under the E-Rate Program. </a:t>
            </a:r>
          </a:p>
          <a:p>
            <a:pPr marL="800100" lvl="1" indent="-285750">
              <a:spcAft>
                <a:spcPts val="600"/>
              </a:spcAft>
              <a:buFont typeface="Courier New" panose="02070309020205020404" pitchFamily="49" charset="0"/>
              <a:buChar char="o"/>
              <a:defRPr/>
            </a:pPr>
            <a:r>
              <a:rPr lang="en-US" sz="2400" dirty="0">
                <a:solidFill>
                  <a:srgbClr val="000E21"/>
                </a:solidFill>
                <a:latin typeface="Times New Roman"/>
                <a:ea typeface="ＭＳ Ｐゴシック"/>
                <a:cs typeface="Times New Roman"/>
              </a:rPr>
              <a:t>Elementary and secondary schools – as defined by states under the Elementary and Secondary Education Act (ESEA). </a:t>
            </a:r>
          </a:p>
          <a:p>
            <a:pPr marL="1314450" lvl="2" indent="-342900">
              <a:spcAft>
                <a:spcPts val="600"/>
              </a:spcAft>
              <a:buFont typeface="Wingdings" panose="05000000000000000000" pitchFamily="2" charset="2"/>
              <a:buChar char="v"/>
              <a:defRPr/>
            </a:pPr>
            <a:r>
              <a:rPr lang="en-US" sz="2400" dirty="0">
                <a:solidFill>
                  <a:srgbClr val="000E21"/>
                </a:solidFill>
                <a:latin typeface="Times New Roman"/>
                <a:ea typeface="ＭＳ Ｐゴシック"/>
                <a:cs typeface="Times New Roman"/>
              </a:rPr>
              <a:t>For-profit schools are </a:t>
            </a:r>
            <a:r>
              <a:rPr lang="en-US" sz="2400" i="1" dirty="0">
                <a:solidFill>
                  <a:srgbClr val="000E21"/>
                </a:solidFill>
                <a:latin typeface="Times New Roman"/>
                <a:ea typeface="ＭＳ Ｐゴシック"/>
                <a:cs typeface="Times New Roman"/>
              </a:rPr>
              <a:t>not</a:t>
            </a:r>
            <a:r>
              <a:rPr lang="en-US" sz="2400" dirty="0">
                <a:solidFill>
                  <a:srgbClr val="000E21"/>
                </a:solidFill>
                <a:latin typeface="Times New Roman"/>
                <a:ea typeface="ＭＳ Ｐゴシック"/>
                <a:cs typeface="Times New Roman"/>
              </a:rPr>
              <a:t> eligible for support</a:t>
            </a:r>
          </a:p>
          <a:p>
            <a:pPr marL="1314450" lvl="2" indent="-342900">
              <a:spcAft>
                <a:spcPts val="600"/>
              </a:spcAft>
              <a:buFont typeface="Wingdings" panose="05000000000000000000" pitchFamily="2" charset="2"/>
              <a:buChar char="v"/>
              <a:defRPr/>
            </a:pPr>
            <a:r>
              <a:rPr lang="en-US" sz="2400" dirty="0">
                <a:solidFill>
                  <a:srgbClr val="000E21"/>
                </a:solidFill>
                <a:latin typeface="Times New Roman"/>
                <a:ea typeface="ＭＳ Ｐゴシック"/>
                <a:cs typeface="Times New Roman"/>
              </a:rPr>
              <a:t>Schools with an endowment of $50 million or more are </a:t>
            </a:r>
            <a:r>
              <a:rPr lang="en-US" sz="2400" i="1" dirty="0">
                <a:solidFill>
                  <a:srgbClr val="000E21"/>
                </a:solidFill>
                <a:latin typeface="Times New Roman"/>
                <a:ea typeface="ＭＳ Ｐゴシック"/>
                <a:cs typeface="Times New Roman"/>
              </a:rPr>
              <a:t>not</a:t>
            </a:r>
            <a:r>
              <a:rPr lang="en-US" sz="2400" dirty="0">
                <a:solidFill>
                  <a:srgbClr val="000E21"/>
                </a:solidFill>
                <a:latin typeface="Times New Roman"/>
                <a:ea typeface="ＭＳ Ｐゴシック"/>
                <a:cs typeface="Times New Roman"/>
              </a:rPr>
              <a:t> eligible. </a:t>
            </a:r>
          </a:p>
          <a:p>
            <a:pPr marL="285750" indent="-285750">
              <a:buFont typeface="Arial" panose="020B0604020202020204" pitchFamily="34" charset="0"/>
              <a:buChar char="•"/>
              <a:defRPr/>
            </a:pPr>
            <a:endParaRPr lang="en-US"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ADDCC986-1C78-4DFE-861E-6494A3A501D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06722BB2-DCEE-4300-8C31-E23D8C5607CA}"/>
              </a:ext>
            </a:extLst>
          </p:cNvPr>
          <p:cNvSpPr>
            <a:spLocks noGrp="1"/>
          </p:cNvSpPr>
          <p:nvPr>
            <p:ph type="sldNum" sz="quarter" idx="12"/>
          </p:nvPr>
        </p:nvSpPr>
        <p:spPr/>
        <p:txBody>
          <a:bodyPr/>
          <a:lstStyle/>
          <a:p>
            <a:fld id="{2A013F82-EE5E-44EE-A61D-E31C6657F26F}" type="slidenum">
              <a:rPr lang="en-US" smtClean="0"/>
              <a:t>12</a:t>
            </a:fld>
            <a:endParaRPr lang="en-US" dirty="0"/>
          </a:p>
        </p:txBody>
      </p:sp>
    </p:spTree>
    <p:extLst>
      <p:ext uri="{BB962C8B-B14F-4D97-AF65-F5344CB8AC3E}">
        <p14:creationId xmlns:p14="http://schemas.microsoft.com/office/powerpoint/2010/main" val="1221750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480950"/>
            <a:ext cx="9144001" cy="1751610"/>
          </a:xfrm>
        </p:spPr>
        <p:txBody>
          <a:bodyPr/>
          <a:lstStyle/>
          <a:p>
            <a:r>
              <a:rPr lang="en-US" dirty="0">
                <a:solidFill>
                  <a:srgbClr val="001125"/>
                </a:solidFill>
                <a:latin typeface="Times New Roman" panose="02020603050405020304" pitchFamily="18" charset="0"/>
                <a:cs typeface="Times New Roman" panose="02020603050405020304" pitchFamily="18" charset="0"/>
              </a:rPr>
              <a:t>Eligible Entities (cont’d)</a:t>
            </a:r>
          </a:p>
        </p:txBody>
      </p:sp>
      <p:sp>
        <p:nvSpPr>
          <p:cNvPr id="10" name="Rectangle 9"/>
          <p:cNvSpPr/>
          <p:nvPr/>
        </p:nvSpPr>
        <p:spPr>
          <a:xfrm>
            <a:off x="2368133" y="1066800"/>
            <a:ext cx="8827335" cy="4770537"/>
          </a:xfrm>
          <a:prstGeom prst="rect">
            <a:avLst/>
          </a:prstGeom>
        </p:spPr>
        <p:txBody>
          <a:bodyPr wrap="square" lIns="91440" tIns="45720" rIns="91440" bIns="45720" anchor="t">
            <a:spAutoFit/>
          </a:bodyPr>
          <a:lstStyle/>
          <a:p>
            <a:pPr marL="57150">
              <a:spcAft>
                <a:spcPts val="600"/>
              </a:spcAft>
              <a:defRPr/>
            </a:pPr>
            <a:endParaRPr lang="en-US" sz="2000" b="1" dirty="0">
              <a:solidFill>
                <a:schemeClr val="bg2"/>
              </a:solidFill>
              <a:latin typeface="Times New Roman"/>
              <a:ea typeface="ＭＳ Ｐゴシック"/>
              <a:cs typeface="Times New Roman"/>
            </a:endParaRPr>
          </a:p>
          <a:p>
            <a:pPr marL="57150">
              <a:spcAft>
                <a:spcPts val="600"/>
              </a:spcAft>
              <a:defRPr/>
            </a:pPr>
            <a:endParaRPr lang="en-US" sz="2000" b="1" dirty="0">
              <a:solidFill>
                <a:schemeClr val="bg2"/>
              </a:solidFill>
              <a:latin typeface="Times New Roman"/>
              <a:ea typeface="ＭＳ Ｐゴシック"/>
              <a:cs typeface="Times New Roman"/>
            </a:endParaRPr>
          </a:p>
          <a:p>
            <a:pPr marL="342900"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Libraries eligible for support under Library Services and Technology Act (LSTA).</a:t>
            </a:r>
          </a:p>
          <a:p>
            <a:pPr marL="857250" lvl="1" indent="-342900">
              <a:spcAft>
                <a:spcPts val="600"/>
              </a:spcAft>
              <a:buFont typeface="Courier New" panose="02070309020205020404" pitchFamily="49" charset="0"/>
              <a:buChar char="o"/>
              <a:defRPr/>
            </a:pPr>
            <a:r>
              <a:rPr lang="en-US" sz="2400" dirty="0">
                <a:solidFill>
                  <a:srgbClr val="000E21"/>
                </a:solidFill>
                <a:latin typeface="Times New Roman"/>
                <a:ea typeface="ＭＳ Ｐゴシック"/>
                <a:cs typeface="Times New Roman"/>
              </a:rPr>
              <a:t>Tribal libraries are eligible for support under LSTA and are therefore eligible for Emergency Connectivity Fund Program support.</a:t>
            </a:r>
          </a:p>
          <a:p>
            <a:pPr marL="398463" lvl="2" indent="-339725">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Schools and libraries do not need to be participants in the E-Rate Program to participate in the Emergency Connectivity Fund.  </a:t>
            </a:r>
          </a:p>
          <a:p>
            <a:pPr marL="855663" lvl="3" indent="-339725">
              <a:spcAft>
                <a:spcPts val="600"/>
              </a:spcAft>
              <a:buFont typeface="Courier New" panose="02070309020205020404" pitchFamily="49" charset="0"/>
              <a:buChar char="o"/>
              <a:defRPr/>
            </a:pPr>
            <a:r>
              <a:rPr lang="en-US" sz="2400" dirty="0">
                <a:solidFill>
                  <a:srgbClr val="000E21"/>
                </a:solidFill>
                <a:latin typeface="Times New Roman"/>
                <a:ea typeface="ＭＳ Ｐゴシック"/>
                <a:cs typeface="Times New Roman"/>
              </a:rPr>
              <a:t>Eligibility will be verified during the application review process. </a:t>
            </a:r>
          </a:p>
          <a:p>
            <a:pPr marL="285750" indent="-285750">
              <a:buFont typeface="Arial" panose="020B0604020202020204" pitchFamily="34" charset="0"/>
              <a:buChar char="•"/>
              <a:defRPr/>
            </a:pPr>
            <a:endParaRPr lang="en-US"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81BE4ED8-1FF4-4564-863D-F2D962F11A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D34B31F5-B689-4889-B416-9FBBAB87D688}"/>
              </a:ext>
            </a:extLst>
          </p:cNvPr>
          <p:cNvSpPr>
            <a:spLocks noGrp="1"/>
          </p:cNvSpPr>
          <p:nvPr>
            <p:ph type="sldNum" sz="quarter" idx="12"/>
          </p:nvPr>
        </p:nvSpPr>
        <p:spPr/>
        <p:txBody>
          <a:bodyPr/>
          <a:lstStyle/>
          <a:p>
            <a:fld id="{2A013F82-EE5E-44EE-A61D-E31C6657F26F}" type="slidenum">
              <a:rPr lang="en-US" smtClean="0"/>
              <a:t>13</a:t>
            </a:fld>
            <a:endParaRPr lang="en-US" dirty="0"/>
          </a:p>
        </p:txBody>
      </p:sp>
    </p:spTree>
    <p:extLst>
      <p:ext uri="{BB962C8B-B14F-4D97-AF65-F5344CB8AC3E}">
        <p14:creationId xmlns:p14="http://schemas.microsoft.com/office/powerpoint/2010/main" val="2773324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457200"/>
            <a:ext cx="9144001" cy="2012868"/>
          </a:xfrm>
        </p:spPr>
        <p:txBody>
          <a:bodyPr/>
          <a:lstStyle/>
          <a:p>
            <a:r>
              <a:rPr lang="en-US" dirty="0">
                <a:solidFill>
                  <a:srgbClr val="001125"/>
                </a:solidFill>
                <a:latin typeface="Times New Roman" panose="02020603050405020304" pitchFamily="18" charset="0"/>
                <a:cs typeface="Times New Roman" panose="02020603050405020304" pitchFamily="18" charset="0"/>
              </a:rPr>
              <a:t>Eligible Equipment and Services</a:t>
            </a:r>
          </a:p>
        </p:txBody>
      </p:sp>
      <p:sp>
        <p:nvSpPr>
          <p:cNvPr id="10" name="Rectangle 9"/>
          <p:cNvSpPr/>
          <p:nvPr/>
        </p:nvSpPr>
        <p:spPr>
          <a:xfrm>
            <a:off x="2368133" y="1066800"/>
            <a:ext cx="8827335" cy="5832366"/>
          </a:xfrm>
          <a:prstGeom prst="rect">
            <a:avLst/>
          </a:prstGeom>
        </p:spPr>
        <p:txBody>
          <a:bodyPr wrap="square" lIns="91440" tIns="45720" rIns="91440" bIns="45720" anchor="t">
            <a:spAutoFit/>
          </a:bodyPr>
          <a:lstStyle/>
          <a:p>
            <a:pPr>
              <a:spcAft>
                <a:spcPts val="600"/>
              </a:spcAft>
              <a:defRPr/>
            </a:pPr>
            <a:endParaRPr lang="en-US" sz="2400" b="1" dirty="0">
              <a:solidFill>
                <a:srgbClr val="000E21"/>
              </a:solidFill>
              <a:latin typeface="Times New Roman"/>
              <a:ea typeface="ＭＳ Ｐゴシック"/>
              <a:cs typeface="Times New Roman"/>
            </a:endParaRPr>
          </a:p>
          <a:p>
            <a:pPr>
              <a:spcAft>
                <a:spcPts val="600"/>
              </a:spcAft>
              <a:defRPr/>
            </a:pPr>
            <a:endParaRPr lang="en-US" sz="2400" b="1" dirty="0">
              <a:solidFill>
                <a:srgbClr val="000E21"/>
              </a:solidFill>
              <a:latin typeface="Times New Roman"/>
              <a:ea typeface="ＭＳ Ｐゴシック"/>
              <a:cs typeface="Times New Roman"/>
            </a:endParaRPr>
          </a:p>
          <a:p>
            <a:pPr>
              <a:spcAft>
                <a:spcPts val="600"/>
              </a:spcAft>
              <a:defRPr/>
            </a:pPr>
            <a:r>
              <a:rPr lang="en-US" sz="2400" b="1" dirty="0">
                <a:solidFill>
                  <a:srgbClr val="000E21"/>
                </a:solidFill>
                <a:latin typeface="Times New Roman"/>
                <a:ea typeface="ＭＳ Ｐゴシック"/>
                <a:cs typeface="Times New Roman"/>
              </a:rPr>
              <a:t>Eligible equipment </a:t>
            </a:r>
            <a:r>
              <a:rPr lang="en-US" sz="2400" dirty="0">
                <a:solidFill>
                  <a:srgbClr val="000E21"/>
                </a:solidFill>
                <a:latin typeface="Times New Roman"/>
                <a:ea typeface="ＭＳ Ｐゴシック"/>
                <a:cs typeface="Times New Roman"/>
              </a:rPr>
              <a:t>includes:</a:t>
            </a: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Connected devices (laptop computers and tablet computers) </a:t>
            </a: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marL="1257300" lvl="2" indent="-342900">
              <a:spcAft>
                <a:spcPts val="600"/>
              </a:spcAft>
              <a:buFont typeface="Wingdings" panose="05000000000000000000" pitchFamily="2" charset="2"/>
              <a:buChar char="§"/>
              <a:defRPr/>
            </a:pPr>
            <a:r>
              <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rPr>
              <a:t>Desktop computers and smartphones are </a:t>
            </a:r>
            <a:r>
              <a:rPr lang="en-US" sz="2400" i="1" dirty="0">
                <a:solidFill>
                  <a:srgbClr val="000E21"/>
                </a:solidFill>
                <a:latin typeface="Times New Roman" panose="02020603050405020304" pitchFamily="18" charset="0"/>
                <a:ea typeface="ＭＳ Ｐゴシック" pitchFamily="34" charset="-128"/>
                <a:cs typeface="Times New Roman" panose="02020603050405020304" pitchFamily="18" charset="0"/>
              </a:rPr>
              <a:t>not</a:t>
            </a:r>
            <a:r>
              <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rPr>
              <a:t> eligible for funding.</a:t>
            </a: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Wi-Fi hotspots </a:t>
            </a: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Modems (including aircards) </a:t>
            </a: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Routers</a:t>
            </a: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Devices that combine a modem and router   </a:t>
            </a: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marL="742950" lvl="1" indent="-285750">
              <a:spcAft>
                <a:spcPts val="600"/>
              </a:spcAft>
              <a:buFont typeface="Arial" panose="020B0604020202020204" pitchFamily="34" charset="0"/>
              <a:buChar char="•"/>
              <a:defRPr/>
            </a:pP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lvl="1">
              <a:spcAft>
                <a:spcPts val="600"/>
              </a:spcAft>
              <a:defRPr/>
            </a:pPr>
            <a:br>
              <a:rPr lang="en-US" dirty="0">
                <a:solidFill>
                  <a:srgbClr val="000E21"/>
                </a:solidFill>
                <a:ea typeface="ＭＳ Ｐゴシック" pitchFamily="34" charset="-128"/>
                <a:cs typeface="Times New Roman" panose="02020603050405020304" pitchFamily="18" charset="0"/>
              </a:rPr>
            </a:br>
            <a:endParaRPr lang="en-US" dirty="0">
              <a:solidFill>
                <a:srgbClr val="000E21"/>
              </a:solidFill>
              <a:ea typeface="ＭＳ Ｐゴシック" pitchFamily="34" charset="-128"/>
              <a:cs typeface="Times New Roman" panose="02020603050405020304" pitchFamily="18" charset="0"/>
            </a:endParaRPr>
          </a:p>
          <a:p>
            <a:pPr>
              <a:defRPr/>
            </a:pPr>
            <a:endParaRPr lang="en-US" dirty="0">
              <a:solidFill>
                <a:srgbClr val="000E21"/>
              </a:solidFill>
              <a:ea typeface="ＭＳ Ｐゴシック" pitchFamily="34" charset="-128"/>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0D35FCAB-DD4F-4F00-A369-4BD242FDE09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72ED6922-4D74-40FD-9FD3-7DD92205714B}"/>
              </a:ext>
            </a:extLst>
          </p:cNvPr>
          <p:cNvSpPr>
            <a:spLocks noGrp="1"/>
          </p:cNvSpPr>
          <p:nvPr>
            <p:ph type="sldNum" sz="quarter" idx="12"/>
          </p:nvPr>
        </p:nvSpPr>
        <p:spPr/>
        <p:txBody>
          <a:bodyPr/>
          <a:lstStyle/>
          <a:p>
            <a:fld id="{2A013F82-EE5E-44EE-A61D-E31C6657F26F}" type="slidenum">
              <a:rPr lang="en-US" smtClean="0"/>
              <a:t>14</a:t>
            </a:fld>
            <a:endParaRPr lang="en-US" dirty="0"/>
          </a:p>
        </p:txBody>
      </p:sp>
    </p:spTree>
    <p:extLst>
      <p:ext uri="{BB962C8B-B14F-4D97-AF65-F5344CB8AC3E}">
        <p14:creationId xmlns:p14="http://schemas.microsoft.com/office/powerpoint/2010/main" val="378849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90055"/>
            <a:ext cx="9144001" cy="1633846"/>
          </a:xfrm>
        </p:spPr>
        <p:txBody>
          <a:bodyPr>
            <a:normAutofit/>
          </a:bodyPr>
          <a:lstStyle/>
          <a:p>
            <a:r>
              <a:rPr lang="en-US" sz="4200" dirty="0">
                <a:solidFill>
                  <a:srgbClr val="001125"/>
                </a:solidFill>
                <a:latin typeface="Times New Roman" panose="02020603050405020304" pitchFamily="18" charset="0"/>
                <a:cs typeface="Times New Roman" panose="02020603050405020304" pitchFamily="18" charset="0"/>
              </a:rPr>
              <a:t>Eligible Equipment and Services (cont’d)</a:t>
            </a:r>
          </a:p>
        </p:txBody>
      </p:sp>
      <p:sp>
        <p:nvSpPr>
          <p:cNvPr id="10" name="Rectangle 9"/>
          <p:cNvSpPr/>
          <p:nvPr/>
        </p:nvSpPr>
        <p:spPr>
          <a:xfrm>
            <a:off x="2368133" y="1066800"/>
            <a:ext cx="8827335" cy="5786199"/>
          </a:xfrm>
          <a:prstGeom prst="rect">
            <a:avLst/>
          </a:prstGeom>
        </p:spPr>
        <p:txBody>
          <a:bodyPr wrap="square" lIns="91440" tIns="45720" rIns="91440" bIns="45720" anchor="t">
            <a:spAutoFit/>
          </a:bodyPr>
          <a:lstStyle/>
          <a:p>
            <a:pPr>
              <a:spcAft>
                <a:spcPts val="600"/>
              </a:spcAft>
              <a:defRPr/>
            </a:pPr>
            <a:r>
              <a:rPr lang="en-US" sz="2400" dirty="0">
                <a:solidFill>
                  <a:srgbClr val="000E21"/>
                </a:solidFill>
                <a:latin typeface="Times New Roman"/>
                <a:ea typeface="ＭＳ Ｐゴシック"/>
                <a:cs typeface="Times New Roman"/>
              </a:rPr>
              <a:t> </a:t>
            </a:r>
          </a:p>
          <a:p>
            <a:pPr>
              <a:spcAft>
                <a:spcPts val="600"/>
              </a:spcAft>
              <a:defRPr/>
            </a:pPr>
            <a:endParaRPr lang="en-US" sz="2400" b="1" dirty="0">
              <a:solidFill>
                <a:srgbClr val="000E21"/>
              </a:solidFill>
              <a:latin typeface="Times New Roman"/>
              <a:ea typeface="ＭＳ Ｐゴシック"/>
              <a:cs typeface="Times New Roman"/>
            </a:endParaRPr>
          </a:p>
          <a:p>
            <a:pPr>
              <a:spcAft>
                <a:spcPts val="600"/>
              </a:spcAft>
              <a:defRPr/>
            </a:pPr>
            <a:r>
              <a:rPr lang="en-US" sz="2400" b="1" dirty="0">
                <a:solidFill>
                  <a:srgbClr val="000E21"/>
                </a:solidFill>
                <a:latin typeface="Times New Roman"/>
                <a:ea typeface="ＭＳ Ｐゴシック"/>
                <a:cs typeface="Times New Roman"/>
              </a:rPr>
              <a:t>Eligible services </a:t>
            </a:r>
            <a:r>
              <a:rPr lang="en-US" sz="2400" dirty="0">
                <a:solidFill>
                  <a:srgbClr val="000E21"/>
                </a:solidFill>
                <a:latin typeface="Times New Roman"/>
                <a:ea typeface="ＭＳ Ｐゴシック"/>
                <a:cs typeface="Times New Roman"/>
              </a:rPr>
              <a:t>include:</a:t>
            </a:r>
          </a:p>
          <a:p>
            <a:pPr marL="742950" lvl="1" indent="-285750">
              <a:spcAft>
                <a:spcPts val="600"/>
              </a:spcAft>
              <a:buFont typeface="Arial" panose="020B0604020202020204" pitchFamily="34" charset="0"/>
              <a:buChar char="•"/>
              <a:defRPr/>
            </a:pPr>
            <a:r>
              <a:rPr lang="en-US" sz="2400" dirty="0">
                <a:solidFill>
                  <a:srgbClr val="000E21"/>
                </a:solidFill>
                <a:latin typeface="Times New Roman"/>
                <a:ea typeface="ＭＳ Ｐゴシック"/>
                <a:cs typeface="Times New Roman"/>
              </a:rPr>
              <a:t>Commercially available fixed or mobile broadband Internet access services </a:t>
            </a: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marL="1200150" lvl="2" indent="-285750">
              <a:spcAft>
                <a:spcPts val="600"/>
              </a:spcAft>
              <a:buFont typeface="Wingdings" panose="05000000000000000000" pitchFamily="2" charset="2"/>
              <a:buChar char="§"/>
              <a:defRPr/>
            </a:pPr>
            <a:r>
              <a:rPr lang="en-US" sz="2200" dirty="0">
                <a:latin typeface="Times New Roman"/>
                <a:cs typeface="Times New Roman"/>
              </a:rPr>
              <a:t>Dark fiber is ineligible for support.  </a:t>
            </a:r>
            <a:endParaRPr lang="en-US" sz="2200" dirty="0">
              <a:latin typeface="Times New Roman" panose="02020603050405020304" pitchFamily="18" charset="0"/>
              <a:cs typeface="Times New Roman" panose="02020603050405020304" pitchFamily="18" charset="0"/>
            </a:endParaRPr>
          </a:p>
          <a:p>
            <a:pPr marL="1200150" lvl="2" indent="-285750">
              <a:spcAft>
                <a:spcPts val="600"/>
              </a:spcAft>
              <a:buFont typeface="Wingdings" panose="05000000000000000000" pitchFamily="2" charset="2"/>
              <a:buChar char="§"/>
              <a:defRPr/>
            </a:pPr>
            <a:r>
              <a:rPr lang="en-US" sz="2200" dirty="0">
                <a:latin typeface="Times New Roman"/>
                <a:cs typeface="Times New Roman"/>
              </a:rPr>
              <a:t>Construction of broadband networks and customer premises equipment for receiving datacasting services are also ineligible, </a:t>
            </a:r>
            <a:r>
              <a:rPr lang="en-US" sz="2200" i="1" dirty="0">
                <a:latin typeface="Times New Roman"/>
                <a:cs typeface="Times New Roman"/>
              </a:rPr>
              <a:t>except </a:t>
            </a:r>
            <a:r>
              <a:rPr lang="en-US" sz="2200" dirty="0">
                <a:latin typeface="Times New Roman"/>
                <a:cs typeface="Times New Roman"/>
              </a:rPr>
              <a:t>in the limited case where there is no commercially available Internet access service sufficient for students, school staff and library patrons to engage in remote learning.</a:t>
            </a:r>
            <a:r>
              <a:rPr lang="en-US" sz="2200" dirty="0">
                <a:solidFill>
                  <a:schemeClr val="bg2"/>
                </a:solidFill>
                <a:latin typeface="Times New Roman"/>
                <a:cs typeface="Times New Roman"/>
              </a:rPr>
              <a:t> </a:t>
            </a:r>
          </a:p>
          <a:p>
            <a:pPr marL="742950" lvl="1" indent="-285750">
              <a:spcAft>
                <a:spcPts val="600"/>
              </a:spcAft>
              <a:buFont typeface="Arial" panose="020B0604020202020204" pitchFamily="34" charset="0"/>
              <a:buChar char="•"/>
              <a:defRPr/>
            </a:pP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lvl="1">
              <a:spcAft>
                <a:spcPts val="600"/>
              </a:spcAft>
              <a:defRPr/>
            </a:pPr>
            <a:br>
              <a:rPr lang="en-US" dirty="0">
                <a:solidFill>
                  <a:srgbClr val="000E21"/>
                </a:solidFill>
                <a:ea typeface="ＭＳ Ｐゴシック" pitchFamily="34" charset="-128"/>
                <a:cs typeface="Times New Roman" panose="02020603050405020304" pitchFamily="18" charset="0"/>
              </a:rPr>
            </a:br>
            <a:endParaRPr lang="en-US" dirty="0">
              <a:solidFill>
                <a:srgbClr val="000E21"/>
              </a:solidFill>
              <a:ea typeface="ＭＳ Ｐゴシック" pitchFamily="34" charset="-128"/>
              <a:cs typeface="Times New Roman" panose="02020603050405020304" pitchFamily="18" charset="0"/>
            </a:endParaRPr>
          </a:p>
          <a:p>
            <a:pPr>
              <a:defRPr/>
            </a:pPr>
            <a:endParaRPr lang="en-US" dirty="0">
              <a:solidFill>
                <a:srgbClr val="000E21"/>
              </a:solidFill>
              <a:ea typeface="ＭＳ Ｐゴシック" pitchFamily="34" charset="-128"/>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C0C1DE1D-162A-43CE-A7A2-AB6B602E5CF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5428309C-E792-481B-A630-083B77633830}"/>
              </a:ext>
            </a:extLst>
          </p:cNvPr>
          <p:cNvSpPr>
            <a:spLocks noGrp="1"/>
          </p:cNvSpPr>
          <p:nvPr>
            <p:ph type="sldNum" sz="quarter" idx="12"/>
          </p:nvPr>
        </p:nvSpPr>
        <p:spPr/>
        <p:txBody>
          <a:bodyPr/>
          <a:lstStyle/>
          <a:p>
            <a:fld id="{2A013F82-EE5E-44EE-A61D-E31C6657F26F}" type="slidenum">
              <a:rPr lang="en-US" smtClean="0"/>
              <a:t>15</a:t>
            </a:fld>
            <a:endParaRPr lang="en-US" dirty="0"/>
          </a:p>
        </p:txBody>
      </p:sp>
    </p:spTree>
    <p:extLst>
      <p:ext uri="{BB962C8B-B14F-4D97-AF65-F5344CB8AC3E}">
        <p14:creationId xmlns:p14="http://schemas.microsoft.com/office/powerpoint/2010/main" val="4072120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90055"/>
            <a:ext cx="9144001" cy="1633846"/>
          </a:xfrm>
        </p:spPr>
        <p:txBody>
          <a:bodyPr>
            <a:normAutofit/>
          </a:bodyPr>
          <a:lstStyle/>
          <a:p>
            <a:r>
              <a:rPr lang="en-US" sz="4200" dirty="0">
                <a:solidFill>
                  <a:srgbClr val="001125"/>
                </a:solidFill>
                <a:latin typeface="Times New Roman" panose="02020603050405020304" pitchFamily="18" charset="0"/>
                <a:cs typeface="Times New Roman" panose="02020603050405020304" pitchFamily="18" charset="0"/>
              </a:rPr>
              <a:t>ECF Program Resources</a:t>
            </a:r>
          </a:p>
        </p:txBody>
      </p:sp>
      <p:sp>
        <p:nvSpPr>
          <p:cNvPr id="10" name="Rectangle 9"/>
          <p:cNvSpPr/>
          <p:nvPr/>
        </p:nvSpPr>
        <p:spPr>
          <a:xfrm>
            <a:off x="2051467" y="1066800"/>
            <a:ext cx="9144001" cy="6032421"/>
          </a:xfrm>
          <a:prstGeom prst="rect">
            <a:avLst/>
          </a:prstGeom>
        </p:spPr>
        <p:txBody>
          <a:bodyPr wrap="square" lIns="91440" tIns="45720" rIns="91440" bIns="45720" anchor="t">
            <a:spAutoFit/>
          </a:bodyPr>
          <a:lstStyle/>
          <a:p>
            <a:pPr>
              <a:spcAft>
                <a:spcPts val="600"/>
              </a:spcAft>
              <a:defRPr/>
            </a:pPr>
            <a:r>
              <a:rPr lang="en-US" sz="2400" dirty="0">
                <a:solidFill>
                  <a:srgbClr val="000E21"/>
                </a:solidFill>
                <a:latin typeface="Times New Roman"/>
                <a:ea typeface="ＭＳ Ｐゴシック"/>
                <a:cs typeface="Times New Roman"/>
              </a:rPr>
              <a:t> </a:t>
            </a:r>
          </a:p>
          <a:p>
            <a:pPr>
              <a:spcAft>
                <a:spcPts val="600"/>
              </a:spcAft>
              <a:defRPr/>
            </a:pPr>
            <a:endParaRPr lang="en-US" sz="2400" b="1" dirty="0">
              <a:solidFill>
                <a:srgbClr val="000E21"/>
              </a:solidFill>
              <a:latin typeface="Times New Roman"/>
              <a:ea typeface="ＭＳ Ｐゴシック"/>
              <a:cs typeface="Times New Roman"/>
            </a:endParaRPr>
          </a:p>
          <a:p>
            <a:pPr algn="l" rtl="0" fontAlgn="base">
              <a:buFont typeface="Arial" panose="020B0604020202020204" pitchFamily="34" charset="0"/>
              <a:buChar char="•"/>
            </a:pPr>
            <a:r>
              <a:rPr lang="en-US" sz="2400" b="0" i="0" u="none" strike="noStrike" dirty="0">
                <a:solidFill>
                  <a:srgbClr val="000000"/>
                </a:solidFill>
                <a:effectLst/>
                <a:latin typeface="Times New Roman" panose="02020603050405020304" pitchFamily="18" charset="0"/>
                <a:cs typeface="Times New Roman" panose="02020603050405020304" pitchFamily="18" charset="0"/>
              </a:rPr>
              <a:t>For additional information on the ECF Program, please visit:</a:t>
            </a:r>
            <a:r>
              <a:rPr lang="en-US" sz="2400" b="0" i="0" dirty="0">
                <a:solidFill>
                  <a:srgbClr val="000000"/>
                </a:solidFill>
                <a:effectLst/>
                <a:latin typeface="Times New Roman" panose="02020603050405020304" pitchFamily="18" charset="0"/>
                <a:cs typeface="Times New Roman" panose="02020603050405020304" pitchFamily="18" charset="0"/>
              </a:rPr>
              <a:t>​</a:t>
            </a:r>
          </a:p>
          <a:p>
            <a:pPr algn="ctr" rtl="0" fontAlgn="base"/>
            <a:r>
              <a:rPr lang="en-US" sz="2400" b="1" i="0" u="sng" strike="noStrike" dirty="0">
                <a:solidFill>
                  <a:srgbClr val="0563C1"/>
                </a:solidFill>
                <a:effectLst/>
                <a:latin typeface="Times New Roman" panose="02020603050405020304" pitchFamily="18" charset="0"/>
                <a:cs typeface="Times New Roman" panose="02020603050405020304" pitchFamily="18" charset="0"/>
                <a:hlinkClick r:id="rId3"/>
              </a:rPr>
              <a:t>https://www.emergencyconnectivityfund.org/</a:t>
            </a:r>
            <a:r>
              <a:rPr lang="en-US" sz="2400" b="0" i="0" dirty="0">
                <a:solidFill>
                  <a:srgbClr val="000000"/>
                </a:solidFill>
                <a:effectLst/>
                <a:latin typeface="Times New Roman" panose="02020603050405020304" pitchFamily="18" charset="0"/>
                <a:cs typeface="Times New Roman" panose="02020603050405020304" pitchFamily="18" charset="0"/>
              </a:rPr>
              <a:t>​</a:t>
            </a:r>
            <a:br>
              <a:rPr lang="en-US" sz="2400" b="0" i="0" dirty="0">
                <a:solidFill>
                  <a:srgbClr val="000000"/>
                </a:solidFill>
                <a:effectLst/>
                <a:latin typeface="Times New Roman" panose="02020603050405020304" pitchFamily="18" charset="0"/>
                <a:cs typeface="Times New Roman" panose="02020603050405020304" pitchFamily="18" charset="0"/>
              </a:rPr>
            </a:b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rtl="0" fontAlgn="base">
              <a:buFont typeface="Arial" panose="020B0604020202020204" pitchFamily="34" charset="0"/>
              <a:buChar char="•"/>
            </a:pPr>
            <a:r>
              <a:rPr lang="en-US" sz="2400" b="0" i="0" u="none" strike="noStrike" dirty="0">
                <a:solidFill>
                  <a:srgbClr val="000000"/>
                </a:solidFill>
                <a:effectLst/>
                <a:latin typeface="Times New Roman" panose="02020603050405020304" pitchFamily="18" charset="0"/>
                <a:cs typeface="Times New Roman" panose="02020603050405020304" pitchFamily="18" charset="0"/>
              </a:rPr>
              <a:t>For the most Frequently Asked Questions about the ECF Program, please visit:</a:t>
            </a:r>
            <a:r>
              <a:rPr lang="en-US" sz="2400" b="0" i="0" dirty="0">
                <a:solidFill>
                  <a:srgbClr val="000000"/>
                </a:solidFill>
                <a:effectLst/>
                <a:latin typeface="Times New Roman" panose="02020603050405020304" pitchFamily="18" charset="0"/>
                <a:cs typeface="Times New Roman" panose="02020603050405020304" pitchFamily="18" charset="0"/>
              </a:rPr>
              <a:t>​</a:t>
            </a:r>
          </a:p>
          <a:p>
            <a:pPr algn="ctr" rtl="0" fontAlgn="base"/>
            <a:r>
              <a:rPr lang="en-US" sz="2400" b="1" i="0" u="sng" strike="noStrike" dirty="0">
                <a:solidFill>
                  <a:srgbClr val="0563C1"/>
                </a:solidFill>
                <a:effectLst/>
                <a:latin typeface="Times New Roman" panose="02020603050405020304" pitchFamily="18" charset="0"/>
                <a:cs typeface="Times New Roman" panose="02020603050405020304" pitchFamily="18" charset="0"/>
                <a:hlinkClick r:id="rId4"/>
              </a:rPr>
              <a:t>https://www.fcc.gov/emergency-connectivity-fund-faqs</a:t>
            </a:r>
            <a:r>
              <a:rPr lang="en-US" sz="2400" b="0" i="0" dirty="0">
                <a:solidFill>
                  <a:srgbClr val="000000"/>
                </a:solidFill>
                <a:effectLst/>
                <a:latin typeface="Times New Roman" panose="02020603050405020304" pitchFamily="18" charset="0"/>
                <a:cs typeface="Times New Roman" panose="02020603050405020304" pitchFamily="18" charset="0"/>
              </a:rPr>
              <a:t>​</a:t>
            </a:r>
            <a:br>
              <a:rPr lang="en-US" sz="2400" b="0" i="0" dirty="0">
                <a:solidFill>
                  <a:srgbClr val="000000"/>
                </a:solidFill>
                <a:effectLst/>
                <a:latin typeface="Times New Roman" panose="02020603050405020304" pitchFamily="18" charset="0"/>
                <a:cs typeface="Times New Roman" panose="02020603050405020304" pitchFamily="18" charset="0"/>
              </a:rPr>
            </a:b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rtl="0" fontAlgn="base">
              <a:buFont typeface="Arial" panose="020B0604020202020204" pitchFamily="34" charset="0"/>
              <a:buChar char="•"/>
            </a:pPr>
            <a:r>
              <a:rPr lang="en-US" sz="2400" b="0" i="0" u="none" strike="noStrike" dirty="0">
                <a:solidFill>
                  <a:srgbClr val="000000"/>
                </a:solidFill>
                <a:effectLst/>
                <a:latin typeface="Times New Roman" panose="02020603050405020304" pitchFamily="18" charset="0"/>
                <a:cs typeface="Times New Roman" panose="02020603050405020304" pitchFamily="18" charset="0"/>
              </a:rPr>
              <a:t>For all other ECF-related inquiries, you can contact the Emergency Connectivity Fund Customer Support Center at (800) 234-9781, Monday through Friday, 8 a.m. to 8 p.m. E.T.</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742950" lvl="1" indent="-285750">
              <a:spcAft>
                <a:spcPts val="600"/>
              </a:spcAft>
              <a:buFont typeface="Arial" panose="020B0604020202020204" pitchFamily="34" charset="0"/>
              <a:buChar char="•"/>
              <a:defRPr/>
            </a:pPr>
            <a:endParaRPr lang="en-US" sz="2400" dirty="0">
              <a:solidFill>
                <a:srgbClr val="000E21"/>
              </a:solidFill>
              <a:latin typeface="Times New Roman" panose="02020603050405020304" pitchFamily="18" charset="0"/>
              <a:ea typeface="ＭＳ Ｐゴシック" pitchFamily="34" charset="-128"/>
              <a:cs typeface="Times New Roman" panose="02020603050405020304" pitchFamily="18" charset="0"/>
            </a:endParaRPr>
          </a:p>
          <a:p>
            <a:pPr lvl="1">
              <a:spcAft>
                <a:spcPts val="600"/>
              </a:spcAft>
              <a:defRPr/>
            </a:pPr>
            <a:br>
              <a:rPr lang="en-US" dirty="0">
                <a:solidFill>
                  <a:srgbClr val="000E21"/>
                </a:solidFill>
                <a:ea typeface="ＭＳ Ｐゴシック" pitchFamily="34" charset="-128"/>
                <a:cs typeface="Times New Roman" panose="02020603050405020304" pitchFamily="18" charset="0"/>
              </a:rPr>
            </a:br>
            <a:endParaRPr lang="en-US" dirty="0">
              <a:solidFill>
                <a:srgbClr val="000E21"/>
              </a:solidFill>
              <a:ea typeface="ＭＳ Ｐゴシック" pitchFamily="34" charset="-128"/>
              <a:cs typeface="Times New Roman" panose="02020603050405020304" pitchFamily="18" charset="0"/>
            </a:endParaRPr>
          </a:p>
          <a:p>
            <a:pPr>
              <a:defRPr/>
            </a:pPr>
            <a:endParaRPr lang="en-US" dirty="0">
              <a:solidFill>
                <a:srgbClr val="000E21"/>
              </a:solidFill>
              <a:ea typeface="ＭＳ Ｐゴシック" pitchFamily="34" charset="-128"/>
              <a:cs typeface="Times New Roman" panose="02020603050405020304" pitchFamily="18" charset="0"/>
            </a:endParaRPr>
          </a:p>
        </p:txBody>
      </p:sp>
      <p:pic>
        <p:nvPicPr>
          <p:cNvPr id="8" name="Picture 2" descr="https://transition.fcc.gov/files/logos/fcc-logo-wordmark-vertical_dark-gray.png">
            <a:extLst>
              <a:ext uri="{FF2B5EF4-FFF2-40B4-BE49-F238E27FC236}">
                <a16:creationId xmlns:a16="http://schemas.microsoft.com/office/drawing/2014/main" id="{C0C1DE1D-162A-43CE-A7A2-AB6B602E5CF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5428309C-E792-481B-A630-083B77633830}"/>
              </a:ext>
            </a:extLst>
          </p:cNvPr>
          <p:cNvSpPr>
            <a:spLocks noGrp="1"/>
          </p:cNvSpPr>
          <p:nvPr>
            <p:ph type="sldNum" sz="quarter" idx="12"/>
          </p:nvPr>
        </p:nvSpPr>
        <p:spPr/>
        <p:txBody>
          <a:bodyPr/>
          <a:lstStyle/>
          <a:p>
            <a:fld id="{2A013F82-EE5E-44EE-A61D-E31C6657F26F}" type="slidenum">
              <a:rPr lang="en-US" smtClean="0"/>
              <a:t>16</a:t>
            </a:fld>
            <a:endParaRPr lang="en-US" dirty="0"/>
          </a:p>
        </p:txBody>
      </p:sp>
    </p:spTree>
    <p:extLst>
      <p:ext uri="{BB962C8B-B14F-4D97-AF65-F5344CB8AC3E}">
        <p14:creationId xmlns:p14="http://schemas.microsoft.com/office/powerpoint/2010/main" val="40919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a:xfrm>
            <a:off x="1097280" y="286603"/>
            <a:ext cx="10058400" cy="2409096"/>
          </a:xfrm>
        </p:spPr>
        <p:txBody>
          <a:bodyPr>
            <a:normAutofit fontScale="90000"/>
          </a:bodyPr>
          <a:lstStyle/>
          <a:p>
            <a:pPr algn="ct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The Emergency Broadband Benefit Program</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pic>
        <p:nvPicPr>
          <p:cNvPr id="6" name="Picture 2" descr="https://transition.fcc.gov/files/logos/fcc-logo-wordmark-vertical_dark-gray.png">
            <a:extLst>
              <a:ext uri="{FF2B5EF4-FFF2-40B4-BE49-F238E27FC236}">
                <a16:creationId xmlns:a16="http://schemas.microsoft.com/office/drawing/2014/main" id="{7794779C-4D7F-466A-8F20-E1B86AD632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37FED168-5820-4445-AAB8-59011167C4FC}"/>
              </a:ext>
            </a:extLst>
          </p:cNvPr>
          <p:cNvSpPr>
            <a:spLocks noGrp="1"/>
          </p:cNvSpPr>
          <p:nvPr>
            <p:ph type="sldNum" sz="quarter" idx="12"/>
          </p:nvPr>
        </p:nvSpPr>
        <p:spPr/>
        <p:txBody>
          <a:bodyPr/>
          <a:lstStyle/>
          <a:p>
            <a:fld id="{2A013F82-EE5E-44EE-A61D-E31C6657F26F}" type="slidenum">
              <a:rPr lang="en-US" smtClean="0"/>
              <a:t>17</a:t>
            </a:fld>
            <a:endParaRPr lang="en-US" dirty="0"/>
          </a:p>
        </p:txBody>
      </p:sp>
    </p:spTree>
    <p:extLst>
      <p:ext uri="{BB962C8B-B14F-4D97-AF65-F5344CB8AC3E}">
        <p14:creationId xmlns:p14="http://schemas.microsoft.com/office/powerpoint/2010/main" val="3254783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What Is The Emergency Broadband Benefit Program?</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A384A81-6089-46C2-B360-603304279AD9}"/>
              </a:ext>
            </a:extLst>
          </p:cNvPr>
          <p:cNvSpPr txBox="1"/>
          <p:nvPr/>
        </p:nvSpPr>
        <p:spPr>
          <a:xfrm>
            <a:off x="838200" y="1986189"/>
            <a:ext cx="9593424" cy="440120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Emergency Broadband Benefit Program is a Federal Communications Commission (FCC) program that provides a temporary discount on monthly broadband bills for qualifying low-income households.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dirty="0">
              <a:solidFill>
                <a:srgbClr val="000000"/>
              </a:solidFill>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Under the present EBB, </a:t>
            </a: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eligible households can receive: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Up to $50/month discount for broadband service and associated equipment rentals;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Up to $75/month discount for households on Tribal lands; and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one-time discount of up to $100 for a laptop, desktop computer, or tablet purchased through a participating provider.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000000"/>
              </a:solidFill>
              <a:latin typeface="Times New Roman" panose="02020603050405020304" pitchFamily="18" charset="0"/>
              <a:cs typeface="Times New Roman" panose="02020603050405020304" pitchFamily="18" charset="0"/>
            </a:endParaRPr>
          </a:p>
          <a:p>
            <a:pPr lvl="0">
              <a:defRPr/>
            </a:pPr>
            <a:r>
              <a:rPr lang="en-US" sz="2000" dirty="0">
                <a:solidFill>
                  <a:srgbClr val="000000"/>
                </a:solidFill>
                <a:latin typeface="Times New Roman" panose="02020603050405020304" pitchFamily="18" charset="0"/>
                <a:cs typeface="Times New Roman" panose="02020603050405020304" pitchFamily="18" charset="0"/>
              </a:rPr>
              <a:t>The infrastructure bill currently being debated in Congress would make the EBB permanent, increase its appropriation (from $3.1 billion to $14 billion), and rename it the “Affordable Connectivity Program,” among other proposed changes.</a:t>
            </a: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pic>
        <p:nvPicPr>
          <p:cNvPr id="6" name="Picture 2" descr="https://transition.fcc.gov/files/logos/fcc-logo-wordmark-vertical_dark-gray.png">
            <a:extLst>
              <a:ext uri="{FF2B5EF4-FFF2-40B4-BE49-F238E27FC236}">
                <a16:creationId xmlns:a16="http://schemas.microsoft.com/office/drawing/2014/main" id="{1235CDEF-3286-4B9C-9FD6-9FC04C85D11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5A617196-9F80-4118-8BFA-DC5223689AC3}"/>
              </a:ext>
            </a:extLst>
          </p:cNvPr>
          <p:cNvSpPr>
            <a:spLocks noGrp="1"/>
          </p:cNvSpPr>
          <p:nvPr>
            <p:ph type="sldNum" sz="quarter" idx="12"/>
          </p:nvPr>
        </p:nvSpPr>
        <p:spPr/>
        <p:txBody>
          <a:bodyPr/>
          <a:lstStyle/>
          <a:p>
            <a:fld id="{2A013F82-EE5E-44EE-A61D-E31C6657F26F}" type="slidenum">
              <a:rPr lang="en-US" smtClean="0"/>
              <a:t>18</a:t>
            </a:fld>
            <a:endParaRPr lang="en-US" dirty="0"/>
          </a:p>
        </p:txBody>
      </p:sp>
    </p:spTree>
    <p:extLst>
      <p:ext uri="{BB962C8B-B14F-4D97-AF65-F5344CB8AC3E}">
        <p14:creationId xmlns:p14="http://schemas.microsoft.com/office/powerpoint/2010/main" val="2733759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a:xfrm>
            <a:off x="2209801" y="-457200"/>
            <a:ext cx="9144001" cy="1751610"/>
          </a:xfrm>
        </p:spPr>
        <p:txBody>
          <a:bodyPr>
            <a:normAutofit/>
          </a:bodyPr>
          <a:lstStyle/>
          <a:p>
            <a:br>
              <a:rPr lang="en-US" dirty="0">
                <a:solidFill>
                  <a:srgbClr val="001125"/>
                </a:solidFill>
                <a:latin typeface="Times New Roman" panose="02020603050405020304" pitchFamily="18" charset="0"/>
                <a:cs typeface="Times New Roman" panose="02020603050405020304" pitchFamily="18" charset="0"/>
              </a:rPr>
            </a:br>
            <a:r>
              <a:rPr lang="en-US" dirty="0">
                <a:solidFill>
                  <a:srgbClr val="001125"/>
                </a:solidFill>
                <a:latin typeface="Times New Roman" panose="02020603050405020304" pitchFamily="18" charset="0"/>
                <a:cs typeface="Times New Roman" panose="02020603050405020304" pitchFamily="18" charset="0"/>
              </a:rPr>
              <a:t>EBB Enrollment Activity</a:t>
            </a:r>
          </a:p>
        </p:txBody>
      </p:sp>
      <p:sp>
        <p:nvSpPr>
          <p:cNvPr id="10" name="Rectangle 9"/>
          <p:cNvSpPr/>
          <p:nvPr/>
        </p:nvSpPr>
        <p:spPr>
          <a:xfrm>
            <a:off x="2368133" y="1066800"/>
            <a:ext cx="8827335" cy="4308872"/>
          </a:xfrm>
          <a:prstGeom prst="rect">
            <a:avLst/>
          </a:prstGeom>
        </p:spPr>
        <p:txBody>
          <a:bodyPr wrap="square" lIns="91440" tIns="45720" rIns="91440" bIns="45720" anchor="t">
            <a:spAutoFit/>
          </a:bodyPr>
          <a:lstStyle/>
          <a:p>
            <a:pPr marL="57150">
              <a:spcAft>
                <a:spcPts val="600"/>
              </a:spcAft>
              <a:defRPr/>
            </a:pPr>
            <a:endParaRPr lang="en-US" sz="2000" b="1" dirty="0">
              <a:solidFill>
                <a:schemeClr val="bg2"/>
              </a:solidFill>
              <a:latin typeface="Times New Roman"/>
              <a:ea typeface="ＭＳ Ｐゴシック"/>
              <a:cs typeface="Times New Roman"/>
            </a:endParaRPr>
          </a:p>
          <a:p>
            <a:pPr marL="57150">
              <a:spcAft>
                <a:spcPts val="600"/>
              </a:spcAft>
              <a:defRPr/>
            </a:pPr>
            <a:endParaRPr lang="en-US" sz="2000" b="1" dirty="0">
              <a:solidFill>
                <a:schemeClr val="bg2"/>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rPr>
              <a:t>Since the EBB’s inception in May 2021, over </a:t>
            </a:r>
            <a:r>
              <a:rPr lang="en-US" sz="2000" b="1" dirty="0">
                <a:solidFill>
                  <a:srgbClr val="000E21"/>
                </a:solidFill>
                <a:latin typeface="Times New Roman"/>
                <a:ea typeface="ＭＳ Ｐゴシック"/>
                <a:cs typeface="Times New Roman"/>
              </a:rPr>
              <a:t>seven million low-income households</a:t>
            </a:r>
            <a:r>
              <a:rPr lang="en-US" sz="2000" dirty="0">
                <a:solidFill>
                  <a:srgbClr val="000E21"/>
                </a:solidFill>
                <a:latin typeface="Times New Roman"/>
                <a:ea typeface="ＭＳ Ｐゴシック"/>
                <a:cs typeface="Times New Roman"/>
              </a:rPr>
              <a:t> have enrolled in the EBB, and over </a:t>
            </a:r>
            <a:r>
              <a:rPr lang="en-US" sz="2000" b="1" dirty="0">
                <a:solidFill>
                  <a:srgbClr val="000E21"/>
                </a:solidFill>
                <a:latin typeface="Times New Roman"/>
                <a:ea typeface="ＭＳ Ｐゴシック"/>
                <a:cs typeface="Times New Roman"/>
              </a:rPr>
              <a:t>1200 broadband providers </a:t>
            </a:r>
            <a:r>
              <a:rPr lang="en-US" sz="2000" dirty="0">
                <a:solidFill>
                  <a:srgbClr val="000E21"/>
                </a:solidFill>
                <a:latin typeface="Times New Roman"/>
                <a:ea typeface="ＭＳ Ｐゴシック"/>
                <a:cs typeface="Times New Roman"/>
              </a:rPr>
              <a:t>have chosen to take part in the program.</a:t>
            </a:r>
          </a:p>
          <a:p>
            <a:pPr lvl="1">
              <a:buClr>
                <a:srgbClr val="000000"/>
              </a:buClr>
            </a:pPr>
            <a:endParaRPr lang="en-US" sz="2000" dirty="0">
              <a:solidFill>
                <a:srgbClr val="000E21"/>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rPr>
              <a:t>As of October 31, 2021, of the </a:t>
            </a:r>
            <a:r>
              <a:rPr lang="en-US" sz="2000" b="1" dirty="0">
                <a:solidFill>
                  <a:srgbClr val="000E21"/>
                </a:solidFill>
                <a:latin typeface="Times New Roman"/>
                <a:ea typeface="ＭＳ Ｐゴシック"/>
                <a:cs typeface="Times New Roman"/>
              </a:rPr>
              <a:t>$3.136 billion </a:t>
            </a:r>
            <a:r>
              <a:rPr lang="en-US" sz="2000" dirty="0">
                <a:solidFill>
                  <a:srgbClr val="000E21"/>
                </a:solidFill>
                <a:latin typeface="Times New Roman"/>
                <a:ea typeface="ＭＳ Ｐゴシック"/>
                <a:cs typeface="Times New Roman"/>
              </a:rPr>
              <a:t>in funding appropriated for EBB, roughly </a:t>
            </a:r>
            <a:r>
              <a:rPr lang="en-US" sz="2000" b="1" dirty="0">
                <a:solidFill>
                  <a:srgbClr val="000E21"/>
                </a:solidFill>
                <a:latin typeface="Times New Roman"/>
                <a:ea typeface="ＭＳ Ｐゴシック"/>
                <a:cs typeface="Times New Roman"/>
              </a:rPr>
              <a:t>$859 million in total support has been claimed</a:t>
            </a:r>
            <a:r>
              <a:rPr lang="en-US" sz="2000" dirty="0">
                <a:solidFill>
                  <a:srgbClr val="000E21"/>
                </a:solidFill>
                <a:latin typeface="Times New Roman"/>
                <a:ea typeface="ＭＳ Ｐゴシック"/>
                <a:cs typeface="Times New Roman"/>
              </a:rPr>
              <a:t>, leaving roughly </a:t>
            </a:r>
            <a:r>
              <a:rPr lang="en-US" sz="2000" b="1" dirty="0">
                <a:solidFill>
                  <a:srgbClr val="000E21"/>
                </a:solidFill>
                <a:latin typeface="Times New Roman"/>
                <a:ea typeface="ＭＳ Ｐゴシック"/>
                <a:cs typeface="Times New Roman"/>
              </a:rPr>
              <a:t>$2.3 billion available for disbursement</a:t>
            </a:r>
            <a:r>
              <a:rPr lang="en-US" sz="2000" dirty="0">
                <a:solidFill>
                  <a:srgbClr val="000E21"/>
                </a:solidFill>
                <a:latin typeface="Times New Roman"/>
                <a:ea typeface="ＭＳ Ｐゴシック"/>
                <a:cs typeface="Times New Roman"/>
              </a:rPr>
              <a:t>.</a:t>
            </a:r>
          </a:p>
          <a:p>
            <a:pPr lvl="1">
              <a:buClr>
                <a:srgbClr val="000000"/>
              </a:buClr>
            </a:pPr>
            <a:endParaRPr lang="en-US" sz="2000" dirty="0">
              <a:solidFill>
                <a:srgbClr val="000E21"/>
              </a:solidFill>
              <a:latin typeface="Times New Roman"/>
              <a:ea typeface="ＭＳ Ｐゴシック"/>
              <a:cs typeface="Times New Roman"/>
            </a:endParaRPr>
          </a:p>
          <a:p>
            <a:pPr lvl="1">
              <a:buClr>
                <a:srgbClr val="000000"/>
              </a:buClr>
            </a:pPr>
            <a:r>
              <a:rPr lang="en-US" sz="2000" dirty="0">
                <a:solidFill>
                  <a:srgbClr val="000E21"/>
                </a:solidFill>
                <a:latin typeface="Times New Roman"/>
                <a:ea typeface="ＭＳ Ｐゴシック"/>
                <a:cs typeface="Times New Roman"/>
                <a:hlinkClick r:id="rId3"/>
              </a:rPr>
              <a:t>https://www.usac.org/about/emergency-broadband-benefit-program/emergency-broadband-benefit-program-enrollments-and-claims-tracker/</a:t>
            </a:r>
            <a:endParaRPr lang="en-US" sz="2000" dirty="0">
              <a:solidFill>
                <a:srgbClr val="000E21"/>
              </a:solidFill>
              <a:latin typeface="Times New Roman"/>
              <a:ea typeface="ＭＳ Ｐゴシック"/>
              <a:cs typeface="Times New Roman"/>
            </a:endParaRPr>
          </a:p>
          <a:p>
            <a:pPr lvl="1">
              <a:buClr>
                <a:srgbClr val="000000"/>
              </a:buClr>
            </a:pPr>
            <a:endParaRPr lang="en-US" sz="2400" dirty="0">
              <a:solidFill>
                <a:srgbClr val="000E21"/>
              </a:solidFill>
              <a:latin typeface="Times New Roman"/>
              <a:ea typeface="ＭＳ Ｐゴシック"/>
              <a:cs typeface="Times New Roman"/>
            </a:endParaRPr>
          </a:p>
        </p:txBody>
      </p:sp>
      <p:pic>
        <p:nvPicPr>
          <p:cNvPr id="8" name="Picture 2" descr="https://transition.fcc.gov/files/logos/fcc-logo-wordmark-vertical_dark-gray.png">
            <a:extLst>
              <a:ext uri="{FF2B5EF4-FFF2-40B4-BE49-F238E27FC236}">
                <a16:creationId xmlns:a16="http://schemas.microsoft.com/office/drawing/2014/main" id="{ADDCC986-1C78-4DFE-861E-6494A3A501D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06722BB2-DCEE-4300-8C31-E23D8C5607CA}"/>
              </a:ext>
            </a:extLst>
          </p:cNvPr>
          <p:cNvSpPr>
            <a:spLocks noGrp="1"/>
          </p:cNvSpPr>
          <p:nvPr>
            <p:ph type="sldNum" sz="quarter" idx="12"/>
          </p:nvPr>
        </p:nvSpPr>
        <p:spPr/>
        <p:txBody>
          <a:bodyPr/>
          <a:lstStyle/>
          <a:p>
            <a:fld id="{2A013F82-EE5E-44EE-A61D-E31C6657F26F}" type="slidenum">
              <a:rPr lang="en-US" smtClean="0"/>
              <a:t>19</a:t>
            </a:fld>
            <a:endParaRPr lang="en-US" dirty="0"/>
          </a:p>
        </p:txBody>
      </p:sp>
    </p:spTree>
    <p:extLst>
      <p:ext uri="{BB962C8B-B14F-4D97-AF65-F5344CB8AC3E}">
        <p14:creationId xmlns:p14="http://schemas.microsoft.com/office/powerpoint/2010/main" val="89378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a:spLocks noGrp="1"/>
          </p:cNvSpPr>
          <p:nvPr>
            <p:ph type="title"/>
          </p:nvPr>
        </p:nvSpPr>
        <p:spPr/>
        <p:txBody>
          <a:bodyPr/>
          <a:lstStyle/>
          <a:p>
            <a:pPr algn="ctr"/>
            <a:br>
              <a:rPr lang="en-US" dirty="0">
                <a:solidFill>
                  <a:srgbClr val="001125"/>
                </a:solidFill>
                <a:latin typeface="Times New Roman" panose="02020603050405020304" pitchFamily="18" charset="0"/>
                <a:cs typeface="Times New Roman" panose="02020603050405020304" pitchFamily="18" charset="0"/>
              </a:rPr>
            </a:br>
            <a:r>
              <a:rPr lang="en-US" dirty="0">
                <a:solidFill>
                  <a:srgbClr val="001125"/>
                </a:solidFill>
                <a:latin typeface="Times New Roman" panose="02020603050405020304" pitchFamily="18" charset="0"/>
                <a:cs typeface="Times New Roman" panose="02020603050405020304" pitchFamily="18" charset="0"/>
              </a:rPr>
              <a:t>Outline</a:t>
            </a:r>
          </a:p>
        </p:txBody>
      </p:sp>
      <p:sp>
        <p:nvSpPr>
          <p:cNvPr id="2" name="Content Placeholder 1">
            <a:extLst>
              <a:ext uri="{FF2B5EF4-FFF2-40B4-BE49-F238E27FC236}">
                <a16:creationId xmlns:a16="http://schemas.microsoft.com/office/drawing/2014/main" id="{74FFB074-0BED-47E7-B6B9-05C35CAE5CA8}"/>
              </a:ext>
            </a:extLst>
          </p:cNvPr>
          <p:cNvSpPr>
            <a:spLocks noGrp="1"/>
          </p:cNvSpPr>
          <p:nvPr>
            <p:ph idx="1"/>
          </p:nvPr>
        </p:nvSpPr>
        <p:spPr>
          <a:xfrm>
            <a:off x="3289464" y="1845734"/>
            <a:ext cx="7866215" cy="4023360"/>
          </a:xfrm>
        </p:spPr>
        <p:txBody>
          <a:bodyPr/>
          <a:lstStyle/>
          <a:p>
            <a:pPr algn="ctr"/>
            <a:endParaRPr lang="en-US" dirty="0"/>
          </a:p>
          <a:p>
            <a:pPr>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Overview of CGB, IGA and IAC</a:t>
            </a:r>
          </a:p>
          <a:p>
            <a:pPr marL="0" indent="0">
              <a:buNone/>
            </a:pPr>
            <a:endParaRPr lang="en-US"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Emergency Connectivity Fund</a:t>
            </a:r>
          </a:p>
          <a:p>
            <a:pPr marL="0" indent="0">
              <a:buNone/>
            </a:pPr>
            <a:endParaRPr lang="en-US"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Emergency Broadband Benefit Program</a:t>
            </a:r>
          </a:p>
        </p:txBody>
      </p:sp>
      <p:pic>
        <p:nvPicPr>
          <p:cNvPr id="2050" name="Picture 2" descr="https://transition.fcc.gov/files/logos/fcc-logo-wordmark-vertical_dark-gr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a:extLst>
              <a:ext uri="{FF2B5EF4-FFF2-40B4-BE49-F238E27FC236}">
                <a16:creationId xmlns:a16="http://schemas.microsoft.com/office/drawing/2014/main" id="{32393CFC-08F8-4592-BB71-35C06CFE1CA6}"/>
              </a:ext>
            </a:extLst>
          </p:cNvPr>
          <p:cNvSpPr txBox="1">
            <a:spLocks noChangeArrowheads="1"/>
          </p:cNvSpPr>
          <p:nvPr/>
        </p:nvSpPr>
        <p:spPr>
          <a:xfrm>
            <a:off x="5225143" y="990599"/>
            <a:ext cx="5949530" cy="3427021"/>
          </a:xfrm>
          <a:prstGeom prst="rect">
            <a:avLst/>
          </a:prstGeom>
        </p:spPr>
        <p:txBody>
          <a:bodyPr lIns="91440" tIns="45720" rIns="91440" bIns="45720" anchor="t">
            <a:noAutofit/>
          </a:bodyPr>
          <a:lstStyle>
            <a:lvl1pPr marL="342900" indent="-342900" algn="l" defTabSz="981075" rtl="0" eaLnBrk="0" fontAlgn="base" hangingPunct="0">
              <a:spcBef>
                <a:spcPct val="40000"/>
              </a:spcBef>
              <a:spcAft>
                <a:spcPct val="0"/>
              </a:spcAft>
              <a:buClr>
                <a:schemeClr val="tx1"/>
              </a:buClr>
              <a:buFont typeface="Verdana" panose="020B0604030504040204" pitchFamily="34" charset="0"/>
              <a:defRPr sz="2400">
                <a:solidFill>
                  <a:schemeClr val="tx1"/>
                </a:solidFill>
                <a:latin typeface="+mn-lt"/>
                <a:ea typeface="+mn-ea"/>
                <a:cs typeface="+mn-cs"/>
              </a:defRPr>
            </a:lvl1pPr>
            <a:lvl2pPr marL="457200" indent="-228600" algn="l" defTabSz="981075" rtl="0" eaLnBrk="0" fontAlgn="base" hangingPunct="0">
              <a:spcBef>
                <a:spcPct val="20000"/>
              </a:spcBef>
              <a:spcAft>
                <a:spcPct val="0"/>
              </a:spcAft>
              <a:buClr>
                <a:schemeClr val="tx1"/>
              </a:buClr>
              <a:buChar char="-"/>
              <a:defRPr sz="2000">
                <a:solidFill>
                  <a:schemeClr val="tx1"/>
                </a:solidFill>
                <a:latin typeface="+mn-lt"/>
              </a:defRPr>
            </a:lvl2pPr>
            <a:lvl3pPr marL="914400" indent="-228600" algn="l" defTabSz="981075" rtl="0" eaLnBrk="0" fontAlgn="base" hangingPunct="0">
              <a:spcBef>
                <a:spcPct val="20000"/>
              </a:spcBef>
              <a:spcAft>
                <a:spcPct val="0"/>
              </a:spcAft>
              <a:buClr>
                <a:schemeClr val="tx1"/>
              </a:buClr>
              <a:buFont typeface="Marlett" pitchFamily="2" charset="2"/>
              <a:buChar char="8"/>
              <a:defRPr sz="2000">
                <a:solidFill>
                  <a:schemeClr val="tx1"/>
                </a:solidFill>
                <a:latin typeface="+mn-lt"/>
              </a:defRPr>
            </a:lvl3pPr>
            <a:lvl4pPr marL="1371600" indent="-228600" algn="l" defTabSz="981075" rtl="0" eaLnBrk="0" fontAlgn="base" hangingPunct="0">
              <a:spcBef>
                <a:spcPct val="20000"/>
              </a:spcBef>
              <a:spcAft>
                <a:spcPct val="0"/>
              </a:spcAft>
              <a:buClr>
                <a:schemeClr val="tx1"/>
              </a:buClr>
              <a:buChar char="-"/>
              <a:defRPr sz="2000">
                <a:solidFill>
                  <a:schemeClr val="tx1"/>
                </a:solidFill>
                <a:latin typeface="+mn-lt"/>
              </a:defRPr>
            </a:lvl4pPr>
            <a:lvl5pPr marL="21574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5pPr>
            <a:lvl6pPr marL="26146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6pPr>
            <a:lvl7pPr marL="30718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7pPr>
            <a:lvl8pPr marL="35290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8pPr>
            <a:lvl9pPr marL="39862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defRPr>
            </a:lvl9pPr>
          </a:lstStyle>
          <a:p>
            <a:pPr marL="1143000" lvl="3" indent="0">
              <a:buClr>
                <a:srgbClr val="000000"/>
              </a:buClr>
              <a:buNone/>
            </a:pPr>
            <a:endParaRPr lang="en-US" sz="1900" dirty="0">
              <a:solidFill>
                <a:srgbClr val="000E21"/>
              </a:solidFill>
              <a:latin typeface="Times New Roman"/>
              <a:ea typeface="ＭＳ Ｐゴシック"/>
              <a:cs typeface="Times New Roman"/>
            </a:endParaRPr>
          </a:p>
          <a:p>
            <a:pPr lvl="2" algn="ctr">
              <a:buClr>
                <a:srgbClr val="000000"/>
              </a:buClr>
              <a:buFont typeface="Arial" panose="020B0604020202020204" pitchFamily="34" charset="0"/>
              <a:buChar char="•"/>
            </a:pPr>
            <a:endParaRPr lang="en-US" sz="2200" dirty="0">
              <a:solidFill>
                <a:srgbClr val="000E21"/>
              </a:solidFill>
              <a:latin typeface="Times New Roman"/>
              <a:ea typeface="ＭＳ Ｐゴシック"/>
              <a:cs typeface="Times New Roman"/>
            </a:endParaRPr>
          </a:p>
          <a:p>
            <a:pPr marL="685800" lvl="2" indent="0">
              <a:buClr>
                <a:srgbClr val="000000"/>
              </a:buClr>
              <a:buNone/>
            </a:pPr>
            <a:endParaRPr lang="en-US" sz="2200" dirty="0">
              <a:solidFill>
                <a:srgbClr val="000E21"/>
              </a:solidFill>
              <a:latin typeface="Times New Roman" panose="02020603050405020304" pitchFamily="18" charset="0"/>
              <a:ea typeface="ＭＳ Ｐゴシック"/>
              <a:cs typeface="Times New Roman" panose="02020603050405020304" pitchFamily="18" charset="0"/>
            </a:endParaRPr>
          </a:p>
          <a:p>
            <a:pPr marL="685800" lvl="2" indent="0">
              <a:buClr>
                <a:srgbClr val="000000"/>
              </a:buClr>
              <a:buNone/>
              <a:defRPr/>
            </a:pPr>
            <a:endParaRPr lang="en-US" altLang="en-US" dirty="0">
              <a:solidFill>
                <a:srgbClr val="000E21"/>
              </a:solidFill>
              <a:latin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Clr>
                <a:srgbClr val="000000"/>
              </a:buClr>
              <a:defRPr/>
            </a:pPr>
            <a:endParaRPr lang="en-US" altLang="en-US" kern="0" dirty="0">
              <a:solidFill>
                <a:srgbClr val="000E21"/>
              </a:solidFill>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CAE84B9-0B86-444A-B219-707A147F8FF4}"/>
              </a:ext>
            </a:extLst>
          </p:cNvPr>
          <p:cNvSpPr>
            <a:spLocks noGrp="1"/>
          </p:cNvSpPr>
          <p:nvPr>
            <p:ph type="sldNum" sz="quarter" idx="12"/>
          </p:nvPr>
        </p:nvSpPr>
        <p:spPr/>
        <p:txBody>
          <a:bodyPr/>
          <a:lstStyle/>
          <a:p>
            <a:fld id="{2A013F82-EE5E-44EE-A61D-E31C6657F26F}" type="slidenum">
              <a:rPr lang="en-US" smtClean="0"/>
              <a:t>2</a:t>
            </a:fld>
            <a:endParaRPr lang="en-US" dirty="0"/>
          </a:p>
        </p:txBody>
      </p:sp>
    </p:spTree>
    <p:extLst>
      <p:ext uri="{BB962C8B-B14F-4D97-AF65-F5344CB8AC3E}">
        <p14:creationId xmlns:p14="http://schemas.microsoft.com/office/powerpoint/2010/main" val="1265004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Who Qualifies for the Benefit?</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A384A81-6089-46C2-B360-603304279AD9}"/>
              </a:ext>
            </a:extLst>
          </p:cNvPr>
          <p:cNvSpPr txBox="1"/>
          <p:nvPr/>
        </p:nvSpPr>
        <p:spPr>
          <a:xfrm>
            <a:off x="838200" y="1986189"/>
            <a:ext cx="9593424" cy="415498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mn-ea"/>
                <a:cs typeface="+mn-cs"/>
              </a:rPr>
              <a:t> </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household is eligible if any member</a:t>
            </a:r>
            <a:r>
              <a:rPr lang="en-US" sz="2400" dirty="0">
                <a:solidFill>
                  <a:srgbClr val="000000"/>
                </a:solidFill>
                <a:latin typeface="Times New Roman" panose="02020603050405020304" pitchFamily="18" charset="0"/>
                <a:cs typeface="Times New Roman" panose="02020603050405020304" pitchFamily="18" charset="0"/>
              </a:rPr>
              <a:t>:</a:t>
            </a: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Received a Pell Grant in the current award year;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Is approved to receive benefits under the free and reduced school lunch program or school breakfast program in the 2019-2020, 2020-2021, or 2021-2022 school year;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Experienced a substantial loss of income, due to a job loss or furlough since 2/29/20 and the household had a total income in 2020 below $99,000 (single filers) or $198,000 (joint filers); or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Meets the eligibility criteria for a participating provider’s existing low-income or COVID-19 program.</a:t>
            </a:r>
          </a:p>
        </p:txBody>
      </p:sp>
      <p:pic>
        <p:nvPicPr>
          <p:cNvPr id="6" name="Picture 2" descr="https://transition.fcc.gov/files/logos/fcc-logo-wordmark-vertical_dark-gray.png">
            <a:extLst>
              <a:ext uri="{FF2B5EF4-FFF2-40B4-BE49-F238E27FC236}">
                <a16:creationId xmlns:a16="http://schemas.microsoft.com/office/drawing/2014/main" id="{4F6828C2-76FC-4BC1-8872-C3250B5E95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876D081D-1A79-437B-9BDE-3F206938F194}"/>
              </a:ext>
            </a:extLst>
          </p:cNvPr>
          <p:cNvSpPr>
            <a:spLocks noGrp="1"/>
          </p:cNvSpPr>
          <p:nvPr>
            <p:ph type="sldNum" sz="quarter" idx="12"/>
          </p:nvPr>
        </p:nvSpPr>
        <p:spPr/>
        <p:txBody>
          <a:bodyPr/>
          <a:lstStyle/>
          <a:p>
            <a:fld id="{2A013F82-EE5E-44EE-A61D-E31C6657F26F}" type="slidenum">
              <a:rPr lang="en-US" smtClean="0"/>
              <a:t>20</a:t>
            </a:fld>
            <a:endParaRPr lang="en-US" dirty="0"/>
          </a:p>
        </p:txBody>
      </p:sp>
    </p:spTree>
    <p:extLst>
      <p:ext uri="{BB962C8B-B14F-4D97-AF65-F5344CB8AC3E}">
        <p14:creationId xmlns:p14="http://schemas.microsoft.com/office/powerpoint/2010/main" val="791526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Who Qualifies for the Benefit? (cont’d)</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309100" y="638883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A384A81-6089-46C2-B360-603304279AD9}"/>
              </a:ext>
            </a:extLst>
          </p:cNvPr>
          <p:cNvSpPr txBox="1"/>
          <p:nvPr/>
        </p:nvSpPr>
        <p:spPr>
          <a:xfrm>
            <a:off x="838200" y="1986189"/>
            <a:ext cx="9842500" cy="421653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mn-ea"/>
                <a:cs typeface="+mn-cs"/>
              </a:rPr>
              <a:t> </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household is eligible if any member qualifies for Lifeline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Household income is less than 135% of the Federal poverty guidelines</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or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member of the household participates in one of these programs: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Supplemental Nutrition Assistance Program (SNAP), formerly known as Food Stamps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Medicaid</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Supplemental Security Income (SSI)</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Federal Public Housing Assistance (FPHA)</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Veterans Pension and Survivors Benefit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Certain Tribal programs (and the household lives on qualifying Tribal lands)</a:t>
            </a:r>
          </a:p>
        </p:txBody>
      </p:sp>
      <p:pic>
        <p:nvPicPr>
          <p:cNvPr id="6" name="Picture 2" descr="https://transition.fcc.gov/files/logos/fcc-logo-wordmark-vertical_dark-gray.png">
            <a:extLst>
              <a:ext uri="{FF2B5EF4-FFF2-40B4-BE49-F238E27FC236}">
                <a16:creationId xmlns:a16="http://schemas.microsoft.com/office/drawing/2014/main" id="{50BAA0F2-7A58-432C-9F2F-23C5CC224ED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4AE28BC8-1CBE-48EE-8ADE-6A0ACCA90EC7}"/>
              </a:ext>
            </a:extLst>
          </p:cNvPr>
          <p:cNvSpPr>
            <a:spLocks noGrp="1"/>
          </p:cNvSpPr>
          <p:nvPr>
            <p:ph type="sldNum" sz="quarter" idx="12"/>
          </p:nvPr>
        </p:nvSpPr>
        <p:spPr/>
        <p:txBody>
          <a:bodyPr/>
          <a:lstStyle/>
          <a:p>
            <a:fld id="{2A013F82-EE5E-44EE-A61D-E31C6657F26F}" type="slidenum">
              <a:rPr lang="en-US" smtClean="0"/>
              <a:t>21</a:t>
            </a:fld>
            <a:endParaRPr lang="en-US" dirty="0"/>
          </a:p>
        </p:txBody>
      </p:sp>
    </p:spTree>
    <p:extLst>
      <p:ext uri="{BB962C8B-B14F-4D97-AF65-F5344CB8AC3E}">
        <p14:creationId xmlns:p14="http://schemas.microsoft.com/office/powerpoint/2010/main" val="468189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How to Enroll</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A384A81-6089-46C2-B360-603304279AD9}"/>
              </a:ext>
            </a:extLst>
          </p:cNvPr>
          <p:cNvSpPr txBox="1"/>
          <p:nvPr/>
        </p:nvSpPr>
        <p:spPr>
          <a:xfrm>
            <a:off x="838200" y="1986189"/>
            <a:ext cx="9593424" cy="415498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There are three ways to apply for the Emergency Broadband Benefit</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Option 1:  A consumer can contact a participating broadband provider directly to learn about their application process.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Option 2:  Go to GetEmergencyBroadband.org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to apply online and to find participating providers through the Companies Near Me tool.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Option 3: Send a mail-in application, along with proof of eligibility to the    Emergency Broadband Support Center.</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Calibri" panose="020F0502020204030204"/>
                <a:ea typeface="+mn-ea"/>
                <a:cs typeface="+mn-cs"/>
              </a:rPr>
              <a:t>	</a:t>
            </a:r>
          </a:p>
        </p:txBody>
      </p:sp>
      <p:pic>
        <p:nvPicPr>
          <p:cNvPr id="6" name="Picture 2" descr="https://transition.fcc.gov/files/logos/fcc-logo-wordmark-vertical_dark-gray.png">
            <a:extLst>
              <a:ext uri="{FF2B5EF4-FFF2-40B4-BE49-F238E27FC236}">
                <a16:creationId xmlns:a16="http://schemas.microsoft.com/office/drawing/2014/main" id="{E3B5C4FD-CEBE-400E-9815-62BB57292CA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213CE06A-AD08-4264-88A9-9DFAF76730E5}"/>
              </a:ext>
            </a:extLst>
          </p:cNvPr>
          <p:cNvSpPr>
            <a:spLocks noGrp="1"/>
          </p:cNvSpPr>
          <p:nvPr>
            <p:ph type="sldNum" sz="quarter" idx="12"/>
          </p:nvPr>
        </p:nvSpPr>
        <p:spPr/>
        <p:txBody>
          <a:bodyPr/>
          <a:lstStyle/>
          <a:p>
            <a:fld id="{2A013F82-EE5E-44EE-A61D-E31C6657F26F}" type="slidenum">
              <a:rPr lang="en-US" smtClean="0"/>
              <a:t>22</a:t>
            </a:fld>
            <a:endParaRPr lang="en-US" dirty="0"/>
          </a:p>
        </p:txBody>
      </p:sp>
    </p:spTree>
    <p:extLst>
      <p:ext uri="{BB962C8B-B14F-4D97-AF65-F5344CB8AC3E}">
        <p14:creationId xmlns:p14="http://schemas.microsoft.com/office/powerpoint/2010/main" val="386006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EBB Program Resources</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A384A81-6089-46C2-B360-603304279AD9}"/>
              </a:ext>
            </a:extLst>
          </p:cNvPr>
          <p:cNvSpPr txBox="1"/>
          <p:nvPr/>
        </p:nvSpPr>
        <p:spPr>
          <a:xfrm>
            <a:off x="838200" y="1986189"/>
            <a:ext cx="9593424" cy="412420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FCC EBB Program Information (Answers to FAQs, become an outreach partner)</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2"/>
              </a:rPr>
              <a:t>https://www.fcc.gov/broadbandbenefit</a:t>
            </a: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FCC EBB Program Outreach Toolkit (flyers, PSAs, social media content in multiple languages) </a:t>
            </a: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3"/>
              </a:rPr>
              <a:t>https://www.fcc.gov/emergency-broadband-benefit-outreach-toolkit</a:t>
            </a: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USAC EBB Program Consumer Webpage (Program and provider info; application)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4"/>
              </a:rPr>
              <a:t>https://www.getemergencybroadband.org</a:t>
            </a: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Enrollment and Claims Tracker (enrollment data by ZIP code available)</a:t>
            </a:r>
            <a:b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5"/>
              </a:rPr>
              <a:t>https://www.usac.org/about/emergency-broadband-benefit-program/emergency-broadband-benefit-program-enrollments-and-claims-tracker/</a:t>
            </a: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pic>
        <p:nvPicPr>
          <p:cNvPr id="6" name="Picture 2" descr="https://transition.fcc.gov/files/logos/fcc-logo-wordmark-vertical_dark-gray.png">
            <a:extLst>
              <a:ext uri="{FF2B5EF4-FFF2-40B4-BE49-F238E27FC236}">
                <a16:creationId xmlns:a16="http://schemas.microsoft.com/office/drawing/2014/main" id="{9F84B9B4-7CCD-4EB5-B868-45733E96DFA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6D513BE5-D010-40B1-855F-27C0B2F8B5C5}"/>
              </a:ext>
            </a:extLst>
          </p:cNvPr>
          <p:cNvSpPr>
            <a:spLocks noGrp="1"/>
          </p:cNvSpPr>
          <p:nvPr>
            <p:ph type="sldNum" sz="quarter" idx="12"/>
          </p:nvPr>
        </p:nvSpPr>
        <p:spPr/>
        <p:txBody>
          <a:bodyPr/>
          <a:lstStyle/>
          <a:p>
            <a:fld id="{2A013F82-EE5E-44EE-A61D-E31C6657F26F}" type="slidenum">
              <a:rPr lang="en-US" smtClean="0"/>
              <a:t>23</a:t>
            </a:fld>
            <a:endParaRPr lang="en-US" dirty="0"/>
          </a:p>
        </p:txBody>
      </p:sp>
    </p:spTree>
    <p:extLst>
      <p:ext uri="{BB962C8B-B14F-4D97-AF65-F5344CB8AC3E}">
        <p14:creationId xmlns:p14="http://schemas.microsoft.com/office/powerpoint/2010/main" val="1221489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86E43-AD18-46FF-88A1-DCF1C0D74BEC}"/>
              </a:ext>
            </a:extLst>
          </p:cNvPr>
          <p:cNvSpPr>
            <a:spLocks noGrp="1"/>
          </p:cNvSpPr>
          <p:nvPr>
            <p:ph type="title"/>
          </p:nvPr>
        </p:nvSpPr>
        <p:spPr>
          <a:xfrm>
            <a:off x="1097280" y="286604"/>
            <a:ext cx="10058400" cy="1209688"/>
          </a:xfrm>
        </p:spPr>
        <p:txBody>
          <a:bodyPr>
            <a:normAutofit/>
          </a:bodyPr>
          <a:lstStyle/>
          <a:p>
            <a:pPr algn="ctr"/>
            <a:r>
              <a:rPr lang="en-US" sz="2800" b="1" dirty="0">
                <a:latin typeface="Times New Roman" panose="02020603050405020304" pitchFamily="18" charset="0"/>
                <a:cs typeface="Times New Roman" panose="02020603050405020304" pitchFamily="18" charset="0"/>
              </a:rPr>
              <a:t>FOR MORE INFORMATION</a:t>
            </a:r>
          </a:p>
        </p:txBody>
      </p:sp>
      <p:sp>
        <p:nvSpPr>
          <p:cNvPr id="3" name="Content Placeholder 2">
            <a:extLst>
              <a:ext uri="{FF2B5EF4-FFF2-40B4-BE49-F238E27FC236}">
                <a16:creationId xmlns:a16="http://schemas.microsoft.com/office/drawing/2014/main" id="{F7CF2F01-1503-410A-804F-A0C603091966}"/>
              </a:ext>
            </a:extLst>
          </p:cNvPr>
          <p:cNvSpPr>
            <a:spLocks noGrp="1"/>
          </p:cNvSpPr>
          <p:nvPr>
            <p:ph idx="1"/>
          </p:nvPr>
        </p:nvSpPr>
        <p:spPr/>
        <p:txBody>
          <a:bodyPr>
            <a:normAutofit fontScale="92500"/>
          </a:bodyPr>
          <a:lstStyle/>
          <a:p>
            <a:pPr>
              <a:spcAft>
                <a:spcPts val="1200"/>
              </a:spcAft>
            </a:pPr>
            <a:r>
              <a:rPr lang="en-US" dirty="0">
                <a:latin typeface="Times New Roman" panose="02020603050405020304" pitchFamily="18" charset="0"/>
                <a:cs typeface="Times New Roman" panose="02020603050405020304" pitchFamily="18" charset="0"/>
              </a:rPr>
              <a:t>Barbara Esbin, Deputy Bureau Chief, Consumer &amp; Governmental Affairs Bureau, </a:t>
            </a:r>
            <a:r>
              <a:rPr lang="en-US" dirty="0">
                <a:latin typeface="Times New Roman" panose="02020603050405020304" pitchFamily="18" charset="0"/>
                <a:cs typeface="Times New Roman" panose="02020603050405020304" pitchFamily="18" charset="0"/>
                <a:hlinkClick r:id="rId3"/>
              </a:rPr>
              <a:t>Barbara.Esbin@fcc.gov</a:t>
            </a:r>
            <a:endParaRPr lang="en-US" dirty="0">
              <a:latin typeface="Times New Roman" panose="02020603050405020304" pitchFamily="18" charset="0"/>
              <a:cs typeface="Times New Roman" panose="02020603050405020304" pitchFamily="18" charset="0"/>
            </a:endParaRPr>
          </a:p>
          <a:p>
            <a:pPr>
              <a:spcAft>
                <a:spcPts val="1200"/>
              </a:spcAft>
            </a:pPr>
            <a:r>
              <a:rPr lang="en-US" dirty="0">
                <a:latin typeface="Times New Roman" panose="02020603050405020304" pitchFamily="18" charset="0"/>
                <a:cs typeface="Times New Roman" panose="02020603050405020304" pitchFamily="18" charset="0"/>
              </a:rPr>
              <a:t>Emmitt Carlton, Acting Chief and Deputy Chief, Office of Intergovernmental Affairs and Policy, </a:t>
            </a:r>
            <a:r>
              <a:rPr lang="en-US" dirty="0">
                <a:latin typeface="Times New Roman" panose="02020603050405020304" pitchFamily="18" charset="0"/>
                <a:cs typeface="Times New Roman" panose="02020603050405020304" pitchFamily="18" charset="0"/>
                <a:hlinkClick r:id="rId4"/>
              </a:rPr>
              <a:t>Emmitt.Carlton@fcc.gov</a:t>
            </a:r>
            <a:endParaRPr lang="en-US" dirty="0">
              <a:latin typeface="Times New Roman" panose="02020603050405020304" pitchFamily="18" charset="0"/>
              <a:cs typeface="Times New Roman" panose="02020603050405020304" pitchFamily="18" charset="0"/>
            </a:endParaRPr>
          </a:p>
          <a:p>
            <a:pPr>
              <a:spcAft>
                <a:spcPts val="1200"/>
              </a:spcAft>
            </a:pPr>
            <a:r>
              <a:rPr lang="en-US" dirty="0">
                <a:latin typeface="Times New Roman" panose="02020603050405020304" pitchFamily="18" charset="0"/>
                <a:cs typeface="Times New Roman" panose="02020603050405020304" pitchFamily="18" charset="0"/>
              </a:rPr>
              <a:t>Theodore Marcus, Associate Chief, Office of Intergovernmental Affairs, </a:t>
            </a:r>
            <a:r>
              <a:rPr lang="en-US" dirty="0">
                <a:latin typeface="Times New Roman" panose="02020603050405020304" pitchFamily="18" charset="0"/>
                <a:cs typeface="Times New Roman" panose="02020603050405020304" pitchFamily="18" charset="0"/>
                <a:hlinkClick r:id="rId5"/>
              </a:rPr>
              <a:t>Theodore.Marcus@fcc.gov</a:t>
            </a:r>
            <a:endParaRPr lang="en-US" dirty="0">
              <a:latin typeface="Times New Roman" panose="02020603050405020304" pitchFamily="18" charset="0"/>
              <a:cs typeface="Times New Roman" panose="02020603050405020304" pitchFamily="18" charset="0"/>
            </a:endParaRPr>
          </a:p>
          <a:p>
            <a:pPr>
              <a:spcAft>
                <a:spcPts val="1200"/>
              </a:spcAft>
            </a:pPr>
            <a:r>
              <a:rPr lang="en-US" dirty="0">
                <a:latin typeface="Times New Roman" panose="02020603050405020304" pitchFamily="18" charset="0"/>
                <a:cs typeface="Times New Roman" panose="02020603050405020304" pitchFamily="18" charset="0"/>
                <a:hlinkClick r:id="rId6"/>
              </a:rPr>
              <a:t>https://www.fcc.gov/general/consumer-and-governmental-affairs-bureau</a:t>
            </a:r>
            <a:endParaRPr lang="en-US" dirty="0">
              <a:latin typeface="Times New Roman" panose="02020603050405020304" pitchFamily="18" charset="0"/>
              <a:cs typeface="Times New Roman" panose="02020603050405020304" pitchFamily="18" charset="0"/>
            </a:endParaRPr>
          </a:p>
          <a:p>
            <a:pPr>
              <a:spcAft>
                <a:spcPts val="1200"/>
              </a:spcAft>
            </a:pPr>
            <a:r>
              <a:rPr lang="en-US" dirty="0">
                <a:latin typeface="Times New Roman" panose="02020603050405020304" pitchFamily="18" charset="0"/>
                <a:cs typeface="Times New Roman" panose="02020603050405020304" pitchFamily="18" charset="0"/>
                <a:hlinkClick r:id="rId7"/>
              </a:rPr>
              <a:t>https://fcc.gov/consumer-and-governmental-affairs/office-intergovernmental-affairs</a:t>
            </a:r>
            <a:endParaRPr lang="en-US" dirty="0">
              <a:latin typeface="Times New Roman" panose="02020603050405020304" pitchFamily="18" charset="0"/>
              <a:cs typeface="Times New Roman" panose="02020603050405020304" pitchFamily="18" charset="0"/>
            </a:endParaRPr>
          </a:p>
          <a:p>
            <a:pPr>
              <a:spcAft>
                <a:spcPts val="1200"/>
              </a:spcAft>
            </a:pPr>
            <a:r>
              <a:rPr lang="en-US" dirty="0">
                <a:solidFill>
                  <a:prstClr val="black"/>
                </a:solidFill>
                <a:latin typeface="Times New Roman" panose="02020603050405020304" pitchFamily="18" charset="0"/>
                <a:cs typeface="Times New Roman" panose="02020603050405020304" pitchFamily="18" charset="0"/>
                <a:hlinkClick r:id="rId8"/>
              </a:rPr>
              <a:t>https://www.fcc.gov/about-fcc/advisory-committees/general/intergovernmental-advisory-committee</a:t>
            </a:r>
            <a:endParaRPr lang="en-US" dirty="0">
              <a:solidFill>
                <a:prstClr val="black"/>
              </a:solidFill>
              <a:latin typeface="Times New Roman" panose="02020603050405020304" pitchFamily="18" charset="0"/>
              <a:cs typeface="Times New Roman" panose="02020603050405020304" pitchFamily="18" charset="0"/>
            </a:endParaRPr>
          </a:p>
          <a:p>
            <a:pPr>
              <a:spcAft>
                <a:spcPts val="1200"/>
              </a:spcAft>
            </a:pPr>
            <a:endParaRPr lang="en-US" dirty="0">
              <a:solidFill>
                <a:prstClr val="black"/>
              </a:solidFill>
              <a:latin typeface="Times New Roman" panose="02020603050405020304" pitchFamily="18" charset="0"/>
              <a:cs typeface="Times New Roman" panose="02020603050405020304" pitchFamily="18" charset="0"/>
            </a:endParaRPr>
          </a:p>
          <a:p>
            <a:pPr marL="0" indent="0">
              <a:spcAft>
                <a:spcPts val="1200"/>
              </a:spcAft>
              <a:buNone/>
            </a:pPr>
            <a:endParaRPr lang="en-US" dirty="0">
              <a:solidFill>
                <a:prstClr val="black"/>
              </a:solidFill>
              <a:latin typeface="Times New Roman" panose="02020603050405020304" pitchFamily="18" charset="0"/>
              <a:cs typeface="Times New Roman" panose="02020603050405020304" pitchFamily="18" charset="0"/>
            </a:endParaRPr>
          </a:p>
          <a:p>
            <a:pPr>
              <a:spcAft>
                <a:spcPts val="1200"/>
              </a:spcAft>
            </a:pPr>
            <a:endParaRPr lang="en-US" dirty="0"/>
          </a:p>
          <a:p>
            <a:pPr marL="0" indent="0">
              <a:spcAft>
                <a:spcPts val="1200"/>
              </a:spcAft>
              <a:buNone/>
            </a:pPr>
            <a:endParaRPr lang="en-US" dirty="0"/>
          </a:p>
          <a:p>
            <a:pPr>
              <a:spcAft>
                <a:spcPts val="1200"/>
              </a:spcAft>
            </a:pPr>
            <a:endParaRPr lang="en-US" dirty="0"/>
          </a:p>
          <a:p>
            <a:pPr marL="0" indent="0">
              <a:spcAft>
                <a:spcPts val="1200"/>
              </a:spcAft>
              <a:buNone/>
            </a:pPr>
            <a:endParaRPr lang="en-US" dirty="0"/>
          </a:p>
          <a:p>
            <a:pPr marL="0" indent="0">
              <a:buNone/>
            </a:pPr>
            <a:endParaRPr lang="en-US" sz="1800" dirty="0"/>
          </a:p>
        </p:txBody>
      </p:sp>
      <p:pic>
        <p:nvPicPr>
          <p:cNvPr id="5" name="Picture 2" descr="https://transition.fcc.gov/files/logos/fcc-logo-wordmark-vertical_dark-gray.png">
            <a:extLst>
              <a:ext uri="{FF2B5EF4-FFF2-40B4-BE49-F238E27FC236}">
                <a16:creationId xmlns:a16="http://schemas.microsoft.com/office/drawing/2014/main" id="{92AE63B1-DE74-442D-BF90-202DFFCB4B9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93FF5DD9-09BA-4C57-A14A-34BC6E529970}"/>
              </a:ext>
            </a:extLst>
          </p:cNvPr>
          <p:cNvSpPr>
            <a:spLocks noGrp="1"/>
          </p:cNvSpPr>
          <p:nvPr>
            <p:ph type="sldNum" sz="quarter" idx="12"/>
          </p:nvPr>
        </p:nvSpPr>
        <p:spPr/>
        <p:txBody>
          <a:bodyPr/>
          <a:lstStyle/>
          <a:p>
            <a:fld id="{2A013F82-EE5E-44EE-A61D-E31C6657F26F}" type="slidenum">
              <a:rPr lang="en-US" smtClean="0"/>
              <a:t>24</a:t>
            </a:fld>
            <a:endParaRPr lang="en-US" dirty="0"/>
          </a:p>
        </p:txBody>
      </p:sp>
    </p:spTree>
    <p:extLst>
      <p:ext uri="{BB962C8B-B14F-4D97-AF65-F5344CB8AC3E}">
        <p14:creationId xmlns:p14="http://schemas.microsoft.com/office/powerpoint/2010/main" val="1674603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8AFD9F9-4A82-4EE0-A889-6D90880AA775}"/>
              </a:ext>
            </a:extLst>
          </p:cNvPr>
          <p:cNvSpPr>
            <a:spLocks noGrp="1" noChangeArrowheads="1"/>
          </p:cNvSpPr>
          <p:nvPr>
            <p:ph type="title"/>
          </p:nvPr>
        </p:nvSpPr>
        <p:spPr>
          <a:xfrm>
            <a:off x="1097280" y="286603"/>
            <a:ext cx="10058400" cy="1126561"/>
          </a:xfrm>
        </p:spPr>
        <p:txBody>
          <a:bodyPr/>
          <a:lstStyle/>
          <a:p>
            <a:pPr algn="ctr" eaLnBrk="1" hangingPunct="1"/>
            <a:r>
              <a:rPr lang="en-US" altLang="en-US" sz="2800" b="1" dirty="0">
                <a:latin typeface="Times New Roman" panose="02020603050405020304" pitchFamily="18" charset="0"/>
                <a:cs typeface="Times New Roman" panose="02020603050405020304" pitchFamily="18" charset="0"/>
              </a:rPr>
              <a:t>FCC’s CONSUMER AND GOVERNMENTAL </a:t>
            </a:r>
            <a:br>
              <a:rPr lang="en-US" altLang="en-US" sz="2800" b="1" dirty="0">
                <a:latin typeface="Times New Roman" panose="02020603050405020304" pitchFamily="18" charset="0"/>
                <a:cs typeface="Times New Roman" panose="02020603050405020304" pitchFamily="18" charset="0"/>
              </a:rPr>
            </a:br>
            <a:r>
              <a:rPr lang="en-US" altLang="en-US" sz="2800" b="1" dirty="0">
                <a:latin typeface="Times New Roman" panose="02020603050405020304" pitchFamily="18" charset="0"/>
                <a:cs typeface="Times New Roman" panose="02020603050405020304" pitchFamily="18" charset="0"/>
              </a:rPr>
              <a:t>AFFAIRS BUREAU (CGB)</a:t>
            </a:r>
          </a:p>
        </p:txBody>
      </p:sp>
      <p:sp>
        <p:nvSpPr>
          <p:cNvPr id="7171" name="Content Placeholder 2">
            <a:extLst>
              <a:ext uri="{FF2B5EF4-FFF2-40B4-BE49-F238E27FC236}">
                <a16:creationId xmlns:a16="http://schemas.microsoft.com/office/drawing/2014/main" id="{F8B085F3-DE8E-4784-BD8D-620DB7FE9DDD}"/>
              </a:ext>
            </a:extLst>
          </p:cNvPr>
          <p:cNvSpPr>
            <a:spLocks noGrp="1" noChangeArrowheads="1"/>
          </p:cNvSpPr>
          <p:nvPr>
            <p:ph idx="1"/>
          </p:nvPr>
        </p:nvSpPr>
        <p:spPr>
          <a:xfrm>
            <a:off x="1981200" y="1852550"/>
            <a:ext cx="8229600" cy="4273509"/>
          </a:xfrm>
        </p:spPr>
        <p:txBody>
          <a:bodyPr/>
          <a:lstStyle/>
          <a:p>
            <a:pPr lvl="1">
              <a:spcAft>
                <a:spcPts val="600"/>
              </a:spcAft>
            </a:pPr>
            <a:r>
              <a:rPr lang="en-US" altLang="en-US" dirty="0">
                <a:latin typeface="Times New Roman" panose="02020603050405020304" pitchFamily="18" charset="0"/>
                <a:cs typeface="Times New Roman" panose="02020603050405020304" pitchFamily="18" charset="0"/>
              </a:rPr>
              <a:t>10 Divisions and Offices – Main focuses are (i) consumer policy, information, outreach &amp; complaints, disabilities access and (ii) governmental affairs</a:t>
            </a:r>
          </a:p>
          <a:p>
            <a:pPr lvl="1">
              <a:spcAft>
                <a:spcPts val="600"/>
              </a:spcAft>
            </a:pPr>
            <a:r>
              <a:rPr lang="en-US" altLang="en-US" sz="1800" dirty="0">
                <a:latin typeface="Times New Roman" panose="02020603050405020304" pitchFamily="18" charset="0"/>
                <a:cs typeface="Times New Roman" panose="02020603050405020304" pitchFamily="18" charset="0"/>
              </a:rPr>
              <a:t>Consumer Issues:</a:t>
            </a:r>
          </a:p>
          <a:p>
            <a:pPr marL="663576" lvl="1" indent="-347663">
              <a:spcAft>
                <a:spcPts val="1200"/>
              </a:spcAft>
            </a:pPr>
            <a:r>
              <a:rPr lang="en-US" altLang="en-US" dirty="0">
                <a:latin typeface="Times New Roman" panose="02020603050405020304" pitchFamily="18" charset="0"/>
                <a:cs typeface="Times New Roman" panose="02020603050405020304" pitchFamily="18" charset="0"/>
              </a:rPr>
              <a:t>Consumer Policy Division (CPD)</a:t>
            </a:r>
          </a:p>
          <a:p>
            <a:pPr marL="663576" lvl="1" indent="-347663">
              <a:spcAft>
                <a:spcPts val="1200"/>
              </a:spcAft>
            </a:pPr>
            <a:r>
              <a:rPr lang="en-US" altLang="en-US" dirty="0">
                <a:latin typeface="Times New Roman" panose="02020603050405020304" pitchFamily="18" charset="0"/>
                <a:cs typeface="Times New Roman" panose="02020603050405020304" pitchFamily="18" charset="0"/>
              </a:rPr>
              <a:t>Consumer Affairs and Outreach Division (CAOD)</a:t>
            </a:r>
          </a:p>
          <a:p>
            <a:pPr marL="663576" lvl="1" indent="-347663">
              <a:spcAft>
                <a:spcPts val="1200"/>
              </a:spcAft>
            </a:pPr>
            <a:r>
              <a:rPr lang="en-US" altLang="en-US" dirty="0">
                <a:latin typeface="Times New Roman" panose="02020603050405020304" pitchFamily="18" charset="0"/>
                <a:cs typeface="Times New Roman" panose="02020603050405020304" pitchFamily="18" charset="0"/>
              </a:rPr>
              <a:t>Consumer Inquiries and Complaints Division (CICD)</a:t>
            </a:r>
          </a:p>
          <a:p>
            <a:pPr marL="663576" lvl="1" indent="-347663">
              <a:spcAft>
                <a:spcPts val="1200"/>
              </a:spcAft>
            </a:pPr>
            <a:r>
              <a:rPr lang="en-US" altLang="en-US" dirty="0">
                <a:latin typeface="Times New Roman" panose="02020603050405020304" pitchFamily="18" charset="0"/>
                <a:cs typeface="Times New Roman" panose="02020603050405020304" pitchFamily="18" charset="0"/>
              </a:rPr>
              <a:t>Disabilities Rights Office (DRO)</a:t>
            </a:r>
          </a:p>
          <a:p>
            <a:pPr marL="347663" indent="-347663">
              <a:spcAft>
                <a:spcPts val="1200"/>
              </a:spcAft>
            </a:pPr>
            <a:r>
              <a:rPr lang="en-US" altLang="en-US" sz="1800" dirty="0">
                <a:latin typeface="Times New Roman" panose="02020603050405020304" pitchFamily="18" charset="0"/>
                <a:cs typeface="Times New Roman" panose="02020603050405020304" pitchFamily="18" charset="0"/>
              </a:rPr>
              <a:t>Governmental Affairs:</a:t>
            </a:r>
          </a:p>
          <a:p>
            <a:pPr lvl="1">
              <a:spcBef>
                <a:spcPts val="600"/>
              </a:spcBef>
              <a:spcAft>
                <a:spcPts val="600"/>
              </a:spcAft>
            </a:pPr>
            <a:r>
              <a:rPr lang="en-US" altLang="en-US" dirty="0">
                <a:latin typeface="Times New Roman" panose="02020603050405020304" pitchFamily="18" charset="0"/>
                <a:cs typeface="Times New Roman" panose="02020603050405020304" pitchFamily="18" charset="0"/>
              </a:rPr>
              <a:t>Office of Intergovernmental Affairs (IGA)</a:t>
            </a:r>
          </a:p>
          <a:p>
            <a:pPr lvl="1">
              <a:spcBef>
                <a:spcPts val="600"/>
              </a:spcBef>
              <a:spcAft>
                <a:spcPts val="600"/>
              </a:spcAft>
            </a:pPr>
            <a:r>
              <a:rPr lang="en-US" altLang="en-US" dirty="0">
                <a:latin typeface="Times New Roman" panose="02020603050405020304" pitchFamily="18" charset="0"/>
                <a:cs typeface="Times New Roman" panose="02020603050405020304" pitchFamily="18" charset="0"/>
              </a:rPr>
              <a:t>Office of Native Affairs and Policy (ONAP)</a:t>
            </a:r>
          </a:p>
        </p:txBody>
      </p:sp>
      <p:pic>
        <p:nvPicPr>
          <p:cNvPr id="5" name="Picture 2" descr="https://transition.fcc.gov/files/logos/fcc-logo-wordmark-vertical_dark-gray.png">
            <a:extLst>
              <a:ext uri="{FF2B5EF4-FFF2-40B4-BE49-F238E27FC236}">
                <a16:creationId xmlns:a16="http://schemas.microsoft.com/office/drawing/2014/main" id="{03543779-FEA0-4DB1-8EF5-3A8A13CE255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A2094AB0-A1C1-45F8-95FC-AAC012D44447}"/>
              </a:ext>
            </a:extLst>
          </p:cNvPr>
          <p:cNvSpPr>
            <a:spLocks noGrp="1"/>
          </p:cNvSpPr>
          <p:nvPr>
            <p:ph type="sldNum" sz="quarter" idx="12"/>
          </p:nvPr>
        </p:nvSpPr>
        <p:spPr/>
        <p:txBody>
          <a:bodyPr/>
          <a:lstStyle/>
          <a:p>
            <a:fld id="{2A013F82-EE5E-44EE-A61D-E31C6657F26F}" type="slidenum">
              <a:rPr lang="en-US" smtClean="0"/>
              <a:t>3</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99" name="Rectangle 70">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 name="Rectangle 72">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75" name="Straight Connector 74">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77" name="Rectangle 76">
            <a:extLst>
              <a:ext uri="{FF2B5EF4-FFF2-40B4-BE49-F238E27FC236}">
                <a16:creationId xmlns:a16="http://schemas.microsoft.com/office/drawing/2014/main" id="{C4AAA502-5435-489E-9538-3A40E6C71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70" name="Title 1">
            <a:extLst>
              <a:ext uri="{FF2B5EF4-FFF2-40B4-BE49-F238E27FC236}">
                <a16:creationId xmlns:a16="http://schemas.microsoft.com/office/drawing/2014/main" id="{08AFD9F9-4A82-4EE0-A889-6D90880AA775}"/>
              </a:ext>
            </a:extLst>
          </p:cNvPr>
          <p:cNvSpPr>
            <a:spLocks noGrp="1" noChangeArrowheads="1"/>
          </p:cNvSpPr>
          <p:nvPr>
            <p:ph type="title"/>
          </p:nvPr>
        </p:nvSpPr>
        <p:spPr>
          <a:xfrm>
            <a:off x="633999" y="5360425"/>
            <a:ext cx="10909073" cy="732543"/>
          </a:xfrm>
        </p:spPr>
        <p:txBody>
          <a:bodyPr vert="horz" lIns="91440" tIns="45720" rIns="91440" bIns="45720" rtlCol="0" anchor="b">
            <a:normAutofit/>
          </a:bodyPr>
          <a:lstStyle/>
          <a:p>
            <a:pPr algn="ctr"/>
            <a:r>
              <a:rPr lang="en-US" altLang="en-US" sz="2800" b="1" dirty="0">
                <a:solidFill>
                  <a:schemeClr val="tx1">
                    <a:lumMod val="85000"/>
                    <a:lumOff val="15000"/>
                  </a:schemeClr>
                </a:solidFill>
                <a:latin typeface="Times New Roman" panose="02020603050405020304" pitchFamily="18" charset="0"/>
                <a:cs typeface="Times New Roman" panose="02020603050405020304" pitchFamily="18" charset="0"/>
              </a:rPr>
              <a:t>CGB ORGANIZATIONAL CHART</a:t>
            </a:r>
          </a:p>
        </p:txBody>
      </p:sp>
      <p:pic>
        <p:nvPicPr>
          <p:cNvPr id="2" name="Content Placeholder 1" descr="Diagram&#10;&#10;Description automatically generated">
            <a:extLst>
              <a:ext uri="{FF2B5EF4-FFF2-40B4-BE49-F238E27FC236}">
                <a16:creationId xmlns:a16="http://schemas.microsoft.com/office/drawing/2014/main" id="{32EAFED1-3B60-4618-8B67-F65511004ABF}"/>
              </a:ext>
            </a:extLst>
          </p:cNvPr>
          <p:cNvPicPr>
            <a:picLocks noGrp="1" noChangeAspect="1"/>
          </p:cNvPicPr>
          <p:nvPr>
            <p:ph idx="1"/>
          </p:nvPr>
        </p:nvPicPr>
        <p:blipFill>
          <a:blip r:embed="rId3"/>
          <a:stretch>
            <a:fillRect/>
          </a:stretch>
        </p:blipFill>
        <p:spPr>
          <a:xfrm>
            <a:off x="2235200" y="432144"/>
            <a:ext cx="7835123" cy="5120640"/>
          </a:xfrm>
          <a:prstGeom prst="rect">
            <a:avLst/>
          </a:prstGeom>
        </p:spPr>
      </p:pic>
      <p:cxnSp>
        <p:nvCxnSpPr>
          <p:cNvPr id="79" name="Straight Connector 78">
            <a:extLst>
              <a:ext uri="{FF2B5EF4-FFF2-40B4-BE49-F238E27FC236}">
                <a16:creationId xmlns:a16="http://schemas.microsoft.com/office/drawing/2014/main" id="{C9AC0290-4702-4519-B0F4-C2A4688099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1086" y="5618770"/>
            <a:ext cx="105156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7200" name="Rectangle 80">
            <a:extLst>
              <a:ext uri="{FF2B5EF4-FFF2-40B4-BE49-F238E27FC236}">
                <a16:creationId xmlns:a16="http://schemas.microsoft.com/office/drawing/2014/main" id="{DE42378B-2E28-4810-8421-7A473A40E3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01" name="Rectangle 82">
            <a:extLst>
              <a:ext uri="{FF2B5EF4-FFF2-40B4-BE49-F238E27FC236}">
                <a16:creationId xmlns:a16="http://schemas.microsoft.com/office/drawing/2014/main" id="{0D91DD17-237F-4811-BC0E-128EB1BD7C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2">
            <a:extLst>
              <a:ext uri="{FF2B5EF4-FFF2-40B4-BE49-F238E27FC236}">
                <a16:creationId xmlns:a16="http://schemas.microsoft.com/office/drawing/2014/main" id="{5F44163C-C09F-43D0-B464-2BCFF99DDC39}"/>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defTabSz="914400">
              <a:spcAft>
                <a:spcPts val="600"/>
              </a:spcAft>
            </a:pPr>
            <a:fld id="{2A013F82-EE5E-44EE-A61D-E31C6657F26F}" type="slidenum">
              <a:rPr lang="en-US" smtClean="0"/>
              <a:pPr defTabSz="914400">
                <a:spcAft>
                  <a:spcPts val="600"/>
                </a:spcAft>
              </a:pPr>
              <a:t>4</a:t>
            </a:fld>
            <a:endParaRPr lang="en-US" dirty="0"/>
          </a:p>
        </p:txBody>
      </p:sp>
      <p:pic>
        <p:nvPicPr>
          <p:cNvPr id="5" name="Picture 2" descr="https://transition.fcc.gov/files/logos/fcc-logo-wordmark-vertical_dark-gray.png">
            <a:extLst>
              <a:ext uri="{FF2B5EF4-FFF2-40B4-BE49-F238E27FC236}">
                <a16:creationId xmlns:a16="http://schemas.microsoft.com/office/drawing/2014/main" id="{B720DD48-8140-4639-A135-A083277CDA2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0637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044A075-33F2-42A6-B4F2-BF6F7A0D75FA}"/>
              </a:ext>
            </a:extLst>
          </p:cNvPr>
          <p:cNvSpPr>
            <a:spLocks noGrp="1" noChangeArrowheads="1"/>
          </p:cNvSpPr>
          <p:nvPr>
            <p:ph type="title"/>
          </p:nvPr>
        </p:nvSpPr>
        <p:spPr>
          <a:xfrm>
            <a:off x="1981200" y="463137"/>
            <a:ext cx="8229600" cy="1710047"/>
          </a:xfrm>
        </p:spPr>
        <p:txBody>
          <a:bodyPr>
            <a:normAutofit/>
          </a:bodyPr>
          <a:lstStyle/>
          <a:p>
            <a:pPr algn="ctr" eaLnBrk="1" hangingPunct="1"/>
            <a:r>
              <a:rPr lang="en-US" altLang="en-US" sz="2800" b="1" dirty="0">
                <a:latin typeface="Times New Roman" panose="02020603050405020304" pitchFamily="18" charset="0"/>
                <a:cs typeface="Times New Roman" panose="02020603050405020304" pitchFamily="18" charset="0"/>
              </a:rPr>
              <a:t>OFFICE OF INTERGOVERNMENTAL AFFAIRS</a:t>
            </a:r>
            <a:br>
              <a:rPr lang="en-US" altLang="en-US" sz="2800" u="sng" dirty="0"/>
            </a:br>
            <a:br>
              <a:rPr lang="en-US" altLang="en-US" sz="2800" dirty="0"/>
            </a:br>
            <a:endParaRPr lang="en-US" altLang="en-US" sz="2800" dirty="0"/>
          </a:p>
        </p:txBody>
      </p:sp>
      <p:sp>
        <p:nvSpPr>
          <p:cNvPr id="9219" name="Content Placeholder 2">
            <a:extLst>
              <a:ext uri="{FF2B5EF4-FFF2-40B4-BE49-F238E27FC236}">
                <a16:creationId xmlns:a16="http://schemas.microsoft.com/office/drawing/2014/main" id="{A99F02FA-55B6-42F3-85FD-5DC3A74AC37B}"/>
              </a:ext>
            </a:extLst>
          </p:cNvPr>
          <p:cNvSpPr>
            <a:spLocks noGrp="1" noChangeArrowheads="1"/>
          </p:cNvSpPr>
          <p:nvPr>
            <p:ph idx="1"/>
          </p:nvPr>
        </p:nvSpPr>
        <p:spPr>
          <a:xfrm>
            <a:off x="1981200" y="1769423"/>
            <a:ext cx="8229600" cy="4356741"/>
          </a:xfrm>
        </p:spPr>
        <p:txBody>
          <a:bodyPr/>
          <a:lstStyle/>
          <a:p>
            <a:pPr marL="347663" indent="-347663">
              <a:spcBef>
                <a:spcPts val="600"/>
              </a:spcBef>
              <a:spcAft>
                <a:spcPts val="600"/>
              </a:spcAft>
            </a:pPr>
            <a:endParaRPr lang="en-US" altLang="en-US" dirty="0"/>
          </a:p>
          <a:p>
            <a:pPr marL="347663" indent="-347663">
              <a:spcBef>
                <a:spcPts val="600"/>
              </a:spcBef>
              <a:spcAft>
                <a:spcPts val="600"/>
              </a:spcAft>
            </a:pPr>
            <a:r>
              <a:rPr lang="en-US" altLang="en-US" dirty="0">
                <a:latin typeface="Times New Roman" panose="02020603050405020304" pitchFamily="18" charset="0"/>
                <a:cs typeface="Times New Roman" panose="02020603050405020304" pitchFamily="18" charset="0"/>
              </a:rPr>
              <a:t>The Office of Intergovernmental Affairs, established in 2004, was created during an FCC re-organization to establish a primary point of contact and face of the FCC for state and local governments and their organizations</a:t>
            </a:r>
          </a:p>
          <a:p>
            <a:pPr marL="347663" indent="-347663">
              <a:spcBef>
                <a:spcPts val="600"/>
              </a:spcBef>
              <a:spcAft>
                <a:spcPts val="600"/>
              </a:spcAft>
            </a:pPr>
            <a:r>
              <a:rPr lang="en-US" altLang="en-US" dirty="0">
                <a:latin typeface="Times New Roman" panose="02020603050405020304" pitchFamily="18" charset="0"/>
                <a:cs typeface="Times New Roman" panose="02020603050405020304" pitchFamily="18" charset="0"/>
              </a:rPr>
              <a:t>IGA staff each have responsibilities for outreach to state and local government organizations such as NATOA, National League of Cities, National Association of Counties</a:t>
            </a:r>
          </a:p>
        </p:txBody>
      </p:sp>
      <p:pic>
        <p:nvPicPr>
          <p:cNvPr id="5" name="Picture 2" descr="https://transition.fcc.gov/files/logos/fcc-logo-wordmark-vertical_dark-gray.png">
            <a:extLst>
              <a:ext uri="{FF2B5EF4-FFF2-40B4-BE49-F238E27FC236}">
                <a16:creationId xmlns:a16="http://schemas.microsoft.com/office/drawing/2014/main" id="{5A212B03-B06D-4BBF-8AB3-DC40F7FAD12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3DFF9F47-B6DD-4AB7-AC8E-3E1DC9FA25D3}"/>
              </a:ext>
            </a:extLst>
          </p:cNvPr>
          <p:cNvSpPr>
            <a:spLocks noGrp="1"/>
          </p:cNvSpPr>
          <p:nvPr>
            <p:ph type="sldNum" sz="quarter" idx="12"/>
          </p:nvPr>
        </p:nvSpPr>
        <p:spPr/>
        <p:txBody>
          <a:bodyPr/>
          <a:lstStyle/>
          <a:p>
            <a:fld id="{2A013F82-EE5E-44EE-A61D-E31C6657F26F}" type="slidenum">
              <a:rPr lang="en-US" smtClean="0"/>
              <a:t>5</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96194D1-5678-451A-B88A-D6A95B5A068A}"/>
              </a:ext>
            </a:extLst>
          </p:cNvPr>
          <p:cNvSpPr>
            <a:spLocks noGrp="1" noChangeArrowheads="1"/>
          </p:cNvSpPr>
          <p:nvPr>
            <p:ph type="title"/>
          </p:nvPr>
        </p:nvSpPr>
        <p:spPr>
          <a:xfrm>
            <a:off x="1097280" y="286604"/>
            <a:ext cx="10058400" cy="1216380"/>
          </a:xfrm>
        </p:spPr>
        <p:txBody>
          <a:bodyPr/>
          <a:lstStyle/>
          <a:p>
            <a:pPr algn="ctr" eaLnBrk="1" hangingPunct="1"/>
            <a:r>
              <a:rPr lang="en-US" altLang="en-US" sz="2800" b="1" dirty="0">
                <a:latin typeface="Times New Roman" panose="02020603050405020304" pitchFamily="18" charset="0"/>
                <a:cs typeface="Times New Roman" panose="02020603050405020304" pitchFamily="18" charset="0"/>
              </a:rPr>
              <a:t>IGA ORGANIZATIONAL CHART</a:t>
            </a:r>
          </a:p>
        </p:txBody>
      </p:sp>
      <p:sp>
        <p:nvSpPr>
          <p:cNvPr id="9219" name="Content Placeholder 2">
            <a:extLst>
              <a:ext uri="{FF2B5EF4-FFF2-40B4-BE49-F238E27FC236}">
                <a16:creationId xmlns:a16="http://schemas.microsoft.com/office/drawing/2014/main" id="{80842E04-9956-4BF7-A189-56225A51E83A}"/>
              </a:ext>
            </a:extLst>
          </p:cNvPr>
          <p:cNvSpPr>
            <a:spLocks noGrp="1"/>
          </p:cNvSpPr>
          <p:nvPr>
            <p:ph idx="1"/>
          </p:nvPr>
        </p:nvSpPr>
        <p:spPr/>
        <p:txBody>
          <a:bodyPr/>
          <a:lstStyle/>
          <a:p>
            <a:pPr marL="210701" indent="-210701" defTabSz="904257">
              <a:defRPr/>
            </a:pPr>
            <a:endParaRPr lang="en-US" altLang="en-US" sz="2212" dirty="0"/>
          </a:p>
          <a:p>
            <a:pPr marL="0" indent="0" defTabSz="904257">
              <a:buNone/>
              <a:defRPr/>
            </a:pPr>
            <a:endParaRPr lang="en-US" altLang="en-US" sz="2212" dirty="0"/>
          </a:p>
        </p:txBody>
      </p:sp>
      <p:sp>
        <p:nvSpPr>
          <p:cNvPr id="5" name="Rectangle 4">
            <a:extLst>
              <a:ext uri="{FF2B5EF4-FFF2-40B4-BE49-F238E27FC236}">
                <a16:creationId xmlns:a16="http://schemas.microsoft.com/office/drawing/2014/main" id="{67FA9D4F-8024-4886-BFB1-637B9229C5BF}"/>
              </a:ext>
            </a:extLst>
          </p:cNvPr>
          <p:cNvSpPr/>
          <p:nvPr/>
        </p:nvSpPr>
        <p:spPr>
          <a:xfrm>
            <a:off x="3806825" y="2953740"/>
            <a:ext cx="4876800" cy="102646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IGA</a:t>
            </a:r>
          </a:p>
          <a:p>
            <a:pPr algn="ctr">
              <a:defRPr/>
            </a:pPr>
            <a:r>
              <a:rPr lang="en-US" dirty="0">
                <a:solidFill>
                  <a:schemeClr val="tx1"/>
                </a:solidFill>
                <a:latin typeface="Times New Roman" panose="02020603050405020304" pitchFamily="18" charset="0"/>
                <a:cs typeface="Times New Roman" panose="02020603050405020304" pitchFamily="18" charset="0"/>
              </a:rPr>
              <a:t>Emmitt Carlton, Acting Chief and Deputy Chief</a:t>
            </a:r>
          </a:p>
          <a:p>
            <a:pPr algn="ctr">
              <a:defRPr/>
            </a:pPr>
            <a:r>
              <a:rPr lang="en-US" dirty="0">
                <a:solidFill>
                  <a:schemeClr val="tx1"/>
                </a:solidFill>
                <a:latin typeface="Times New Roman" panose="02020603050405020304" pitchFamily="18" charset="0"/>
                <a:cs typeface="Times New Roman" panose="02020603050405020304" pitchFamily="18" charset="0"/>
              </a:rPr>
              <a:t>Theodore Marcus, Associate Chief</a:t>
            </a:r>
          </a:p>
        </p:txBody>
      </p:sp>
      <p:cxnSp>
        <p:nvCxnSpPr>
          <p:cNvPr id="7" name="Straight Connector 6">
            <a:extLst>
              <a:ext uri="{FF2B5EF4-FFF2-40B4-BE49-F238E27FC236}">
                <a16:creationId xmlns:a16="http://schemas.microsoft.com/office/drawing/2014/main" id="{66C4A717-200E-4ECA-A881-6BEB3CE9AB4F}"/>
              </a:ext>
            </a:extLst>
          </p:cNvPr>
          <p:cNvCxnSpPr>
            <a:cxnSpLocks/>
          </p:cNvCxnSpPr>
          <p:nvPr/>
        </p:nvCxnSpPr>
        <p:spPr>
          <a:xfrm flipH="1">
            <a:off x="4880758" y="3980200"/>
            <a:ext cx="273133" cy="4730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B07CF6E-A9CF-490B-808B-2B4D9A8F4CFE}"/>
              </a:ext>
            </a:extLst>
          </p:cNvPr>
          <p:cNvSpPr/>
          <p:nvPr/>
        </p:nvSpPr>
        <p:spPr>
          <a:xfrm>
            <a:off x="6553200" y="4453247"/>
            <a:ext cx="2384169" cy="141584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Barbara Britt</a:t>
            </a:r>
          </a:p>
          <a:p>
            <a:pPr algn="ctr">
              <a:defRPr/>
            </a:pPr>
            <a:r>
              <a:rPr lang="en-US" dirty="0">
                <a:solidFill>
                  <a:schemeClr val="tx1"/>
                </a:solidFill>
                <a:latin typeface="Times New Roman" panose="02020603050405020304" pitchFamily="18" charset="0"/>
                <a:cs typeface="Times New Roman" panose="02020603050405020304" pitchFamily="18" charset="0"/>
              </a:rPr>
              <a:t>Yvette Cage</a:t>
            </a:r>
          </a:p>
          <a:p>
            <a:pPr algn="ctr">
              <a:defRPr/>
            </a:pPr>
            <a:r>
              <a:rPr lang="en-US" dirty="0">
                <a:solidFill>
                  <a:schemeClr val="tx1"/>
                </a:solidFill>
                <a:latin typeface="Times New Roman" panose="02020603050405020304" pitchFamily="18" charset="0"/>
                <a:cs typeface="Times New Roman" panose="02020603050405020304" pitchFamily="18" charset="0"/>
              </a:rPr>
              <a:t>Kamala Hart</a:t>
            </a:r>
          </a:p>
          <a:p>
            <a:pPr algn="ctr">
              <a:defRPr/>
            </a:pPr>
            <a:r>
              <a:rPr lang="en-US" dirty="0">
                <a:solidFill>
                  <a:schemeClr val="tx1"/>
                </a:solidFill>
                <a:latin typeface="Times New Roman" panose="02020603050405020304" pitchFamily="18" charset="0"/>
                <a:cs typeface="Times New Roman" panose="02020603050405020304" pitchFamily="18" charset="0"/>
              </a:rPr>
              <a:t>Michelle Jones</a:t>
            </a:r>
          </a:p>
          <a:p>
            <a:pPr algn="ctr">
              <a:defRPr/>
            </a:pPr>
            <a:r>
              <a:rPr lang="en-US" dirty="0">
                <a:solidFill>
                  <a:schemeClr val="tx1"/>
                </a:solidFill>
                <a:latin typeface="Times New Roman" panose="02020603050405020304" pitchFamily="18" charset="0"/>
                <a:cs typeface="Times New Roman" panose="02020603050405020304" pitchFamily="18" charset="0"/>
              </a:rPr>
              <a:t>Outreach Advisors</a:t>
            </a:r>
          </a:p>
        </p:txBody>
      </p:sp>
      <p:sp>
        <p:nvSpPr>
          <p:cNvPr id="11" name="Rectangle 10">
            <a:extLst>
              <a:ext uri="{FF2B5EF4-FFF2-40B4-BE49-F238E27FC236}">
                <a16:creationId xmlns:a16="http://schemas.microsoft.com/office/drawing/2014/main" id="{B57966BF-43D6-4DEC-B35F-0503BEB70D0A}"/>
              </a:ext>
            </a:extLst>
          </p:cNvPr>
          <p:cNvSpPr/>
          <p:nvPr/>
        </p:nvSpPr>
        <p:spPr>
          <a:xfrm>
            <a:off x="3607594" y="4453247"/>
            <a:ext cx="2309812" cy="141584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defRPr/>
            </a:pPr>
            <a:r>
              <a:rPr lang="en-US" dirty="0">
                <a:solidFill>
                  <a:schemeClr val="tx1"/>
                </a:solidFill>
                <a:latin typeface="Times New Roman" panose="02020603050405020304" pitchFamily="18" charset="0"/>
                <a:cs typeface="Times New Roman" panose="02020603050405020304" pitchFamily="18" charset="0"/>
              </a:rPr>
              <a:t>Donna Cyrus</a:t>
            </a:r>
          </a:p>
          <a:p>
            <a:pPr algn="ctr">
              <a:defRPr/>
            </a:pPr>
            <a:r>
              <a:rPr lang="en-US" dirty="0">
                <a:solidFill>
                  <a:schemeClr val="tx1"/>
                </a:solidFill>
                <a:latin typeface="Times New Roman" panose="02020603050405020304" pitchFamily="18" charset="0"/>
                <a:cs typeface="Times New Roman" panose="02020603050405020304" pitchFamily="18" charset="0"/>
              </a:rPr>
              <a:t>Gayle Teicher</a:t>
            </a:r>
          </a:p>
          <a:p>
            <a:pPr algn="ctr">
              <a:defRPr/>
            </a:pPr>
            <a:r>
              <a:rPr lang="en-US" dirty="0">
                <a:solidFill>
                  <a:schemeClr val="tx1"/>
                </a:solidFill>
                <a:latin typeface="Times New Roman" panose="02020603050405020304" pitchFamily="18" charset="0"/>
                <a:cs typeface="Times New Roman" panose="02020603050405020304" pitchFamily="18" charset="0"/>
              </a:rPr>
              <a:t>Aliza Katz</a:t>
            </a:r>
          </a:p>
          <a:p>
            <a:pPr algn="ctr">
              <a:defRPr/>
            </a:pPr>
            <a:r>
              <a:rPr lang="en-US" dirty="0">
                <a:solidFill>
                  <a:schemeClr val="tx1"/>
                </a:solidFill>
                <a:latin typeface="Times New Roman" panose="02020603050405020304" pitchFamily="18" charset="0"/>
                <a:cs typeface="Times New Roman" panose="02020603050405020304" pitchFamily="18" charset="0"/>
              </a:rPr>
              <a:t>Senior Legal Advisors</a:t>
            </a:r>
          </a:p>
        </p:txBody>
      </p:sp>
      <p:sp>
        <p:nvSpPr>
          <p:cNvPr id="10252" name="Rectangle 1">
            <a:extLst>
              <a:ext uri="{FF2B5EF4-FFF2-40B4-BE49-F238E27FC236}">
                <a16:creationId xmlns:a16="http://schemas.microsoft.com/office/drawing/2014/main" id="{DB1CC8B2-F142-4D32-8104-B0754375A890}"/>
              </a:ext>
            </a:extLst>
          </p:cNvPr>
          <p:cNvSpPr>
            <a:spLocks noChangeArrowheads="1"/>
          </p:cNvSpPr>
          <p:nvPr/>
        </p:nvSpPr>
        <p:spPr bwMode="auto">
          <a:xfrm>
            <a:off x="4225926" y="1845734"/>
            <a:ext cx="4232275" cy="871436"/>
          </a:xfrm>
          <a:prstGeom prst="rect">
            <a:avLst/>
          </a:prstGeom>
          <a:solidFill>
            <a:schemeClr val="accent1">
              <a:lumMod val="20000"/>
              <a:lumOff val="80000"/>
            </a:schemeClr>
          </a:solidFill>
          <a:ln w="19050" algn="ctr">
            <a:solidFill>
              <a:schemeClr val="tx1"/>
            </a:solidFill>
            <a:round/>
            <a:headEnd/>
            <a:tailEnd/>
          </a:ln>
        </p:spPr>
        <p:txBody>
          <a:bodyPr lIns="46800" tIns="46800" rIns="46800" bIns="46800" anchor="ctr"/>
          <a:lstStyle>
            <a:lvl1pPr>
              <a:defRPr sz="1400" b="1">
                <a:solidFill>
                  <a:schemeClr val="tx1"/>
                </a:solidFill>
                <a:latin typeface="Verdana" panose="020B0604030504040204" pitchFamily="34" charset="0"/>
                <a:ea typeface="MS PGothic" panose="020B0600070205080204" pitchFamily="34" charset="-128"/>
              </a:defRPr>
            </a:lvl1pPr>
            <a:lvl2pPr marL="742950" indent="-285750">
              <a:defRPr sz="1400" b="1">
                <a:solidFill>
                  <a:schemeClr val="tx1"/>
                </a:solidFill>
                <a:latin typeface="Verdana" panose="020B0604030504040204" pitchFamily="34" charset="0"/>
                <a:ea typeface="MS PGothic" panose="020B0600070205080204" pitchFamily="34" charset="-128"/>
              </a:defRPr>
            </a:lvl2pPr>
            <a:lvl3pPr marL="1143000" indent="-228600">
              <a:defRPr sz="1400" b="1">
                <a:solidFill>
                  <a:schemeClr val="tx1"/>
                </a:solidFill>
                <a:latin typeface="Verdana" panose="020B0604030504040204" pitchFamily="34" charset="0"/>
                <a:ea typeface="MS PGothic" panose="020B0600070205080204" pitchFamily="34" charset="-128"/>
              </a:defRPr>
            </a:lvl3pPr>
            <a:lvl4pPr marL="1600200" indent="-228600">
              <a:defRPr sz="1400" b="1">
                <a:solidFill>
                  <a:schemeClr val="tx1"/>
                </a:solidFill>
                <a:latin typeface="Verdana" panose="020B0604030504040204" pitchFamily="34" charset="0"/>
                <a:ea typeface="MS PGothic" panose="020B0600070205080204" pitchFamily="34" charset="-128"/>
              </a:defRPr>
            </a:lvl4pPr>
            <a:lvl5pPr marL="2057400" indent="-228600">
              <a:defRPr sz="1400" b="1">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400" b="1">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400" b="1">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400" b="1">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400" b="1">
                <a:solidFill>
                  <a:schemeClr val="tx1"/>
                </a:solidFill>
                <a:latin typeface="Verdana" panose="020B0604030504040204" pitchFamily="34" charset="0"/>
                <a:ea typeface="MS PGothic" panose="020B0600070205080204" pitchFamily="34" charset="-128"/>
              </a:defRPr>
            </a:lvl9pPr>
          </a:lstStyle>
          <a:p>
            <a:pPr algn="ctr"/>
            <a:r>
              <a:rPr lang="en-US" altLang="en-US" sz="1800" b="0" dirty="0">
                <a:latin typeface="Times New Roman" panose="02020603050405020304" pitchFamily="18" charset="0"/>
                <a:cs typeface="Times New Roman" panose="02020603050405020304" pitchFamily="18" charset="0"/>
              </a:rPr>
              <a:t>Consumer and Governmental Affairs Bureau </a:t>
            </a:r>
          </a:p>
          <a:p>
            <a:pPr algn="ctr"/>
            <a:r>
              <a:rPr lang="en-US" altLang="en-US" sz="1800" b="0" dirty="0">
                <a:latin typeface="Times New Roman" panose="02020603050405020304" pitchFamily="18" charset="0"/>
                <a:cs typeface="Times New Roman" panose="02020603050405020304" pitchFamily="18" charset="0"/>
              </a:rPr>
              <a:t>Patrick Webre, Chief</a:t>
            </a:r>
          </a:p>
          <a:p>
            <a:pPr algn="ctr"/>
            <a:r>
              <a:rPr lang="en-US" altLang="en-US" sz="1800" b="0" dirty="0">
                <a:latin typeface="Times New Roman" panose="02020603050405020304" pitchFamily="18" charset="0"/>
                <a:cs typeface="Times New Roman" panose="02020603050405020304" pitchFamily="18" charset="0"/>
              </a:rPr>
              <a:t>Barbara Esbin, Deputy Chief</a:t>
            </a:r>
          </a:p>
        </p:txBody>
      </p:sp>
      <p:cxnSp>
        <p:nvCxnSpPr>
          <p:cNvPr id="4" name="Straight Connector 3">
            <a:extLst>
              <a:ext uri="{FF2B5EF4-FFF2-40B4-BE49-F238E27FC236}">
                <a16:creationId xmlns:a16="http://schemas.microsoft.com/office/drawing/2014/main" id="{8A69C837-8841-4036-AFC9-B9875F4A40F8}"/>
              </a:ext>
            </a:extLst>
          </p:cNvPr>
          <p:cNvCxnSpPr>
            <a:cxnSpLocks/>
            <a:endCxn id="5" idx="0"/>
          </p:cNvCxnSpPr>
          <p:nvPr/>
        </p:nvCxnSpPr>
        <p:spPr bwMode="auto">
          <a:xfrm>
            <a:off x="6245225" y="2717170"/>
            <a:ext cx="0" cy="236570"/>
          </a:xfrm>
          <a:prstGeom prst="line">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F1EDD47-2234-40B7-A178-A32C6B240FF5}"/>
              </a:ext>
            </a:extLst>
          </p:cNvPr>
          <p:cNvCxnSpPr>
            <a:cxnSpLocks/>
          </p:cNvCxnSpPr>
          <p:nvPr/>
        </p:nvCxnSpPr>
        <p:spPr bwMode="auto">
          <a:xfrm>
            <a:off x="7600207" y="3980200"/>
            <a:ext cx="273133" cy="473047"/>
          </a:xfrm>
          <a:prstGeom prst="line">
            <a:avLst/>
          </a:prstGeom>
          <a:solidFill>
            <a:schemeClr val="accent1"/>
          </a:solidFill>
          <a:ln w="19050" cap="flat" cmpd="sng" algn="ctr">
            <a:solidFill>
              <a:schemeClr val="tx1"/>
            </a:solidFill>
            <a:prstDash val="solid"/>
            <a:round/>
            <a:headEnd type="none" w="med" len="med"/>
            <a:tailEnd type="none" w="med" len="med"/>
          </a:ln>
          <a:effectLst/>
        </p:spPr>
      </p:cxnSp>
      <p:pic>
        <p:nvPicPr>
          <p:cNvPr id="25" name="Picture 2" descr="https://transition.fcc.gov/files/logos/fcc-logo-wordmark-vertical_dark-gray.png">
            <a:extLst>
              <a:ext uri="{FF2B5EF4-FFF2-40B4-BE49-F238E27FC236}">
                <a16:creationId xmlns:a16="http://schemas.microsoft.com/office/drawing/2014/main" id="{84C89ED5-B4B8-4884-A4C9-A690EB658D7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0" name="Slide Number Placeholder 19">
            <a:extLst>
              <a:ext uri="{FF2B5EF4-FFF2-40B4-BE49-F238E27FC236}">
                <a16:creationId xmlns:a16="http://schemas.microsoft.com/office/drawing/2014/main" id="{24D93466-8029-409D-B8C8-218150A64FA9}"/>
              </a:ext>
            </a:extLst>
          </p:cNvPr>
          <p:cNvSpPr>
            <a:spLocks noGrp="1"/>
          </p:cNvSpPr>
          <p:nvPr>
            <p:ph type="sldNum" sz="quarter" idx="12"/>
          </p:nvPr>
        </p:nvSpPr>
        <p:spPr/>
        <p:txBody>
          <a:bodyPr/>
          <a:lstStyle/>
          <a:p>
            <a:fld id="{2A013F82-EE5E-44EE-A61D-E31C6657F26F}" type="slidenum">
              <a:rPr lang="en-US" smtClean="0"/>
              <a:t>6</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79A1137-2771-4BED-8840-26F57D0AC1C8}"/>
              </a:ext>
            </a:extLst>
          </p:cNvPr>
          <p:cNvSpPr>
            <a:spLocks noGrp="1" noChangeArrowheads="1"/>
          </p:cNvSpPr>
          <p:nvPr>
            <p:ph type="title"/>
          </p:nvPr>
        </p:nvSpPr>
        <p:spPr>
          <a:xfrm>
            <a:off x="1981200" y="274637"/>
            <a:ext cx="8229600" cy="1459159"/>
          </a:xfrm>
        </p:spPr>
        <p:txBody>
          <a:bodyPr/>
          <a:lstStyle/>
          <a:p>
            <a:pPr algn="ctr" eaLnBrk="1" hangingPunct="1"/>
            <a:r>
              <a:rPr lang="en-US" altLang="en-US" sz="2800" b="1" dirty="0">
                <a:latin typeface="Times New Roman" panose="02020603050405020304" pitchFamily="18" charset="0"/>
                <a:cs typeface="Times New Roman" panose="02020603050405020304" pitchFamily="18" charset="0"/>
              </a:rPr>
              <a:t>IGA’s MISSION</a:t>
            </a:r>
            <a:br>
              <a:rPr lang="en-US" altLang="en-US" sz="2800" dirty="0"/>
            </a:br>
            <a:endParaRPr lang="en-US" altLang="en-US" sz="2800" dirty="0"/>
          </a:p>
        </p:txBody>
      </p:sp>
      <p:sp>
        <p:nvSpPr>
          <p:cNvPr id="10243" name="Content Placeholder 2">
            <a:extLst>
              <a:ext uri="{FF2B5EF4-FFF2-40B4-BE49-F238E27FC236}">
                <a16:creationId xmlns:a16="http://schemas.microsoft.com/office/drawing/2014/main" id="{F4B218F4-F823-40CA-8C03-68A2374FC712}"/>
              </a:ext>
            </a:extLst>
          </p:cNvPr>
          <p:cNvSpPr>
            <a:spLocks noGrp="1"/>
          </p:cNvSpPr>
          <p:nvPr>
            <p:ph idx="1"/>
          </p:nvPr>
        </p:nvSpPr>
        <p:spPr>
          <a:xfrm>
            <a:off x="1981200" y="1143001"/>
            <a:ext cx="8229600" cy="4983163"/>
          </a:xfrm>
        </p:spPr>
        <p:txBody>
          <a:bodyPr/>
          <a:lstStyle/>
          <a:p>
            <a:pPr marL="347663" indent="-347663">
              <a:spcBef>
                <a:spcPts val="600"/>
              </a:spcBef>
              <a:spcAft>
                <a:spcPts val="600"/>
              </a:spcAft>
              <a:buClr>
                <a:srgbClr val="000000"/>
              </a:buClr>
            </a:pPr>
            <a:endParaRPr lang="en-US" altLang="en-US" sz="1800" dirty="0">
              <a:solidFill>
                <a:srgbClr val="000000"/>
              </a:solidFill>
            </a:endParaRPr>
          </a:p>
          <a:p>
            <a:pPr marL="347663" indent="-347663">
              <a:spcBef>
                <a:spcPts val="600"/>
              </a:spcBef>
              <a:spcAft>
                <a:spcPts val="600"/>
              </a:spcAft>
              <a:buClr>
                <a:srgbClr val="000000"/>
              </a:buClr>
            </a:pPr>
            <a:endParaRPr lang="en-US" altLang="en-US" sz="1800" dirty="0">
              <a:solidFill>
                <a:srgbClr val="000000"/>
              </a:solidFill>
            </a:endParaRPr>
          </a:p>
          <a:p>
            <a:pPr marL="347663" indent="-347663">
              <a:spcBef>
                <a:spcPts val="600"/>
              </a:spcBef>
              <a:spcAft>
                <a:spcPts val="600"/>
              </a:spcAft>
              <a:buClr>
                <a:srgbClr val="000000"/>
              </a:buClr>
            </a:pPr>
            <a:r>
              <a:rPr lang="en-US" altLang="en-US" sz="1800" dirty="0">
                <a:solidFill>
                  <a:srgbClr val="000000"/>
                </a:solidFill>
                <a:latin typeface="Times New Roman" panose="02020603050405020304" pitchFamily="18" charset="0"/>
                <a:cs typeface="Times New Roman" panose="02020603050405020304" pitchFamily="18" charset="0"/>
              </a:rPr>
              <a:t>IGA is the portal for receiving and processing questions and referrals from state and local governments</a:t>
            </a:r>
          </a:p>
          <a:p>
            <a:pPr marL="663576" lvl="1" indent="-347663">
              <a:spcBef>
                <a:spcPts val="600"/>
              </a:spcBef>
              <a:spcAft>
                <a:spcPts val="600"/>
              </a:spcAft>
            </a:pPr>
            <a:r>
              <a:rPr lang="en-US" altLang="en-US" dirty="0">
                <a:solidFill>
                  <a:srgbClr val="000000"/>
                </a:solidFill>
                <a:latin typeface="Times New Roman" panose="02020603050405020304" pitchFamily="18" charset="0"/>
                <a:cs typeface="Times New Roman" panose="02020603050405020304" pitchFamily="18" charset="0"/>
              </a:rPr>
              <a:t>If IGA can’t answer questions directly, it finds FCC subject matter experts who can</a:t>
            </a:r>
          </a:p>
          <a:p>
            <a:pPr marL="347663" indent="-347663">
              <a:spcBef>
                <a:spcPts val="600"/>
              </a:spcBef>
              <a:spcAft>
                <a:spcPts val="600"/>
              </a:spcAft>
              <a:buClr>
                <a:srgbClr val="000000"/>
              </a:buClr>
            </a:pPr>
            <a:r>
              <a:rPr lang="en-US" altLang="en-US" sz="1800" dirty="0">
                <a:solidFill>
                  <a:srgbClr val="000000"/>
                </a:solidFill>
                <a:latin typeface="Times New Roman" panose="02020603050405020304" pitchFamily="18" charset="0"/>
                <a:cs typeface="Times New Roman" panose="02020603050405020304" pitchFamily="18" charset="0"/>
              </a:rPr>
              <a:t>IGA is the portal p</a:t>
            </a:r>
            <a:r>
              <a:rPr lang="en-US" altLang="en-US" sz="1800" dirty="0">
                <a:latin typeface="Times New Roman" panose="02020603050405020304" pitchFamily="18" charset="0"/>
                <a:cs typeface="Times New Roman" panose="02020603050405020304" pitchFamily="18" charset="0"/>
              </a:rPr>
              <a:t>roviding information and outreach to state and local governments, as well as other federal regulatory agencies, for the purpose of fostering an understanding of FCC programs, policies, rules and decisions   </a:t>
            </a:r>
          </a:p>
          <a:p>
            <a:pPr marL="655638" lvl="1" indent="-339725" defTabSz="904257">
              <a:spcBef>
                <a:spcPts val="600"/>
              </a:spcBef>
              <a:spcAft>
                <a:spcPts val="1200"/>
              </a:spcAft>
              <a:defRPr/>
            </a:pPr>
            <a:r>
              <a:rPr lang="en-US" altLang="en-US" dirty="0">
                <a:latin typeface="Times New Roman" panose="02020603050405020304" pitchFamily="18" charset="0"/>
                <a:cs typeface="Times New Roman" panose="02020603050405020304" pitchFamily="18" charset="0"/>
              </a:rPr>
              <a:t>Regularly attending and participating in conferences, seminars and industry meetings</a:t>
            </a:r>
          </a:p>
          <a:p>
            <a:pPr marL="655638" lvl="1" indent="-339725" defTabSz="904257">
              <a:spcBef>
                <a:spcPts val="600"/>
              </a:spcBef>
              <a:spcAft>
                <a:spcPts val="1200"/>
              </a:spcAft>
              <a:defRPr/>
            </a:pPr>
            <a:r>
              <a:rPr lang="en-US" altLang="en-US" dirty="0">
                <a:latin typeface="Times New Roman" panose="02020603050405020304" pitchFamily="18" charset="0"/>
                <a:cs typeface="Times New Roman" panose="02020603050405020304" pitchFamily="18" charset="0"/>
              </a:rPr>
              <a:t>Issuing informational blasts and webpage Spotlights</a:t>
            </a:r>
          </a:p>
          <a:p>
            <a:pPr marL="339725" indent="-339725" defTabSz="904257">
              <a:spcBef>
                <a:spcPts val="600"/>
              </a:spcBef>
              <a:spcAft>
                <a:spcPts val="1200"/>
              </a:spcAft>
              <a:defRPr/>
            </a:pPr>
            <a:r>
              <a:rPr lang="en-US" altLang="en-US" sz="1800" dirty="0">
                <a:latin typeface="Times New Roman" panose="02020603050405020304" pitchFamily="18" charset="0"/>
                <a:cs typeface="Times New Roman" panose="02020603050405020304" pitchFamily="18" charset="0"/>
              </a:rPr>
              <a:t>IGA oversees the work and activities of the Intergovernmental Advisory Committee (IAC), and ad hoc special projects like the Hospital Robocall Protection Group</a:t>
            </a:r>
          </a:p>
          <a:p>
            <a:pPr marL="339725" indent="-339725" defTabSz="904257">
              <a:spcBef>
                <a:spcPts val="600"/>
              </a:spcBef>
              <a:spcAft>
                <a:spcPts val="1200"/>
              </a:spcAft>
              <a:defRPr/>
            </a:pPr>
            <a:endParaRPr lang="en-US" altLang="en-US" dirty="0"/>
          </a:p>
          <a:p>
            <a:pPr marL="526752" lvl="1" indent="-210701" defTabSz="904257">
              <a:defRPr/>
            </a:pPr>
            <a:endParaRPr lang="en-US" altLang="en-US" sz="1843" dirty="0"/>
          </a:p>
        </p:txBody>
      </p:sp>
      <p:pic>
        <p:nvPicPr>
          <p:cNvPr id="5" name="Picture 2" descr="https://transition.fcc.gov/files/logos/fcc-logo-wordmark-vertical_dark-gray.png">
            <a:extLst>
              <a:ext uri="{FF2B5EF4-FFF2-40B4-BE49-F238E27FC236}">
                <a16:creationId xmlns:a16="http://schemas.microsoft.com/office/drawing/2014/main" id="{9374A597-1AC7-472C-B686-82C453DA88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D1C1D9B0-2807-499B-936A-E7254653E3B7}"/>
              </a:ext>
            </a:extLst>
          </p:cNvPr>
          <p:cNvSpPr>
            <a:spLocks noGrp="1"/>
          </p:cNvSpPr>
          <p:nvPr>
            <p:ph type="sldNum" sz="quarter" idx="12"/>
          </p:nvPr>
        </p:nvSpPr>
        <p:spPr/>
        <p:txBody>
          <a:bodyPr/>
          <a:lstStyle/>
          <a:p>
            <a:fld id="{2A013F82-EE5E-44EE-A61D-E31C6657F26F}" type="slidenum">
              <a:rPr lang="en-US" smtClean="0"/>
              <a:t>7</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6635-F42F-48ED-ACC1-82CBFCE546EA}"/>
              </a:ext>
            </a:extLst>
          </p:cNvPr>
          <p:cNvSpPr>
            <a:spLocks noGrp="1"/>
          </p:cNvSpPr>
          <p:nvPr>
            <p:ph type="title"/>
          </p:nvPr>
        </p:nvSpPr>
        <p:spPr>
          <a:xfrm>
            <a:off x="1097280" y="286603"/>
            <a:ext cx="10058400" cy="1150311"/>
          </a:xfrm>
        </p:spPr>
        <p:txBody>
          <a:bodyPr>
            <a:normAutofit/>
          </a:bodyPr>
          <a:lstStyle/>
          <a:p>
            <a:pPr algn="ctr"/>
            <a:r>
              <a:rPr lang="en-US" sz="2800" b="1" dirty="0">
                <a:latin typeface="Times New Roman" panose="02020603050405020304" pitchFamily="18" charset="0"/>
                <a:cs typeface="Times New Roman" panose="02020603050405020304" pitchFamily="18" charset="0"/>
              </a:rPr>
              <a:t>INTERGOVERNMENTAL ADVISORY COMMITTEE</a:t>
            </a:r>
          </a:p>
        </p:txBody>
      </p:sp>
      <p:sp>
        <p:nvSpPr>
          <p:cNvPr id="3" name="Content Placeholder 2">
            <a:extLst>
              <a:ext uri="{FF2B5EF4-FFF2-40B4-BE49-F238E27FC236}">
                <a16:creationId xmlns:a16="http://schemas.microsoft.com/office/drawing/2014/main" id="{2629ED7C-CD70-45D7-87AE-C17F245204D9}"/>
              </a:ext>
            </a:extLst>
          </p:cNvPr>
          <p:cNvSpPr>
            <a:spLocks noGrp="1"/>
          </p:cNvSpPr>
          <p:nvPr>
            <p:ph idx="1"/>
          </p:nvPr>
        </p:nvSpPr>
        <p:spPr/>
        <p:txBody>
          <a:bodyPr>
            <a:normAutofit lnSpcReduction="10000"/>
          </a:bodyPr>
          <a:lstStyle/>
          <a:p>
            <a:pPr marL="228600" indent="-228600">
              <a:spcBef>
                <a:spcPts val="1000"/>
              </a:spcBef>
              <a:spcAft>
                <a:spcPts val="0"/>
              </a:spcAft>
              <a:buClrTx/>
              <a:buSzPct val="125000"/>
              <a:buFont typeface="Arial" panose="020B0604020202020204" pitchFamily="34" charset="0"/>
              <a:buChar char="•"/>
              <a:defRPr/>
            </a:pPr>
            <a:r>
              <a:rPr lang="en-US" dirty="0">
                <a:solidFill>
                  <a:prstClr val="black"/>
                </a:solidFill>
                <a:latin typeface="Times New Roman" panose="02020603050405020304" pitchFamily="18" charset="0"/>
                <a:cs typeface="Times New Roman" panose="02020603050405020304" pitchFamily="18" charset="0"/>
              </a:rPr>
              <a:t>The IAC is a non-FACA advisory committee created by the FCC and governed by the Unfunded Mandates Reform Act.</a:t>
            </a:r>
          </a:p>
          <a:p>
            <a:pPr marL="544513" lvl="1" indent="-228600">
              <a:spcBef>
                <a:spcPts val="1000"/>
              </a:spcBef>
              <a:spcAft>
                <a:spcPts val="0"/>
              </a:spcAft>
              <a:buClrTx/>
              <a:buSzPct val="125000"/>
              <a:buFont typeface="Arial" panose="020B0604020202020204" pitchFamily="34" charset="0"/>
              <a:buChar char="•"/>
              <a:defRPr/>
            </a:pPr>
            <a:r>
              <a:rPr lang="en-US" kern="1200" dirty="0">
                <a:solidFill>
                  <a:prstClr val="black"/>
                </a:solidFill>
                <a:latin typeface="Times New Roman" panose="02020603050405020304" pitchFamily="18" charset="0"/>
                <a:cs typeface="Times New Roman" panose="02020603050405020304" pitchFamily="18" charset="0"/>
              </a:rPr>
              <a:t>Pursuant to UMRA, IAC meetings and communications with FCC staff are non-public to encourage candid exchanges.</a:t>
            </a:r>
          </a:p>
          <a:p>
            <a:pPr marL="544513" lvl="1" indent="-228600">
              <a:spcBef>
                <a:spcPts val="1000"/>
              </a:spcBef>
              <a:spcAft>
                <a:spcPts val="0"/>
              </a:spcAft>
              <a:buClrTx/>
              <a:buSzPct val="125000"/>
              <a:buFont typeface="Arial" panose="020B0604020202020204" pitchFamily="34" charset="0"/>
              <a:buChar char="•"/>
              <a:defRPr/>
            </a:pPr>
            <a:r>
              <a:rPr lang="en-US" dirty="0">
                <a:solidFill>
                  <a:prstClr val="black"/>
                </a:solidFill>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IAC advises the FCC on communications issues affecting state and local governments that are within the jurisdiction of the FCC and may be called upon to provide guidance on specific topics the Commission deems necessary to address matters before it.</a:t>
            </a:r>
          </a:p>
          <a:p>
            <a:pPr marL="544513" lvl="1" indent="-228600">
              <a:spcBef>
                <a:spcPts val="1000"/>
              </a:spcBef>
              <a:spcAft>
                <a:spcPts val="0"/>
              </a:spcAft>
              <a:buClrTx/>
              <a:buSzPct val="125000"/>
              <a:buFont typeface="Arial" panose="020B0604020202020204" pitchFamily="34" charset="0"/>
              <a:buChar char="•"/>
              <a:defRPr/>
            </a:pPr>
            <a:r>
              <a:rPr lang="en-US" dirty="0">
                <a:latin typeface="Times New Roman" panose="02020603050405020304" pitchFamily="18" charset="0"/>
                <a:cs typeface="Times New Roman" panose="02020603050405020304" pitchFamily="18" charset="0"/>
              </a:rPr>
              <a:t>Rules governing IAC’s operations are found at 47 CFR §0.701, which specify a minimum number of members from various categories to ensure proportional representation of state, local, municipal and Tribal governments, including executive and legislative levels.</a:t>
            </a:r>
          </a:p>
          <a:p>
            <a:pPr marL="228600" indent="-228600">
              <a:spcBef>
                <a:spcPts val="1000"/>
              </a:spcBef>
              <a:spcAft>
                <a:spcPts val="0"/>
              </a:spcAft>
              <a:buClrTx/>
              <a:buSzPct val="125000"/>
              <a:buFont typeface="Arial" panose="020B0604020202020204" pitchFamily="34" charset="0"/>
              <a:buChar char="•"/>
              <a:defRPr/>
            </a:pPr>
            <a:r>
              <a:rPr lang="en-US" sz="1900" dirty="0">
                <a:latin typeface="Times New Roman" panose="02020603050405020304" pitchFamily="18" charset="0"/>
                <a:cs typeface="Times New Roman" panose="02020603050405020304" pitchFamily="18" charset="0"/>
              </a:rPr>
              <a:t>The previous IAC submitted reports to the Commission on topics such as multilingual emergency alerting, state participation in state emergency communications committees (SECCS), intergovernmental disaster response coordination and state, local Tribal, and territorial barriers and incentives to telemedicine.</a:t>
            </a:r>
          </a:p>
          <a:p>
            <a:endParaRPr lang="en-US" dirty="0">
              <a:solidFill>
                <a:prstClr val="black"/>
              </a:solidFill>
              <a:latin typeface="Times New Roman" panose="02020603050405020304" pitchFamily="18" charset="0"/>
              <a:cs typeface="Times New Roman" panose="02020603050405020304" pitchFamily="18" charset="0"/>
            </a:endParaRPr>
          </a:p>
        </p:txBody>
      </p:sp>
      <p:pic>
        <p:nvPicPr>
          <p:cNvPr id="5" name="Picture 2" descr="https://transition.fcc.gov/files/logos/fcc-logo-wordmark-vertical_dark-gray.png">
            <a:extLst>
              <a:ext uri="{FF2B5EF4-FFF2-40B4-BE49-F238E27FC236}">
                <a16:creationId xmlns:a16="http://schemas.microsoft.com/office/drawing/2014/main" id="{B6658A22-FAA3-49F3-A284-C69D9F888E8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1" y="6126059"/>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6AB21E27-458B-4DC9-A500-E90E41060C5F}"/>
              </a:ext>
            </a:extLst>
          </p:cNvPr>
          <p:cNvSpPr>
            <a:spLocks noGrp="1"/>
          </p:cNvSpPr>
          <p:nvPr>
            <p:ph type="sldNum" sz="quarter" idx="12"/>
          </p:nvPr>
        </p:nvSpPr>
        <p:spPr/>
        <p:txBody>
          <a:bodyPr/>
          <a:lstStyle/>
          <a:p>
            <a:fld id="{2A013F82-EE5E-44EE-A61D-E31C6657F26F}" type="slidenum">
              <a:rPr lang="en-US" smtClean="0"/>
              <a:t>8</a:t>
            </a:fld>
            <a:endParaRPr lang="en-US" dirty="0"/>
          </a:p>
        </p:txBody>
      </p:sp>
    </p:spTree>
    <p:extLst>
      <p:ext uri="{BB962C8B-B14F-4D97-AF65-F5344CB8AC3E}">
        <p14:creationId xmlns:p14="http://schemas.microsoft.com/office/powerpoint/2010/main" val="3963638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F68B-2B4F-4BA0-A1E7-BE07C1F72D4F}"/>
              </a:ext>
            </a:extLst>
          </p:cNvPr>
          <p:cNvSpPr>
            <a:spLocks noGrp="1"/>
          </p:cNvSpPr>
          <p:nvPr>
            <p:ph type="title"/>
          </p:nvPr>
        </p:nvSpPr>
        <p:spPr>
          <a:xfrm>
            <a:off x="1097280" y="286603"/>
            <a:ext cx="10058400" cy="2409096"/>
          </a:xfrm>
        </p:spPr>
        <p:txBody>
          <a:bodyPr>
            <a:normAutofit fontScale="90000"/>
          </a:bodyPr>
          <a:lstStyle/>
          <a:p>
            <a:pPr algn="ct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The Emergency Connectivity Fund</a:t>
            </a:r>
          </a:p>
        </p:txBody>
      </p:sp>
      <p:sp>
        <p:nvSpPr>
          <p:cNvPr id="3" name="Slide Number Placeholder 1">
            <a:extLst>
              <a:ext uri="{FF2B5EF4-FFF2-40B4-BE49-F238E27FC236}">
                <a16:creationId xmlns:a16="http://schemas.microsoft.com/office/drawing/2014/main" id="{05B6AD5D-D967-418E-871F-7AF08D93A555}"/>
              </a:ext>
            </a:extLst>
          </p:cNvPr>
          <p:cNvSpPr txBox="1">
            <a:spLocks/>
          </p:cNvSpPr>
          <p:nvPr/>
        </p:nvSpPr>
        <p:spPr>
          <a:xfrm>
            <a:off x="9248775" y="6356349"/>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22969"/>
              </a:solidFill>
              <a:effectLst/>
              <a:uLnTx/>
              <a:uFillTx/>
              <a:latin typeface="Calibri" panose="020F0502020204030204"/>
              <a:ea typeface="+mn-ea"/>
              <a:cs typeface="+mn-cs"/>
            </a:endParaRPr>
          </a:p>
        </p:txBody>
      </p:sp>
      <p:pic>
        <p:nvPicPr>
          <p:cNvPr id="6" name="Picture 2" descr="https://transition.fcc.gov/files/logos/fcc-logo-wordmark-vertical_dark-gray.png">
            <a:extLst>
              <a:ext uri="{FF2B5EF4-FFF2-40B4-BE49-F238E27FC236}">
                <a16:creationId xmlns:a16="http://schemas.microsoft.com/office/drawing/2014/main" id="{7794779C-4D7F-466A-8F20-E1B86AD632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53800" y="6126058"/>
            <a:ext cx="679868" cy="60299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37FED168-5820-4445-AAB8-59011167C4FC}"/>
              </a:ext>
            </a:extLst>
          </p:cNvPr>
          <p:cNvSpPr>
            <a:spLocks noGrp="1"/>
          </p:cNvSpPr>
          <p:nvPr>
            <p:ph type="sldNum" sz="quarter" idx="12"/>
          </p:nvPr>
        </p:nvSpPr>
        <p:spPr/>
        <p:txBody>
          <a:bodyPr/>
          <a:lstStyle/>
          <a:p>
            <a:fld id="{2A013F82-EE5E-44EE-A61D-E31C6657F26F}" type="slidenum">
              <a:rPr lang="en-US" smtClean="0"/>
              <a:t>9</a:t>
            </a:fld>
            <a:endParaRPr lang="en-US" dirty="0"/>
          </a:p>
        </p:txBody>
      </p:sp>
    </p:spTree>
    <p:extLst>
      <p:ext uri="{BB962C8B-B14F-4D97-AF65-F5344CB8AC3E}">
        <p14:creationId xmlns:p14="http://schemas.microsoft.com/office/powerpoint/2010/main" val="4175402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c123d5f3-4db4-436f-bc7d-84b65f5a0b9a">
      <UserInfo>
        <DisplayName>Johnnay Schrieber</DisplayName>
        <AccountId>298</AccountId>
        <AccountType/>
      </UserInfo>
      <UserInfo>
        <DisplayName>Sue McNeil</DisplayName>
        <AccountId>116</AccountId>
        <AccountType/>
      </UserInfo>
      <UserInfo>
        <DisplayName>Allison Baker</DisplayName>
        <AccountId>61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F0B9A2CB15844FBE481E429C9763DE" ma:contentTypeVersion="11" ma:contentTypeDescription="Create a new document." ma:contentTypeScope="" ma:versionID="35f35d4bb638b118e21b7f77c6d5044e">
  <xsd:schema xmlns:xsd="http://www.w3.org/2001/XMLSchema" xmlns:xs="http://www.w3.org/2001/XMLSchema" xmlns:p="http://schemas.microsoft.com/office/2006/metadata/properties" xmlns:ns2="c123d5f3-4db4-436f-bc7d-84b65f5a0b9a" xmlns:ns3="ce9d8eaf-8627-42d1-b3ce-a47231cd03d3" targetNamespace="http://schemas.microsoft.com/office/2006/metadata/properties" ma:root="true" ma:fieldsID="77046c145d302f4b921dfa8d18239152" ns2:_="" ns3:_="">
    <xsd:import namespace="c123d5f3-4db4-436f-bc7d-84b65f5a0b9a"/>
    <xsd:import namespace="ce9d8eaf-8627-42d1-b3ce-a47231cd03d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23d5f3-4db4-436f-bc7d-84b65f5a0b9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e9d8eaf-8627-42d1-b3ce-a47231cd03d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39A3A6-F25B-4F04-B63E-7956C5625A08}">
  <ds:schemaRefs>
    <ds:schemaRef ds:uri="http://schemas.microsoft.com/sharepoint/v3/contenttype/forms"/>
  </ds:schemaRefs>
</ds:datastoreItem>
</file>

<file path=customXml/itemProps2.xml><?xml version="1.0" encoding="utf-8"?>
<ds:datastoreItem xmlns:ds="http://schemas.openxmlformats.org/officeDocument/2006/customXml" ds:itemID="{4DD70C9D-8318-4571-AAE3-D942F8F16E7B}">
  <ds:schemaRefs>
    <ds:schemaRef ds:uri="c123d5f3-4db4-436f-bc7d-84b65f5a0b9a"/>
    <ds:schemaRef ds:uri="ce9d8eaf-8627-42d1-b3ce-a47231cd03d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97032DE-C6C4-4C5B-BE91-05D5AB92A755}">
  <ds:schemaRefs>
    <ds:schemaRef ds:uri="c123d5f3-4db4-436f-bc7d-84b65f5a0b9a"/>
    <ds:schemaRef ds:uri="ce9d8eaf-8627-42d1-b3ce-a47231cd03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Facet</Template>
  <TotalTime>428</TotalTime>
  <Words>1921</Words>
  <Application>Microsoft Office PowerPoint</Application>
  <PresentationFormat>Widescreen</PresentationFormat>
  <Paragraphs>233</Paragraphs>
  <Slides>24</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Calibri</vt:lpstr>
      <vt:lpstr>Calibri Light</vt:lpstr>
      <vt:lpstr>Corbel</vt:lpstr>
      <vt:lpstr>Courier New</vt:lpstr>
      <vt:lpstr>Marlett</vt:lpstr>
      <vt:lpstr>Times New Roman</vt:lpstr>
      <vt:lpstr>Verdana</vt:lpstr>
      <vt:lpstr>Wingdings</vt:lpstr>
      <vt:lpstr>Retrospect</vt:lpstr>
      <vt:lpstr>NASUCA Annual Meeting  November 9, 2021</vt:lpstr>
      <vt:lpstr> Outline</vt:lpstr>
      <vt:lpstr>FCC’s CONSUMER AND GOVERNMENTAL  AFFAIRS BUREAU (CGB)</vt:lpstr>
      <vt:lpstr>CGB ORGANIZATIONAL CHART</vt:lpstr>
      <vt:lpstr>OFFICE OF INTERGOVERNMENTAL AFFAIRS  </vt:lpstr>
      <vt:lpstr>IGA ORGANIZATIONAL CHART</vt:lpstr>
      <vt:lpstr>IGA’s MISSION </vt:lpstr>
      <vt:lpstr>INTERGOVERNMENTAL ADVISORY COMMITTEE</vt:lpstr>
      <vt:lpstr>        The Emergency Connectivity Fund</vt:lpstr>
      <vt:lpstr>PowerPoint Presentation</vt:lpstr>
      <vt:lpstr> ECF Award Activity</vt:lpstr>
      <vt:lpstr>Eligible Entities</vt:lpstr>
      <vt:lpstr>Eligible Entities (cont’d)</vt:lpstr>
      <vt:lpstr>Eligible Equipment and Services</vt:lpstr>
      <vt:lpstr>Eligible Equipment and Services (cont’d)</vt:lpstr>
      <vt:lpstr>ECF Program Resources</vt:lpstr>
      <vt:lpstr>        The Emergency Broadband Benefit Program</vt:lpstr>
      <vt:lpstr>What Is The Emergency Broadband Benefit Program?</vt:lpstr>
      <vt:lpstr> EBB Enrollment Activity</vt:lpstr>
      <vt:lpstr>Who Qualifies for the Benefit?</vt:lpstr>
      <vt:lpstr>Who Qualifies for the Benefit? (cont’d)</vt:lpstr>
      <vt:lpstr>How to Enroll</vt:lpstr>
      <vt:lpstr>EBB Program Resources</vt:lpstr>
      <vt:lpstr>FOR 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dc:creator>
  <cp:lastModifiedBy>Theodore Marcus</cp:lastModifiedBy>
  <cp:revision>51</cp:revision>
  <dcterms:created xsi:type="dcterms:W3CDTF">2021-03-26T15:25:20Z</dcterms:created>
  <dcterms:modified xsi:type="dcterms:W3CDTF">2021-11-17T15:04:26Z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0x010100EAF0B9A2CB15844FBE481E429C9763DE</vt:lpwstr>
  </property>
</Properties>
</file>