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315" r:id="rId6"/>
    <p:sldId id="327" r:id="rId7"/>
    <p:sldId id="320" r:id="rId8"/>
    <p:sldId id="318" r:id="rId9"/>
    <p:sldId id="32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A90"/>
    <a:srgbClr val="5DB8E2"/>
    <a:srgbClr val="0087B6"/>
    <a:srgbClr val="007496"/>
    <a:srgbClr val="424F90"/>
    <a:srgbClr val="5EA59A"/>
    <a:srgbClr val="DCF1F7"/>
    <a:srgbClr val="0087BD"/>
    <a:srgbClr val="9EDBEB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0363" autoAdjust="0"/>
  </p:normalViewPr>
  <p:slideViewPr>
    <p:cSldViewPr>
      <p:cViewPr varScale="1">
        <p:scale>
          <a:sx n="61" d="100"/>
          <a:sy n="61" d="100"/>
        </p:scale>
        <p:origin x="10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4E24-E3FE-4AFE-88DA-AD405BDBA9FC}" type="datetimeFigureOut">
              <a:rPr lang="en-US" smtClean="0"/>
              <a:t>6/12/2021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1579D-8D9E-45F4-AE61-984B838FB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1579D-8D9E-45F4-AE61-984B838FB3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1579D-8D9E-45F4-AE61-984B838FB3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3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1579D-8D9E-45F4-AE61-984B838FB3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9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1579D-8D9E-45F4-AE61-984B838FB3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757D-E7AF-4B36-8DC7-21CCACE9F495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D94-4461-491C-A892-B5082ED7CF43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A214-A91D-48B4-AB4A-51A9EC0917A8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1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4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9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6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1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6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B96-B456-4EFE-AF7F-5D160505D373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1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8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2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AB9A-2792-4DA9-B3F1-89E394DCEF3A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E663-5539-464D-B1A7-36FE5B463189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59A9-D542-4045-8C36-972A3CC39792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4935-DFC9-4F8A-A3C4-87A510649686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82A-0C48-435B-B966-72FF41EDEC38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7EB0-2602-43BB-86C9-5B6692AA69A3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CCB-B054-4CFC-8E47-73D936EE57F9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40C2-9A67-409B-AE31-2498ABDAA199}" type="datetime1">
              <a:rPr lang="en-US" smtClean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#RiverRally2021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833C-6F4A-4AA6-B3D7-963CB930A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2007R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228600"/>
            <a:ext cx="92773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 descr="2007RH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lr-collaborativ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lr-collaborative.org/equit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lslr-collaborative.org/webina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lthorp@cleanwater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940950"/>
          </a:xfrm>
          <a:prstGeom prst="rect">
            <a:avLst/>
          </a:prstGeom>
          <a:solidFill>
            <a:srgbClr val="006A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4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7124"/>
            <a:ext cx="845574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ource Sans Pro"/>
                <a:ea typeface="Source Sans Pro"/>
              </a:rPr>
              <a:t>THE LSL REPLACEMENT COLLABORATIVE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40951"/>
            <a:ext cx="9144000" cy="202049"/>
          </a:xfrm>
          <a:prstGeom prst="rect">
            <a:avLst/>
          </a:prstGeom>
          <a:solidFill>
            <a:srgbClr val="5DB8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798" y="2413337"/>
            <a:ext cx="4110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Lead Service Line Replacement Collaborative is a joint effort of 28 national public health, water utility, environmental, labor, consumer, housing, and state and local governmental organizations to accelerate full removal of the lead pipes.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>
                <a:latin typeface="Source Sans Pro" panose="020B0503030403020204" pitchFamily="34" charset="0"/>
              </a:rPr>
              <a:t>1</a:t>
            </a:r>
          </a:p>
        </p:txBody>
      </p:sp>
      <p:pic>
        <p:nvPicPr>
          <p:cNvPr id="3076" name="Picture 4" descr="https://www.lslr-collaborative.org/uploads/9/2/0/2/92028126/published/lslr-logo-large_5.png?1490291191">
            <a:extLst>
              <a:ext uri="{FF2B5EF4-FFF2-40B4-BE49-F238E27FC236}">
                <a16:creationId xmlns:a16="http://schemas.microsoft.com/office/drawing/2014/main" id="{299268E6-B0A0-4E84-BF06-B944DE7F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21" y="2031790"/>
            <a:ext cx="4110983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FFDC02-446C-4EAE-A6AF-CB94CC1C53AB}"/>
              </a:ext>
            </a:extLst>
          </p:cNvPr>
          <p:cNvSpPr/>
          <p:nvPr/>
        </p:nvSpPr>
        <p:spPr>
          <a:xfrm>
            <a:off x="2249930" y="4956790"/>
            <a:ext cx="45654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4"/>
              </a:rPr>
              <a:t>www.lslr-collaborative.org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51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940950"/>
          </a:xfrm>
          <a:prstGeom prst="rect">
            <a:avLst/>
          </a:prstGeom>
          <a:solidFill>
            <a:srgbClr val="006A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4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7124"/>
            <a:ext cx="845574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ource Sans Pro"/>
                <a:ea typeface="Source Sans Pro"/>
              </a:rPr>
              <a:t>THE LSL REPLACEMENT COLLABORATIVE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40951"/>
            <a:ext cx="9144000" cy="202049"/>
          </a:xfrm>
          <a:prstGeom prst="rect">
            <a:avLst/>
          </a:prstGeom>
          <a:solidFill>
            <a:srgbClr val="5DB8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734263-4394-4633-AEA7-91A289D6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5148"/>
            <a:ext cx="4161971" cy="4825301"/>
          </a:xfrm>
        </p:spPr>
        <p:txBody>
          <a:bodyPr>
            <a:noAutofit/>
          </a:bodyPr>
          <a:lstStyle/>
          <a:p>
            <a:r>
              <a:rPr lang="en-US" sz="1600" dirty="0"/>
              <a:t>American Public Health Association</a:t>
            </a:r>
          </a:p>
          <a:p>
            <a:r>
              <a:rPr lang="en-US" sz="1600" dirty="0"/>
              <a:t>American Water Works Association*</a:t>
            </a:r>
          </a:p>
          <a:p>
            <a:r>
              <a:rPr lang="en-US" sz="1600" dirty="0"/>
              <a:t>Association of Metropolitan Water Agencies*</a:t>
            </a:r>
          </a:p>
          <a:p>
            <a:r>
              <a:rPr lang="en-US" sz="1600" dirty="0"/>
              <a:t>Association of State Drinking Water Administrators</a:t>
            </a:r>
          </a:p>
          <a:p>
            <a:r>
              <a:rPr lang="en-US" sz="1600" dirty="0"/>
              <a:t>Blue Green Alliance</a:t>
            </a:r>
          </a:p>
          <a:p>
            <a:r>
              <a:rPr lang="en-US" sz="1600" dirty="0"/>
              <a:t>Children’s Environmental Health Network*</a:t>
            </a:r>
          </a:p>
          <a:p>
            <a:r>
              <a:rPr lang="en-US" sz="1600" dirty="0"/>
              <a:t>Clean Water Action*</a:t>
            </a:r>
          </a:p>
          <a:p>
            <a:r>
              <a:rPr lang="en-US" sz="1600" dirty="0"/>
              <a:t>Environmental Defense Fund*</a:t>
            </a:r>
          </a:p>
          <a:p>
            <a:r>
              <a:rPr lang="en-US" sz="1600" dirty="0"/>
              <a:t>Environmental Policy Information Center</a:t>
            </a:r>
          </a:p>
          <a:p>
            <a:r>
              <a:rPr lang="en-US" sz="1600" dirty="0"/>
              <a:t>Green and Healthy Homes Initiative</a:t>
            </a:r>
          </a:p>
          <a:p>
            <a:r>
              <a:rPr lang="en-US" sz="1600" dirty="0"/>
              <a:t>Justice and Sustainability Associates</a:t>
            </a:r>
          </a:p>
          <a:p>
            <a:r>
              <a:rPr lang="en-US" sz="1600" dirty="0"/>
              <a:t>Learning Disabilities Association of America</a:t>
            </a:r>
          </a:p>
          <a:p>
            <a:r>
              <a:rPr lang="en-US" sz="1600" dirty="0"/>
              <a:t>National Center for Health Housing</a:t>
            </a:r>
          </a:p>
          <a:p>
            <a:r>
              <a:rPr lang="en-US" sz="1600" dirty="0"/>
              <a:t>National Association of County and City Health Officials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2EC9921-6CE2-482C-AA2D-27F8F71CFA41}"/>
              </a:ext>
            </a:extLst>
          </p:cNvPr>
          <p:cNvSpPr txBox="1">
            <a:spLocks/>
          </p:cNvSpPr>
          <p:nvPr/>
        </p:nvSpPr>
        <p:spPr>
          <a:xfrm>
            <a:off x="4314371" y="1349656"/>
            <a:ext cx="4829629" cy="45673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National Association of State Utility Consumer Advocates</a:t>
            </a:r>
          </a:p>
          <a:p>
            <a:r>
              <a:rPr lang="en-US" sz="1500" dirty="0"/>
              <a:t>National Association of Water Companies</a:t>
            </a:r>
          </a:p>
          <a:p>
            <a:r>
              <a:rPr lang="en-US" sz="1500" dirty="0"/>
              <a:t>National Conference of State Legislatures</a:t>
            </a:r>
          </a:p>
          <a:p>
            <a:r>
              <a:rPr lang="en-US" sz="1500" dirty="0"/>
              <a:t>National Environmental Health Association</a:t>
            </a:r>
          </a:p>
          <a:p>
            <a:r>
              <a:rPr lang="en-US" sz="1500" dirty="0"/>
              <a:t>National League of Cities</a:t>
            </a:r>
          </a:p>
          <a:p>
            <a:r>
              <a:rPr lang="en-US" sz="1500" dirty="0"/>
              <a:t>National Rural Water Association</a:t>
            </a:r>
          </a:p>
          <a:p>
            <a:r>
              <a:rPr lang="en-US" sz="1500" dirty="0"/>
              <a:t>Natural Resources Defense Council</a:t>
            </a:r>
          </a:p>
          <a:p>
            <a:r>
              <a:rPr lang="en-US" sz="1500" dirty="0"/>
              <a:t>North East Midwest Institute</a:t>
            </a:r>
          </a:p>
          <a:p>
            <a:r>
              <a:rPr lang="en-US" sz="1500" dirty="0"/>
              <a:t>RESOLVE*</a:t>
            </a:r>
          </a:p>
          <a:p>
            <a:r>
              <a:rPr lang="en-US" sz="1500" dirty="0"/>
              <a:t>River Network</a:t>
            </a:r>
          </a:p>
          <a:p>
            <a:r>
              <a:rPr lang="en-US" sz="1500" dirty="0"/>
              <a:t>Rural Community Assistance Partnership</a:t>
            </a:r>
          </a:p>
          <a:p>
            <a:r>
              <a:rPr lang="en-US" sz="1500" dirty="0"/>
              <a:t>Trust for America’s Health</a:t>
            </a:r>
          </a:p>
          <a:p>
            <a:r>
              <a:rPr lang="en-US" sz="1500" dirty="0"/>
              <a:t>United Parents Against Lead</a:t>
            </a:r>
          </a:p>
          <a:p>
            <a:r>
              <a:rPr lang="en-US" sz="1500" dirty="0"/>
              <a:t>Water Research Foundation</a:t>
            </a:r>
          </a:p>
        </p:txBody>
      </p:sp>
      <p:pic>
        <p:nvPicPr>
          <p:cNvPr id="7" name="Picture 4" descr="https://www.lslr-collaborative.org/uploads/9/2/0/2/92028126/published/lslr-logo-large_5.png?1490291191">
            <a:extLst>
              <a:ext uri="{FF2B5EF4-FFF2-40B4-BE49-F238E27FC236}">
                <a16:creationId xmlns:a16="http://schemas.microsoft.com/office/drawing/2014/main" id="{0C368EA4-A83B-4224-BC92-9B491966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9880"/>
            <a:ext cx="2514600" cy="15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940950"/>
          </a:xfrm>
          <a:prstGeom prst="rect">
            <a:avLst/>
          </a:prstGeom>
          <a:solidFill>
            <a:srgbClr val="006A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4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7124"/>
            <a:ext cx="845574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ource Sans Pro"/>
                <a:ea typeface="Source Sans Pro"/>
              </a:rPr>
              <a:t>Key LSL REPLACEMENT ISSUES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40951"/>
            <a:ext cx="9144000" cy="202049"/>
          </a:xfrm>
          <a:prstGeom prst="rect">
            <a:avLst/>
          </a:prstGeom>
          <a:solidFill>
            <a:srgbClr val="5DB8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i="1" dirty="0">
              <a:latin typeface="Source Sans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8F2BD-652C-4801-AE15-2BFB6C2F30FD}"/>
              </a:ext>
            </a:extLst>
          </p:cNvPr>
          <p:cNvSpPr/>
          <p:nvPr/>
        </p:nvSpPr>
        <p:spPr>
          <a:xfrm>
            <a:off x="457200" y="5497080"/>
            <a:ext cx="4531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https://www.lslr-collaborative.org/equity.html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A3BC6AE1-7DBB-4D8F-9DD0-E7458146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50777"/>
            <a:ext cx="2971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9C184-B31F-4350-8D44-089BF4BAB8D8}"/>
              </a:ext>
            </a:extLst>
          </p:cNvPr>
          <p:cNvSpPr txBox="1"/>
          <p:nvPr/>
        </p:nvSpPr>
        <p:spPr>
          <a:xfrm>
            <a:off x="304800" y="1512568"/>
            <a:ext cx="4343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Many considerations when developing a LSL replacement plan…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Coordinating among agencies and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62957-F768-471D-B624-5EABC39DA05D}"/>
              </a:ext>
            </a:extLst>
          </p:cNvPr>
          <p:cNvSpPr/>
          <p:nvPr/>
        </p:nvSpPr>
        <p:spPr>
          <a:xfrm>
            <a:off x="457200" y="3963563"/>
            <a:ext cx="4317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Check out our webinars:</a:t>
            </a:r>
          </a:p>
          <a:p>
            <a:r>
              <a:rPr lang="en-US" dirty="0">
                <a:hlinkClick r:id="rId5"/>
              </a:rPr>
              <a:t>https://www.lslr-collaborative.org/webinars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C68ECF-8421-4173-AA42-0DCC2F481DD5}"/>
              </a:ext>
            </a:extLst>
          </p:cNvPr>
          <p:cNvSpPr txBox="1"/>
          <p:nvPr/>
        </p:nvSpPr>
        <p:spPr>
          <a:xfrm>
            <a:off x="304800" y="4744458"/>
            <a:ext cx="434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Equity issues cut across all of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4" descr="https://www.lslr-collaborative.org/uploads/9/2/0/2/92028126/published/lslr-logo-large_5.png?1490291191">
            <a:extLst>
              <a:ext uri="{FF2B5EF4-FFF2-40B4-BE49-F238E27FC236}">
                <a16:creationId xmlns:a16="http://schemas.microsoft.com/office/drawing/2014/main" id="{7E1CBB16-FEBD-47AB-BCB7-FEAF10D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1535"/>
            <a:ext cx="2514600" cy="15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8FDC2-CAFF-4AF5-B66C-27293039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328"/>
            <a:ext cx="6897063" cy="6154009"/>
          </a:xfrm>
          <a:prstGeom prst="rect">
            <a:avLst/>
          </a:prstGeom>
        </p:spPr>
      </p:pic>
      <p:pic>
        <p:nvPicPr>
          <p:cNvPr id="4" name="Picture 4" descr="https://www.lslr-collaborative.org/uploads/9/2/0/2/92028126/published/lslr-logo-large_5.png?1490291191">
            <a:extLst>
              <a:ext uri="{FF2B5EF4-FFF2-40B4-BE49-F238E27FC236}">
                <a16:creationId xmlns:a16="http://schemas.microsoft.com/office/drawing/2014/main" id="{14A3CD84-3A54-48A4-8624-90183591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93998"/>
            <a:ext cx="2514600" cy="15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C06B-12B5-4C7E-958A-D7C27DE605F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5A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85A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85A1"/>
                </a:solidFill>
                <a:effectLst/>
                <a:uLnTx/>
                <a:uFillTx/>
                <a:ea typeface="+mj-ea"/>
                <a:cs typeface="+mj-cs"/>
              </a:rPr>
              <a:t>Lynn Thorp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85A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85A1"/>
                </a:solidFill>
                <a:effectLst/>
                <a:uLnTx/>
                <a:uFillTx/>
                <a:ea typeface="+mj-ea"/>
                <a:cs typeface="+mj-cs"/>
              </a:rPr>
              <a:t>National Campaigns Director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>
                <a:hlinkClick r:id="rId2"/>
              </a:rPr>
              <a:t>lthorp@cleanwater.org</a:t>
            </a:r>
            <a:endParaRPr lang="en-US" sz="2800" i="1" kern="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/>
              <a:t>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85A1"/>
                </a:solidFill>
                <a:effectLst/>
                <a:uLnTx/>
                <a:uFillTx/>
                <a:ea typeface="+mj-ea"/>
                <a:cs typeface="+mj-cs"/>
              </a:rPr>
              <a:t>leanwater.org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/>
              <a:t>@</a:t>
            </a:r>
            <a:r>
              <a:rPr lang="en-US" sz="2800" i="1" kern="0" dirty="0" err="1"/>
              <a:t>ltcwa</a:t>
            </a:r>
            <a:endParaRPr lang="en-US" sz="2800" i="1" kern="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0" dirty="0"/>
              <a:t>@cleanh2oaction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15DB9-29C5-41FF-8295-9641E3F72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791200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1Hero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E3B29584B6C4B8C1C4AB821BCB906" ma:contentTypeVersion="15" ma:contentTypeDescription="Create a new document." ma:contentTypeScope="" ma:versionID="5eaac60519bb32e6700cbe4f3d5ba3da">
  <xsd:schema xmlns:xsd="http://www.w3.org/2001/XMLSchema" xmlns:xs="http://www.w3.org/2001/XMLSchema" xmlns:p="http://schemas.microsoft.com/office/2006/metadata/properties" xmlns:ns2="b260d940-c0b1-4de2-9c6b-9adf8f0b1b97" xmlns:ns3="f846e3c9-2997-4b32-b1bd-7408f6b778e8" targetNamespace="http://schemas.microsoft.com/office/2006/metadata/properties" ma:root="true" ma:fieldsID="b23ff652dc38c9277be24ad4af40be16" ns2:_="" ns3:_="">
    <xsd:import namespace="b260d940-c0b1-4de2-9c6b-9adf8f0b1b97"/>
    <xsd:import namespace="f846e3c9-2997-4b32-b1bd-7408f6b778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0d940-c0b1-4de2-9c6b-9adf8f0b1b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6e3c9-2997-4b32-b1bd-7408f6b77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A3F05-BAB2-46AD-ADF4-81713B90CA65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260d940-c0b1-4de2-9c6b-9adf8f0b1b97"/>
    <ds:schemaRef ds:uri="f846e3c9-2997-4b32-b1bd-7408f6b778e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8778E4-2B75-4BB7-A488-99877CEDF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0d940-c0b1-4de2-9c6b-9adf8f0b1b97"/>
    <ds:schemaRef ds:uri="f846e3c9-2997-4b32-b1bd-7408f6b77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231520-D073-43EC-9F38-20692D88E3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20546</TotalTime>
  <Words>263</Words>
  <Application>Microsoft Office PowerPoint</Application>
  <PresentationFormat>On-screen Show (4:3)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Office Theme</vt:lpstr>
      <vt:lpstr>2011HeroPresentation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Baer</dc:creator>
  <cp:lastModifiedBy>lynntemp</cp:lastModifiedBy>
  <cp:revision>1591</cp:revision>
  <dcterms:created xsi:type="dcterms:W3CDTF">2016-04-29T19:49:41Z</dcterms:created>
  <dcterms:modified xsi:type="dcterms:W3CDTF">2021-06-12T18:07:23Z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0x0101004EBE3B29584B6C4B8C1C4AB821BCB906</vt:lpwstr>
  </property>
</Properties>
</file>