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83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498A-EA66-46BD-BD0B-6EEAA37E7B60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B149C-A650-4B04-9A1F-6F38B3DBD1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534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F13-8C7E-40D4-9849-CE9DABDD2609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ECD-CF45-47B4-A387-265B0A4F2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698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F13-8C7E-40D4-9849-CE9DABDD2609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ECD-CF45-47B4-A387-265B0A4F2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00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F13-8C7E-40D4-9849-CE9DABDD2609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ECD-CF45-47B4-A387-265B0A4F2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9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F13-8C7E-40D4-9849-CE9DABDD2609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ECD-CF45-47B4-A387-265B0A4F2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21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F13-8C7E-40D4-9849-CE9DABDD2609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ECD-CF45-47B4-A387-265B0A4F2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39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F13-8C7E-40D4-9849-CE9DABDD2609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ECD-CF45-47B4-A387-265B0A4F2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972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F13-8C7E-40D4-9849-CE9DABDD2609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ECD-CF45-47B4-A387-265B0A4F2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45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F13-8C7E-40D4-9849-CE9DABDD2609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ECD-CF45-47B4-A387-265B0A4F2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65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F13-8C7E-40D4-9849-CE9DABDD2609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ECD-CF45-47B4-A387-265B0A4F2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810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F13-8C7E-40D4-9849-CE9DABDD2609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ECD-CF45-47B4-A387-265B0A4F2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70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F13-8C7E-40D4-9849-CE9DABDD2609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ECD-CF45-47B4-A387-265B0A4F2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77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F1F13-8C7E-40D4-9849-CE9DABDD2609}" type="datetimeFigureOut">
              <a:rPr lang="en-CA" smtClean="0"/>
              <a:t>2021-06-15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3ECD-CF45-47B4-A387-265B0A4F2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91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7"/>
            <a:ext cx="7772400" cy="1152128"/>
          </a:xfrm>
        </p:spPr>
        <p:txBody>
          <a:bodyPr>
            <a:noAutofit/>
          </a:bodyPr>
          <a:lstStyle/>
          <a:p>
            <a:r>
              <a:rPr lang="en-CA" sz="3600" i="1" dirty="0" smtClean="0"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CA" sz="3600" i="1" dirty="0" smtClean="0"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CA" sz="3600" i="1" dirty="0" smtClean="0"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PBR </a:t>
            </a:r>
            <a:r>
              <a:rPr lang="en-CA" sz="3600" i="1" dirty="0"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and Uses of Utility Data</a:t>
            </a:r>
            <a:br>
              <a:rPr lang="en-CA" sz="3600" i="1" dirty="0"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CA" sz="3600" i="1" dirty="0"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In Ontario</a:t>
            </a:r>
            <a:r>
              <a:rPr lang="en-CA" sz="3600" dirty="0">
                <a:latin typeface="Arial Black" panose="020B0A04020102020204" pitchFamily="34" charset="0"/>
              </a:rPr>
              <a:t/>
            </a:r>
            <a:br>
              <a:rPr lang="en-CA" sz="3600" dirty="0">
                <a:latin typeface="Arial Black" panose="020B0A04020102020204" pitchFamily="34" charset="0"/>
              </a:rPr>
            </a:br>
            <a:endParaRPr lang="en-CA" sz="3600" i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584176"/>
          </a:xfrm>
        </p:spPr>
        <p:txBody>
          <a:bodyPr>
            <a:norm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NASUCA Annual Meeting, June 15, 2021</a:t>
            </a:r>
          </a:p>
          <a:p>
            <a:endParaRPr lang="en-CA" sz="1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CA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Jay Shepherd</a:t>
            </a:r>
          </a:p>
          <a:p>
            <a:r>
              <a:rPr lang="en-CA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Shepherd Rubenstein</a:t>
            </a:r>
          </a:p>
          <a:p>
            <a:r>
              <a:rPr lang="en-CA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Toronto</a:t>
            </a:r>
            <a:endParaRPr lang="en-CA" sz="1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866527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 Black" panose="020B0A04020102020204" pitchFamily="34" charset="0"/>
              </a:rPr>
              <a:t>Ontario’s Long History with PBR/IRM</a:t>
            </a:r>
            <a:endParaRPr lang="en-CA" sz="28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04856" cy="453650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 Energy Board regulates rates for: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  <a:r>
              <a:rPr lang="en-CA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legacy generation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en-CA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Storage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one time 350 rate regulated utilities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about 65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PBR/IRM (formula ratemaking) since about 2000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in the 5</a:t>
            </a:r>
            <a:r>
              <a:rPr lang="en-CA" sz="18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 structure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UCA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“Grassroots model” instead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consumer groups reimbursed (by the utilities) on commission orders for costs of participation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schools - $500M/</a:t>
            </a:r>
            <a:r>
              <a:rPr lang="en-CA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costs - 60% regulated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10 intervenors in each proceeding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866527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 Black" panose="020B0A04020102020204" pitchFamily="34" charset="0"/>
              </a:rPr>
              <a:t>Utility Data – a History</a:t>
            </a:r>
            <a:endParaRPr lang="en-CA" sz="28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704856" cy="46805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Annual Filings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financial and operating information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Summarized in a series of yearbooks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Intervenors asked for Excel Versions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sharing in 2007, back to 2005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 used for Diagnostics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things we should review more thoroughly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in which a utility is an outlier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initial direct benchmarking by intervenors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Contagious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staff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management and boards of directors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866527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 Black" panose="020B0A04020102020204" pitchFamily="34" charset="0"/>
              </a:rPr>
              <a:t>Benchmarking and Data Integrity</a:t>
            </a:r>
            <a:endParaRPr lang="en-CA" sz="28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704856" cy="468052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 started around 2008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cost benchmarking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Econometric model to control for different business conditions – predicted utility-specific total costs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benchmarking adjusted stretch factor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variations on escalator based on performance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that more efficient utilities have less room to achieve more productivity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 Practice – Data often not consistent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and consultants worked to make data management and reporting more consistent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use of Commission-developed models to provide data in annual reporting and rate cases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and Data Cleansing</a:t>
            </a:r>
            <a:endParaRPr lang="en-C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866527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 Black" panose="020B0A04020102020204" pitchFamily="34" charset="0"/>
              </a:rPr>
              <a:t>Integration of Data and PBR/IRM</a:t>
            </a:r>
            <a:endParaRPr lang="en-CA" sz="28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704856" cy="46805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 results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adjust for efficiency in rate formula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key evidence in cost of service rebasing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Negotiated settlements/ADR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rate case issues resolved by negotiation between intervenors and utility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reliance on data incl. analysis of comparative performance and trends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Comparatives and trends increasingly accepted as cross-examination aids and in final argument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likes to show objective basis for its judgement</a:t>
            </a:r>
            <a:endParaRPr lang="en-C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866527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 Black" panose="020B0A04020102020204" pitchFamily="34" charset="0"/>
              </a:rPr>
              <a:t>Examples</a:t>
            </a:r>
            <a:endParaRPr lang="en-CA" sz="28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704856" cy="482453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Data Package in Excel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that make data more valuable: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(e.g. Excel models)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 – what data is being reported and shared?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(in both format and internal controls)</a:t>
            </a:r>
            <a:endParaRPr lang="en-C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Data – Page 8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for 2018 – top and bottom 10 of (then) 63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Sorted for PP&amp;E/customer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can mean </a:t>
            </a:r>
            <a:r>
              <a:rPr lang="en-C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very rural service territory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Or, high growth area, so newer assets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Or, heavy industrial customer base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Or, own their own transmission facilities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Or, overspending/gold-plated/excessive non-infrastructure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can mean – harvesting the assets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Or, declining customer base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Or, heavy residential customer </a:t>
            </a:r>
            <a:r>
              <a:rPr lang="en-C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CA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936104"/>
          </a:xfrm>
        </p:spPr>
        <p:txBody>
          <a:bodyPr>
            <a:normAutofit/>
          </a:bodyPr>
          <a:lstStyle/>
          <a:p>
            <a:r>
              <a:rPr lang="en-CA" sz="2800" i="1" dirty="0" smtClean="0">
                <a:latin typeface="Arial Black" panose="020B0A04020102020204" pitchFamily="34" charset="0"/>
              </a:rPr>
              <a:t>Thank you for your attention</a:t>
            </a:r>
            <a:endParaRPr lang="en-CA" sz="2800" i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584176"/>
          </a:xfrm>
        </p:spPr>
        <p:txBody>
          <a:bodyPr>
            <a:norm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NASUCA Annual Meeting, June 15, 2021</a:t>
            </a:r>
          </a:p>
          <a:p>
            <a:endParaRPr lang="en-CA" sz="1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CA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Jay Shepherd</a:t>
            </a:r>
          </a:p>
          <a:p>
            <a:r>
              <a:rPr lang="en-CA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jay@shepherdrubenstein.com</a:t>
            </a:r>
          </a:p>
          <a:p>
            <a:r>
              <a:rPr lang="en-CA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416-804-2767</a:t>
            </a:r>
          </a:p>
          <a:p>
            <a:endParaRPr lang="en-CA" sz="1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456</Words>
  <Application>Microsoft Office PowerPoint</Application>
  <PresentationFormat>On-screen Show (4:3)</PresentationFormat>
  <Paragraphs>77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PBR and Uses of Utility Data In Ontario </vt:lpstr>
      <vt:lpstr>Ontario’s Long History with PBR/IRM</vt:lpstr>
      <vt:lpstr>Utility Data – a History</vt:lpstr>
      <vt:lpstr>Benchmarking and Data Integrity</vt:lpstr>
      <vt:lpstr>Integration of Data and PBR/IRM</vt:lpstr>
      <vt:lpstr>Examples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Shepherd</dc:creator>
  <cp:lastModifiedBy>Jay Shepherd</cp:lastModifiedBy>
  <cp:revision>22</cp:revision>
  <cp:lastPrinted>2021-06-15T16:13:47Z</cp:lastPrinted>
  <dcterms:created xsi:type="dcterms:W3CDTF">2021-06-10T00:39:32Z</dcterms:created>
  <dcterms:modified xsi:type="dcterms:W3CDTF">2021-06-15T16:51:06Z</dcterms:modified>
</cp:coreProperties>
</file>