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8" r:id="rId3"/>
    <p:sldId id="261" r:id="rId4"/>
    <p:sldId id="262" r:id="rId5"/>
    <p:sldId id="264" r:id="rId6"/>
    <p:sldId id="257" r:id="rId7"/>
    <p:sldId id="265" r:id="rId8"/>
    <p:sldId id="263" r:id="rId9"/>
    <p:sldId id="267" r:id="rId10"/>
    <p:sldId id="266" r:id="rId11"/>
    <p:sldId id="273" r:id="rId12"/>
    <p:sldId id="271" r:id="rId13"/>
    <p:sldId id="272" r:id="rId14"/>
    <p:sldId id="269" r:id="rId15"/>
    <p:sldId id="270" r:id="rId16"/>
  </p:sldIdLst>
  <p:sldSz cx="12192000" cy="6858000"/>
  <p:notesSz cx="6858000"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 Satter" initials="SS" lastIdx="2" clrIdx="0">
    <p:extLst>
      <p:ext uri="{19B8F6BF-5375-455C-9EA6-DF929625EA0E}">
        <p15:presenceInfo xmlns:p15="http://schemas.microsoft.com/office/powerpoint/2012/main" userId="a86ed353a19524f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Satter" userId="a86ed353a19524f2" providerId="LiveId" clId="{3AEF5387-BC1A-4A9B-BD8E-4DF32770A917}"/>
    <pc:docChg chg="custSel modSld">
      <pc:chgData name="Susan Satter" userId="a86ed353a19524f2" providerId="LiveId" clId="{3AEF5387-BC1A-4A9B-BD8E-4DF32770A917}" dt="2021-06-15T02:34:53.188" v="10" actId="27636"/>
      <pc:docMkLst>
        <pc:docMk/>
      </pc:docMkLst>
      <pc:sldChg chg="modSp mod">
        <pc:chgData name="Susan Satter" userId="a86ed353a19524f2" providerId="LiveId" clId="{3AEF5387-BC1A-4A9B-BD8E-4DF32770A917}" dt="2021-06-15T02:34:04.288" v="2" actId="114"/>
        <pc:sldMkLst>
          <pc:docMk/>
          <pc:sldMk cId="658588516" sldId="258"/>
        </pc:sldMkLst>
        <pc:spChg chg="mod">
          <ac:chgData name="Susan Satter" userId="a86ed353a19524f2" providerId="LiveId" clId="{3AEF5387-BC1A-4A9B-BD8E-4DF32770A917}" dt="2021-06-15T02:34:04.288" v="2" actId="114"/>
          <ac:spMkLst>
            <pc:docMk/>
            <pc:sldMk cId="658588516" sldId="258"/>
            <ac:spMk id="3" creationId="{F1CC0AC2-044D-428B-B078-674263F8FB25}"/>
          </ac:spMkLst>
        </pc:spChg>
      </pc:sldChg>
      <pc:sldChg chg="modSp mod">
        <pc:chgData name="Susan Satter" userId="a86ed353a19524f2" providerId="LiveId" clId="{3AEF5387-BC1A-4A9B-BD8E-4DF32770A917}" dt="2021-06-15T02:34:53.188" v="10" actId="27636"/>
        <pc:sldMkLst>
          <pc:docMk/>
          <pc:sldMk cId="750696235" sldId="262"/>
        </pc:sldMkLst>
        <pc:spChg chg="mod">
          <ac:chgData name="Susan Satter" userId="a86ed353a19524f2" providerId="LiveId" clId="{3AEF5387-BC1A-4A9B-BD8E-4DF32770A917}" dt="2021-06-15T02:34:53.188" v="10" actId="27636"/>
          <ac:spMkLst>
            <pc:docMk/>
            <pc:sldMk cId="750696235" sldId="262"/>
            <ac:spMk id="3" creationId="{8CFA046A-7D9B-4E84-A026-0197ECBC03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23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7231"/>
          </a:xfrm>
          <a:prstGeom prst="rect">
            <a:avLst/>
          </a:prstGeom>
        </p:spPr>
        <p:txBody>
          <a:bodyPr vert="horz" lIns="91440" tIns="45720" rIns="91440" bIns="45720" rtlCol="0"/>
          <a:lstStyle>
            <a:lvl1pPr algn="r">
              <a:defRPr sz="1200"/>
            </a:lvl1pPr>
          </a:lstStyle>
          <a:p>
            <a:fld id="{22BADF74-1FE4-4579-987E-494ABD37AFD6}" type="datetimeFigureOut">
              <a:rPr lang="en-US" smtClean="0"/>
              <a:t>6/14/2021</a:t>
            </a:fld>
            <a:endParaRPr lang="en-US"/>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1532"/>
            <a:ext cx="5486400" cy="366670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6"/>
            <a:ext cx="2971800" cy="46723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5046"/>
            <a:ext cx="2971800" cy="467230"/>
          </a:xfrm>
          <a:prstGeom prst="rect">
            <a:avLst/>
          </a:prstGeom>
        </p:spPr>
        <p:txBody>
          <a:bodyPr vert="horz" lIns="91440" tIns="45720" rIns="91440" bIns="45720" rtlCol="0" anchor="b"/>
          <a:lstStyle>
            <a:lvl1pPr algn="r">
              <a:defRPr sz="1200"/>
            </a:lvl1pPr>
          </a:lstStyle>
          <a:p>
            <a:fld id="{8AAEDD9B-DCC9-4C6D-8825-2884F1946BBE}" type="slidenum">
              <a:rPr lang="en-US" smtClean="0"/>
              <a:t>‹#›</a:t>
            </a:fld>
            <a:endParaRPr lang="en-US"/>
          </a:p>
        </p:txBody>
      </p:sp>
    </p:spTree>
    <p:extLst>
      <p:ext uri="{BB962C8B-B14F-4D97-AF65-F5344CB8AC3E}">
        <p14:creationId xmlns:p14="http://schemas.microsoft.com/office/powerpoint/2010/main" val="761247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F5E22-262E-4639-94A5-F87D7B6CC1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9125FB-C319-4C90-94F7-0235694A46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67CF7A-F67D-4875-A120-74FE30716180}"/>
              </a:ext>
            </a:extLst>
          </p:cNvPr>
          <p:cNvSpPr>
            <a:spLocks noGrp="1"/>
          </p:cNvSpPr>
          <p:nvPr>
            <p:ph type="dt" sz="half" idx="10"/>
          </p:nvPr>
        </p:nvSpPr>
        <p:spPr/>
        <p:txBody>
          <a:bodyPr/>
          <a:lstStyle/>
          <a:p>
            <a:fld id="{E5937830-B877-4E7F-B78A-0F23BAA3C091}" type="datetime1">
              <a:rPr lang="en-US" smtClean="0"/>
              <a:t>6/14/2021</a:t>
            </a:fld>
            <a:endParaRPr lang="en-US"/>
          </a:p>
        </p:txBody>
      </p:sp>
      <p:sp>
        <p:nvSpPr>
          <p:cNvPr id="5" name="Footer Placeholder 4">
            <a:extLst>
              <a:ext uri="{FF2B5EF4-FFF2-40B4-BE49-F238E27FC236}">
                <a16:creationId xmlns:a16="http://schemas.microsoft.com/office/drawing/2014/main" id="{FC508360-E2C0-4AA9-B4AA-DE012DCC8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997F0-C3D6-4AA4-87FF-99FE286F59C9}"/>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2905730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CE57A-3BC0-4D80-A322-B2D0B64E67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A7570F-DCD7-457E-B66E-194E131007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E466D-E252-4E27-B46A-BF447B1F6739}"/>
              </a:ext>
            </a:extLst>
          </p:cNvPr>
          <p:cNvSpPr>
            <a:spLocks noGrp="1"/>
          </p:cNvSpPr>
          <p:nvPr>
            <p:ph type="dt" sz="half" idx="10"/>
          </p:nvPr>
        </p:nvSpPr>
        <p:spPr/>
        <p:txBody>
          <a:bodyPr/>
          <a:lstStyle/>
          <a:p>
            <a:fld id="{605A2533-86D8-4423-B4E3-A45A81359182}" type="datetime1">
              <a:rPr lang="en-US" smtClean="0"/>
              <a:t>6/14/2021</a:t>
            </a:fld>
            <a:endParaRPr lang="en-US"/>
          </a:p>
        </p:txBody>
      </p:sp>
      <p:sp>
        <p:nvSpPr>
          <p:cNvPr id="5" name="Footer Placeholder 4">
            <a:extLst>
              <a:ext uri="{FF2B5EF4-FFF2-40B4-BE49-F238E27FC236}">
                <a16:creationId xmlns:a16="http://schemas.microsoft.com/office/drawing/2014/main" id="{EC11D0C2-725B-4FD8-B6AE-21591E082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FB57D-D4DE-4135-9CCD-0BC67B341CA1}"/>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1218810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82208-77AB-4ECB-97CB-D22764FFB3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19F536-A32A-449B-AAF0-A1A0DF048B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E861A3-584A-4591-A190-0D0442DE6C82}"/>
              </a:ext>
            </a:extLst>
          </p:cNvPr>
          <p:cNvSpPr>
            <a:spLocks noGrp="1"/>
          </p:cNvSpPr>
          <p:nvPr>
            <p:ph type="dt" sz="half" idx="10"/>
          </p:nvPr>
        </p:nvSpPr>
        <p:spPr/>
        <p:txBody>
          <a:bodyPr/>
          <a:lstStyle/>
          <a:p>
            <a:fld id="{936DA8E1-9B79-4EC1-AAF7-2DE2E63D9C80}" type="datetime1">
              <a:rPr lang="en-US" smtClean="0"/>
              <a:t>6/14/2021</a:t>
            </a:fld>
            <a:endParaRPr lang="en-US"/>
          </a:p>
        </p:txBody>
      </p:sp>
      <p:sp>
        <p:nvSpPr>
          <p:cNvPr id="5" name="Footer Placeholder 4">
            <a:extLst>
              <a:ext uri="{FF2B5EF4-FFF2-40B4-BE49-F238E27FC236}">
                <a16:creationId xmlns:a16="http://schemas.microsoft.com/office/drawing/2014/main" id="{568E541D-0DEE-4238-8374-329D783D82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CBB59-088B-480D-B0F9-675024071937}"/>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318300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424F4-F9FE-4539-A69A-1181F6DAB3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14C1BE-E014-4BD4-B525-1F5DEFDFD0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79CC60-89CF-414B-A5FB-1749DF4F668B}"/>
              </a:ext>
            </a:extLst>
          </p:cNvPr>
          <p:cNvSpPr>
            <a:spLocks noGrp="1"/>
          </p:cNvSpPr>
          <p:nvPr>
            <p:ph type="dt" sz="half" idx="10"/>
          </p:nvPr>
        </p:nvSpPr>
        <p:spPr/>
        <p:txBody>
          <a:bodyPr/>
          <a:lstStyle/>
          <a:p>
            <a:fld id="{EE2DD81C-EE87-473F-8065-70B8F8AAE64D}" type="datetime1">
              <a:rPr lang="en-US" smtClean="0"/>
              <a:t>6/14/2021</a:t>
            </a:fld>
            <a:endParaRPr lang="en-US"/>
          </a:p>
        </p:txBody>
      </p:sp>
      <p:sp>
        <p:nvSpPr>
          <p:cNvPr id="5" name="Footer Placeholder 4">
            <a:extLst>
              <a:ext uri="{FF2B5EF4-FFF2-40B4-BE49-F238E27FC236}">
                <a16:creationId xmlns:a16="http://schemas.microsoft.com/office/drawing/2014/main" id="{FF4BEC3A-295D-4F95-AD0F-A9B90B723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8F0CD7-19C9-44CD-AB3D-70325DFE23D1}"/>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2734254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87C8-13E1-4122-B0D4-99F2F149E0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B14FDA-919F-47C9-AAA1-1F3D7C7D23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89F5C8-2254-4D8B-AB21-2299925A183F}"/>
              </a:ext>
            </a:extLst>
          </p:cNvPr>
          <p:cNvSpPr>
            <a:spLocks noGrp="1"/>
          </p:cNvSpPr>
          <p:nvPr>
            <p:ph type="dt" sz="half" idx="10"/>
          </p:nvPr>
        </p:nvSpPr>
        <p:spPr/>
        <p:txBody>
          <a:bodyPr/>
          <a:lstStyle/>
          <a:p>
            <a:fld id="{D772ACF9-530A-4544-9399-79612FD76B87}" type="datetime1">
              <a:rPr lang="en-US" smtClean="0"/>
              <a:t>6/14/2021</a:t>
            </a:fld>
            <a:endParaRPr lang="en-US"/>
          </a:p>
        </p:txBody>
      </p:sp>
      <p:sp>
        <p:nvSpPr>
          <p:cNvPr id="5" name="Footer Placeholder 4">
            <a:extLst>
              <a:ext uri="{FF2B5EF4-FFF2-40B4-BE49-F238E27FC236}">
                <a16:creationId xmlns:a16="http://schemas.microsoft.com/office/drawing/2014/main" id="{66F1E4C9-3742-415C-B54E-9BBBCD0F44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9188ED-BC7A-4E4B-AAEB-89EAFF7581D8}"/>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1477700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E24F-DFC4-46DC-AC2B-7DF59CAB83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AC6875-9C7C-4925-A635-491ED718EB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2FFF76-3501-40F9-9C19-79E72E81A2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1862D2-083D-4F24-882A-2DDE878D5295}"/>
              </a:ext>
            </a:extLst>
          </p:cNvPr>
          <p:cNvSpPr>
            <a:spLocks noGrp="1"/>
          </p:cNvSpPr>
          <p:nvPr>
            <p:ph type="dt" sz="half" idx="10"/>
          </p:nvPr>
        </p:nvSpPr>
        <p:spPr/>
        <p:txBody>
          <a:bodyPr/>
          <a:lstStyle/>
          <a:p>
            <a:fld id="{0C406731-0411-49EB-9D5F-83112368B16A}" type="datetime1">
              <a:rPr lang="en-US" smtClean="0"/>
              <a:t>6/14/2021</a:t>
            </a:fld>
            <a:endParaRPr lang="en-US"/>
          </a:p>
        </p:txBody>
      </p:sp>
      <p:sp>
        <p:nvSpPr>
          <p:cNvPr id="6" name="Footer Placeholder 5">
            <a:extLst>
              <a:ext uri="{FF2B5EF4-FFF2-40B4-BE49-F238E27FC236}">
                <a16:creationId xmlns:a16="http://schemas.microsoft.com/office/drawing/2014/main" id="{AA6D968C-8388-409C-984E-F9B67CEC57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DE13D4-269E-4685-9A46-570519156E2C}"/>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151210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EE1D7-4A58-46ED-BD72-10B3777F8D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114F1B9-AAC0-4954-8542-77F14F0B31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C4BF66-6FAC-4364-ADED-9BE65C4B29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98A6A0-799E-44C8-9D62-7248032A7A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D90BA7-99EC-4A1F-9B57-BEBA7D7769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511D1B-5532-4887-BF18-528CC9BB14D5}"/>
              </a:ext>
            </a:extLst>
          </p:cNvPr>
          <p:cNvSpPr>
            <a:spLocks noGrp="1"/>
          </p:cNvSpPr>
          <p:nvPr>
            <p:ph type="dt" sz="half" idx="10"/>
          </p:nvPr>
        </p:nvSpPr>
        <p:spPr/>
        <p:txBody>
          <a:bodyPr/>
          <a:lstStyle/>
          <a:p>
            <a:fld id="{FCE6964F-BAA9-4A57-99D5-F5516384B099}" type="datetime1">
              <a:rPr lang="en-US" smtClean="0"/>
              <a:t>6/14/2021</a:t>
            </a:fld>
            <a:endParaRPr lang="en-US"/>
          </a:p>
        </p:txBody>
      </p:sp>
      <p:sp>
        <p:nvSpPr>
          <p:cNvPr id="8" name="Footer Placeholder 7">
            <a:extLst>
              <a:ext uri="{FF2B5EF4-FFF2-40B4-BE49-F238E27FC236}">
                <a16:creationId xmlns:a16="http://schemas.microsoft.com/office/drawing/2014/main" id="{4D3A5392-28EB-4C51-B201-667CF11956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4C34FE-682B-42F1-9AC2-951AD85CE723}"/>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3574685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B210-5013-456F-A24D-1FA18F1D12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0EE456-C892-415B-87FE-1E8191E55D3E}"/>
              </a:ext>
            </a:extLst>
          </p:cNvPr>
          <p:cNvSpPr>
            <a:spLocks noGrp="1"/>
          </p:cNvSpPr>
          <p:nvPr>
            <p:ph type="dt" sz="half" idx="10"/>
          </p:nvPr>
        </p:nvSpPr>
        <p:spPr/>
        <p:txBody>
          <a:bodyPr/>
          <a:lstStyle/>
          <a:p>
            <a:fld id="{7A1511EF-052B-4599-8288-BB448FC17FF8}" type="datetime1">
              <a:rPr lang="en-US" smtClean="0"/>
              <a:t>6/14/2021</a:t>
            </a:fld>
            <a:endParaRPr lang="en-US"/>
          </a:p>
        </p:txBody>
      </p:sp>
      <p:sp>
        <p:nvSpPr>
          <p:cNvPr id="4" name="Footer Placeholder 3">
            <a:extLst>
              <a:ext uri="{FF2B5EF4-FFF2-40B4-BE49-F238E27FC236}">
                <a16:creationId xmlns:a16="http://schemas.microsoft.com/office/drawing/2014/main" id="{F4756578-1A50-4CB7-B6AC-05BB67275E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571D7F-9823-4F79-843C-23076D95EAE8}"/>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2075852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12B7C5-C2C0-4C4C-A322-F1A0BFD9159B}"/>
              </a:ext>
            </a:extLst>
          </p:cNvPr>
          <p:cNvSpPr>
            <a:spLocks noGrp="1"/>
          </p:cNvSpPr>
          <p:nvPr>
            <p:ph type="dt" sz="half" idx="10"/>
          </p:nvPr>
        </p:nvSpPr>
        <p:spPr/>
        <p:txBody>
          <a:bodyPr/>
          <a:lstStyle/>
          <a:p>
            <a:fld id="{1E9B4A3C-DA7B-4283-807D-A0330738C865}" type="datetime1">
              <a:rPr lang="en-US" smtClean="0"/>
              <a:t>6/14/2021</a:t>
            </a:fld>
            <a:endParaRPr lang="en-US"/>
          </a:p>
        </p:txBody>
      </p:sp>
      <p:sp>
        <p:nvSpPr>
          <p:cNvPr id="3" name="Footer Placeholder 2">
            <a:extLst>
              <a:ext uri="{FF2B5EF4-FFF2-40B4-BE49-F238E27FC236}">
                <a16:creationId xmlns:a16="http://schemas.microsoft.com/office/drawing/2014/main" id="{5A1BFAD9-3024-4D05-A902-9BC59DEEA4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2E68D9-7349-416E-961A-454C0F9DE5E1}"/>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1428751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2E92-EA91-4B80-B24A-23150B7B8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B8DFDA-732B-413C-91B2-FF11FBA500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0FF9B9-82F4-43C3-A2F5-77FDDE74EF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649AA-AAE5-449E-AC78-3539B26E148A}"/>
              </a:ext>
            </a:extLst>
          </p:cNvPr>
          <p:cNvSpPr>
            <a:spLocks noGrp="1"/>
          </p:cNvSpPr>
          <p:nvPr>
            <p:ph type="dt" sz="half" idx="10"/>
          </p:nvPr>
        </p:nvSpPr>
        <p:spPr/>
        <p:txBody>
          <a:bodyPr/>
          <a:lstStyle/>
          <a:p>
            <a:fld id="{7E45434E-6373-4D8A-B2F5-85667E29D829}" type="datetime1">
              <a:rPr lang="en-US" smtClean="0"/>
              <a:t>6/14/2021</a:t>
            </a:fld>
            <a:endParaRPr lang="en-US"/>
          </a:p>
        </p:txBody>
      </p:sp>
      <p:sp>
        <p:nvSpPr>
          <p:cNvPr id="6" name="Footer Placeholder 5">
            <a:extLst>
              <a:ext uri="{FF2B5EF4-FFF2-40B4-BE49-F238E27FC236}">
                <a16:creationId xmlns:a16="http://schemas.microsoft.com/office/drawing/2014/main" id="{B6DA039E-E6E3-49CC-A576-89DDED8A98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FD5CF8-890E-41C5-A1E3-05D48327C3F4}"/>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4385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C731B-F6D0-4BE6-BECE-CFDB14C86C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A6BEBC-E5BF-42F6-9E81-6116063BD1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690E41-929A-4155-9633-C0F1E595C5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F9065B-2C2C-45D6-808F-582FDC5514B0}"/>
              </a:ext>
            </a:extLst>
          </p:cNvPr>
          <p:cNvSpPr>
            <a:spLocks noGrp="1"/>
          </p:cNvSpPr>
          <p:nvPr>
            <p:ph type="dt" sz="half" idx="10"/>
          </p:nvPr>
        </p:nvSpPr>
        <p:spPr/>
        <p:txBody>
          <a:bodyPr/>
          <a:lstStyle/>
          <a:p>
            <a:fld id="{E19152CF-B1C1-4CA9-8A18-68D73A97976F}" type="datetime1">
              <a:rPr lang="en-US" smtClean="0"/>
              <a:t>6/14/2021</a:t>
            </a:fld>
            <a:endParaRPr lang="en-US"/>
          </a:p>
        </p:txBody>
      </p:sp>
      <p:sp>
        <p:nvSpPr>
          <p:cNvPr id="6" name="Footer Placeholder 5">
            <a:extLst>
              <a:ext uri="{FF2B5EF4-FFF2-40B4-BE49-F238E27FC236}">
                <a16:creationId xmlns:a16="http://schemas.microsoft.com/office/drawing/2014/main" id="{D494A7B4-8F35-4183-ADE7-4A9874294C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90FA59-8B82-410F-BC2A-2FCCEC5282BA}"/>
              </a:ext>
            </a:extLst>
          </p:cNvPr>
          <p:cNvSpPr>
            <a:spLocks noGrp="1"/>
          </p:cNvSpPr>
          <p:nvPr>
            <p:ph type="sldNum" sz="quarter" idx="12"/>
          </p:nvPr>
        </p:nvSpPr>
        <p:spPr/>
        <p:txBody>
          <a:bodyPr/>
          <a:lstStyle/>
          <a:p>
            <a:fld id="{16F83CF3-9B9A-45AE-A10F-A56A1059EA22}" type="slidenum">
              <a:rPr lang="en-US" smtClean="0"/>
              <a:t>‹#›</a:t>
            </a:fld>
            <a:endParaRPr lang="en-US"/>
          </a:p>
        </p:txBody>
      </p:sp>
    </p:spTree>
    <p:extLst>
      <p:ext uri="{BB962C8B-B14F-4D97-AF65-F5344CB8AC3E}">
        <p14:creationId xmlns:p14="http://schemas.microsoft.com/office/powerpoint/2010/main" val="229684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334ADA-6613-40DF-8310-3037EA7EF7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C927DC-E617-4F33-AEE6-B84979FB74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B920A-9548-4E1A-A55C-6EA34B6B92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6805E0-8F2C-4751-BA54-96D38F11B315}" type="datetime1">
              <a:rPr lang="en-US" smtClean="0"/>
              <a:t>6/14/2021</a:t>
            </a:fld>
            <a:endParaRPr lang="en-US"/>
          </a:p>
        </p:txBody>
      </p:sp>
      <p:sp>
        <p:nvSpPr>
          <p:cNvPr id="5" name="Footer Placeholder 4">
            <a:extLst>
              <a:ext uri="{FF2B5EF4-FFF2-40B4-BE49-F238E27FC236}">
                <a16:creationId xmlns:a16="http://schemas.microsoft.com/office/drawing/2014/main" id="{2110D5C3-E5AA-4EB0-9E70-321DDF12E0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8C75BEF-9B33-4B60-BC2F-C8265095E0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83CF3-9B9A-45AE-A10F-A56A1059EA22}" type="slidenum">
              <a:rPr lang="en-US" smtClean="0"/>
              <a:t>‹#›</a:t>
            </a:fld>
            <a:endParaRPr lang="en-US"/>
          </a:p>
        </p:txBody>
      </p:sp>
    </p:spTree>
    <p:extLst>
      <p:ext uri="{BB962C8B-B14F-4D97-AF65-F5344CB8AC3E}">
        <p14:creationId xmlns:p14="http://schemas.microsoft.com/office/powerpoint/2010/main" val="3336999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Susan.satter@illinois.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AF0D8-802B-4254-8B45-5B4DB00356CD}"/>
              </a:ext>
            </a:extLst>
          </p:cNvPr>
          <p:cNvSpPr>
            <a:spLocks noGrp="1"/>
          </p:cNvSpPr>
          <p:nvPr>
            <p:ph type="ctrTitle"/>
          </p:nvPr>
        </p:nvSpPr>
        <p:spPr>
          <a:xfrm>
            <a:off x="1524000" y="1122363"/>
            <a:ext cx="9144000" cy="1655762"/>
          </a:xfrm>
        </p:spPr>
        <p:txBody>
          <a:bodyPr>
            <a:normAutofit/>
          </a:bodyPr>
          <a:lstStyle/>
          <a:p>
            <a:r>
              <a:rPr lang="en-US" b="1" dirty="0">
                <a:latin typeface="Bahnschrift" panose="020B0502040204020203" pitchFamily="34" charset="0"/>
              </a:rPr>
              <a:t>Alternative Ratemaking</a:t>
            </a:r>
            <a:br>
              <a:rPr lang="en-US" dirty="0"/>
            </a:br>
            <a:r>
              <a:rPr lang="en-US" sz="4400" dirty="0">
                <a:latin typeface="Bahnschrift" panose="020B0502040204020203" pitchFamily="34" charset="0"/>
              </a:rPr>
              <a:t>Design Challenges on the Ground</a:t>
            </a:r>
          </a:p>
        </p:txBody>
      </p:sp>
      <p:sp>
        <p:nvSpPr>
          <p:cNvPr id="3" name="Subtitle 2">
            <a:extLst>
              <a:ext uri="{FF2B5EF4-FFF2-40B4-BE49-F238E27FC236}">
                <a16:creationId xmlns:a16="http://schemas.microsoft.com/office/drawing/2014/main" id="{46F3169A-C021-4112-8228-2C220D6D6B66}"/>
              </a:ext>
            </a:extLst>
          </p:cNvPr>
          <p:cNvSpPr>
            <a:spLocks noGrp="1"/>
          </p:cNvSpPr>
          <p:nvPr>
            <p:ph type="subTitle" idx="1"/>
          </p:nvPr>
        </p:nvSpPr>
        <p:spPr>
          <a:xfrm>
            <a:off x="1379912" y="3097876"/>
            <a:ext cx="9144000" cy="2815243"/>
          </a:xfrm>
        </p:spPr>
        <p:txBody>
          <a:bodyPr>
            <a:normAutofit fontScale="85000" lnSpcReduction="20000"/>
          </a:bodyPr>
          <a:lstStyle/>
          <a:p>
            <a:pPr algn="r">
              <a:spcBef>
                <a:spcPts val="0"/>
              </a:spcBef>
            </a:pPr>
            <a:endParaRPr lang="en-US" sz="2000" dirty="0"/>
          </a:p>
          <a:p>
            <a:pPr>
              <a:spcBef>
                <a:spcPts val="0"/>
              </a:spcBef>
            </a:pPr>
            <a:r>
              <a:rPr lang="en-US" sz="5200" dirty="0"/>
              <a:t>NASUCA Mid-Year Meeting </a:t>
            </a:r>
          </a:p>
          <a:p>
            <a:pPr>
              <a:spcBef>
                <a:spcPts val="0"/>
              </a:spcBef>
            </a:pPr>
            <a:r>
              <a:rPr lang="en-US" sz="5200" dirty="0"/>
              <a:t>June 15, 2021</a:t>
            </a:r>
            <a:br>
              <a:rPr lang="en-US" sz="2000" dirty="0"/>
            </a:br>
            <a:endParaRPr lang="en-US" sz="2000" dirty="0"/>
          </a:p>
          <a:p>
            <a:pPr algn="r">
              <a:spcBef>
                <a:spcPts val="0"/>
              </a:spcBef>
            </a:pPr>
            <a:endParaRPr lang="en-US" sz="2000" dirty="0"/>
          </a:p>
          <a:p>
            <a:pPr algn="r">
              <a:spcBef>
                <a:spcPts val="0"/>
              </a:spcBef>
            </a:pPr>
            <a:r>
              <a:rPr lang="en-US" sz="2800" dirty="0"/>
              <a:t>Susan L. Satter</a:t>
            </a:r>
          </a:p>
          <a:p>
            <a:pPr algn="r">
              <a:spcBef>
                <a:spcPts val="0"/>
              </a:spcBef>
            </a:pPr>
            <a:r>
              <a:rPr lang="en-US" sz="2800" dirty="0"/>
              <a:t>Chief, Public Utilities Bureau, </a:t>
            </a:r>
          </a:p>
          <a:p>
            <a:pPr algn="r">
              <a:spcBef>
                <a:spcPts val="0"/>
              </a:spcBef>
            </a:pPr>
            <a:r>
              <a:rPr lang="en-US" sz="2800" dirty="0"/>
              <a:t>Office of Illinois Attorney General</a:t>
            </a:r>
          </a:p>
          <a:p>
            <a:pPr algn="r">
              <a:spcBef>
                <a:spcPts val="0"/>
              </a:spcBef>
            </a:pPr>
            <a:r>
              <a:rPr lang="en-US" sz="2800" dirty="0"/>
              <a:t>Chicago, Illinois </a:t>
            </a:r>
          </a:p>
        </p:txBody>
      </p:sp>
    </p:spTree>
    <p:extLst>
      <p:ext uri="{BB962C8B-B14F-4D97-AF65-F5344CB8AC3E}">
        <p14:creationId xmlns:p14="http://schemas.microsoft.com/office/powerpoint/2010/main" val="261996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41DC-B8D1-4021-B6BD-78922FB5A393}"/>
              </a:ext>
            </a:extLst>
          </p:cNvPr>
          <p:cNvSpPr>
            <a:spLocks noGrp="1"/>
          </p:cNvSpPr>
          <p:nvPr>
            <p:ph type="title"/>
          </p:nvPr>
        </p:nvSpPr>
        <p:spPr/>
        <p:txBody>
          <a:bodyPr/>
          <a:lstStyle/>
          <a:p>
            <a:r>
              <a:rPr lang="en-US" b="1" dirty="0">
                <a:latin typeface="Bahnschrift" panose="020B0502040204020203" pitchFamily="34" charset="0"/>
              </a:rPr>
              <a:t>The Devil Is </a:t>
            </a:r>
            <a:r>
              <a:rPr lang="en-US" b="1" i="1" dirty="0">
                <a:latin typeface="Bahnschrift" panose="020B0502040204020203" pitchFamily="34" charset="0"/>
              </a:rPr>
              <a:t>Always</a:t>
            </a:r>
            <a:r>
              <a:rPr lang="en-US" b="1" dirty="0">
                <a:latin typeface="Bahnschrift" panose="020B0502040204020203" pitchFamily="34" charset="0"/>
              </a:rPr>
              <a:t> In The Details</a:t>
            </a:r>
          </a:p>
        </p:txBody>
      </p:sp>
      <p:sp>
        <p:nvSpPr>
          <p:cNvPr id="3" name="Content Placeholder 2">
            <a:extLst>
              <a:ext uri="{FF2B5EF4-FFF2-40B4-BE49-F238E27FC236}">
                <a16:creationId xmlns:a16="http://schemas.microsoft.com/office/drawing/2014/main" id="{7086ADCE-D98E-41A3-B5E2-05111B953090}"/>
              </a:ext>
            </a:extLst>
          </p:cNvPr>
          <p:cNvSpPr>
            <a:spLocks noGrp="1"/>
          </p:cNvSpPr>
          <p:nvPr>
            <p:ph idx="1"/>
          </p:nvPr>
        </p:nvSpPr>
        <p:spPr>
          <a:xfrm>
            <a:off x="838200" y="1803458"/>
            <a:ext cx="10515600" cy="4351338"/>
          </a:xfrm>
        </p:spPr>
        <p:txBody>
          <a:bodyPr>
            <a:normAutofit/>
          </a:bodyPr>
          <a:lstStyle/>
          <a:p>
            <a:pPr>
              <a:buFont typeface="Wingdings" panose="05000000000000000000" pitchFamily="2" charset="2"/>
              <a:buChar char="Ø"/>
            </a:pPr>
            <a:r>
              <a:rPr lang="en-US" dirty="0"/>
              <a:t>   What is measured?</a:t>
            </a:r>
          </a:p>
          <a:p>
            <a:pPr>
              <a:buFont typeface="Wingdings" panose="05000000000000000000" pitchFamily="2" charset="2"/>
              <a:buChar char="Ø"/>
            </a:pPr>
            <a:r>
              <a:rPr lang="en-US" dirty="0"/>
              <a:t>   How is performance measured, including baseline, definition of improvement, reporting.</a:t>
            </a:r>
          </a:p>
          <a:p>
            <a:pPr>
              <a:buFont typeface="Wingdings" panose="05000000000000000000" pitchFamily="2" charset="2"/>
              <a:buChar char="Ø"/>
            </a:pPr>
            <a:r>
              <a:rPr lang="en-US" dirty="0"/>
              <a:t>   Are performance metrics a stretch?</a:t>
            </a:r>
          </a:p>
          <a:p>
            <a:pPr>
              <a:buFont typeface="Wingdings" panose="05000000000000000000" pitchFamily="2" charset="2"/>
              <a:buChar char="Ø"/>
            </a:pPr>
            <a:r>
              <a:rPr lang="en-US" dirty="0"/>
              <a:t>   Are penalties </a:t>
            </a:r>
            <a:r>
              <a:rPr lang="en-US" i="1" dirty="0"/>
              <a:t>and</a:t>
            </a:r>
            <a:r>
              <a:rPr lang="en-US" dirty="0"/>
              <a:t> rewards appropriate?</a:t>
            </a:r>
          </a:p>
          <a:p>
            <a:pPr>
              <a:buFont typeface="Wingdings" panose="05000000000000000000" pitchFamily="2" charset="2"/>
              <a:buChar char="Ø"/>
            </a:pPr>
            <a:r>
              <a:rPr lang="en-US" dirty="0"/>
              <a:t>   How is the ROE affected? </a:t>
            </a:r>
          </a:p>
          <a:p>
            <a:pPr>
              <a:buFont typeface="Wingdings" panose="05000000000000000000" pitchFamily="2" charset="2"/>
              <a:buChar char="Ø"/>
            </a:pPr>
            <a:r>
              <a:rPr lang="en-US" dirty="0"/>
              <a:t>   What about riders (decoupling, EE, RPS, </a:t>
            </a:r>
            <a:r>
              <a:rPr lang="en-US" dirty="0" err="1"/>
              <a:t>uncollectibles</a:t>
            </a:r>
            <a:r>
              <a:rPr lang="en-US" dirty="0"/>
              <a:t>, taxes, supply)	</a:t>
            </a:r>
          </a:p>
        </p:txBody>
      </p:sp>
      <p:sp>
        <p:nvSpPr>
          <p:cNvPr id="4" name="Slide Number Placeholder 3">
            <a:extLst>
              <a:ext uri="{FF2B5EF4-FFF2-40B4-BE49-F238E27FC236}">
                <a16:creationId xmlns:a16="http://schemas.microsoft.com/office/drawing/2014/main" id="{8678F873-C61C-40F0-B350-E1F319CDA079}"/>
              </a:ext>
            </a:extLst>
          </p:cNvPr>
          <p:cNvSpPr>
            <a:spLocks noGrp="1"/>
          </p:cNvSpPr>
          <p:nvPr>
            <p:ph type="sldNum" sz="quarter" idx="12"/>
          </p:nvPr>
        </p:nvSpPr>
        <p:spPr/>
        <p:txBody>
          <a:bodyPr/>
          <a:lstStyle/>
          <a:p>
            <a:fld id="{16F83CF3-9B9A-45AE-A10F-A56A1059EA22}" type="slidenum">
              <a:rPr lang="en-US" smtClean="0"/>
              <a:t>10</a:t>
            </a:fld>
            <a:endParaRPr lang="en-US"/>
          </a:p>
        </p:txBody>
      </p:sp>
    </p:spTree>
    <p:extLst>
      <p:ext uri="{BB962C8B-B14F-4D97-AF65-F5344CB8AC3E}">
        <p14:creationId xmlns:p14="http://schemas.microsoft.com/office/powerpoint/2010/main" val="3585017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A47F-C771-47F1-8C09-6B9A5516599F}"/>
              </a:ext>
            </a:extLst>
          </p:cNvPr>
          <p:cNvSpPr>
            <a:spLocks noGrp="1"/>
          </p:cNvSpPr>
          <p:nvPr>
            <p:ph type="title"/>
          </p:nvPr>
        </p:nvSpPr>
        <p:spPr/>
        <p:txBody>
          <a:bodyPr>
            <a:normAutofit fontScale="90000"/>
          </a:bodyPr>
          <a:lstStyle/>
          <a:p>
            <a:r>
              <a:rPr kumimoji="0" lang="en-US" sz="4000" b="0" i="0" u="none" strike="noStrike" kern="1200" cap="none" spc="0" normalizeH="0" baseline="0" noProof="0" dirty="0">
                <a:ln>
                  <a:noFill/>
                </a:ln>
                <a:solidFill>
                  <a:prstClr val="black"/>
                </a:solidFill>
                <a:effectLst/>
                <a:uLnTx/>
                <a:uFillTx/>
                <a:latin typeface="Bahnschrift" panose="020B0502040204020203" pitchFamily="34" charset="0"/>
                <a:ea typeface="+mj-ea"/>
                <a:cs typeface="+mj-cs"/>
              </a:rPr>
              <a:t>Recent PBR Orders-</a:t>
            </a:r>
            <a:r>
              <a:rPr kumimoji="0" lang="en-US" sz="3600" b="0" i="0" u="none" strike="noStrike" kern="1200" cap="none" spc="0" normalizeH="0" baseline="0" noProof="0" dirty="0">
                <a:ln>
                  <a:noFill/>
                </a:ln>
                <a:solidFill>
                  <a:prstClr val="black"/>
                </a:solidFill>
                <a:effectLst/>
                <a:highlight>
                  <a:srgbClr val="C0C0C0"/>
                </a:highlight>
                <a:uLnTx/>
                <a:uFillTx/>
                <a:latin typeface="Bahnschrift" panose="020B0502040204020203" pitchFamily="34" charset="0"/>
                <a:ea typeface="+mj-ea"/>
                <a:cs typeface="+mj-cs"/>
              </a:rPr>
              <a:t>Maryland-BGE</a:t>
            </a:r>
            <a:r>
              <a:rPr kumimoji="0" lang="en-US" sz="4000" b="0" i="0" u="none" strike="noStrike" kern="1200" cap="none" spc="0" normalizeH="0" baseline="0" noProof="0" dirty="0">
                <a:ln>
                  <a:noFill/>
                </a:ln>
                <a:solidFill>
                  <a:prstClr val="black"/>
                </a:solidFill>
                <a:effectLst/>
                <a:highlight>
                  <a:srgbClr val="C0C0C0"/>
                </a:highlight>
                <a:uLnTx/>
                <a:uFillTx/>
                <a:latin typeface="Bahnschrift" panose="020B0502040204020203" pitchFamily="34" charset="0"/>
                <a:ea typeface="+mj-ea"/>
                <a:cs typeface="+mj-cs"/>
              </a:rPr>
              <a:t> </a:t>
            </a:r>
            <a:r>
              <a:rPr lang="en-US" sz="3100" dirty="0">
                <a:latin typeface="Bahnschrift" panose="020B0502040204020203" pitchFamily="34" charset="0"/>
              </a:rPr>
              <a:t>ORDER NO. 89678, PILOT APPLICATION FOR A MULTI-YEAR RATE PLAN, CASE NO. 9645</a:t>
            </a:r>
            <a:br>
              <a:rPr lang="en-US" sz="3100" dirty="0"/>
            </a:br>
            <a:endParaRPr lang="en-US" sz="3100" dirty="0"/>
          </a:p>
        </p:txBody>
      </p:sp>
      <p:sp>
        <p:nvSpPr>
          <p:cNvPr id="3" name="Content Placeholder 2">
            <a:extLst>
              <a:ext uri="{FF2B5EF4-FFF2-40B4-BE49-F238E27FC236}">
                <a16:creationId xmlns:a16="http://schemas.microsoft.com/office/drawing/2014/main" id="{26E6CB9E-382B-4D14-82EC-4BE449655B80}"/>
              </a:ext>
            </a:extLst>
          </p:cNvPr>
          <p:cNvSpPr>
            <a:spLocks noGrp="1"/>
          </p:cNvSpPr>
          <p:nvPr>
            <p:ph idx="1"/>
          </p:nvPr>
        </p:nvSpPr>
        <p:spPr>
          <a:xfrm>
            <a:off x="966216" y="1573443"/>
            <a:ext cx="10515600" cy="4965469"/>
          </a:xfrm>
        </p:spPr>
        <p:txBody>
          <a:bodyPr>
            <a:normAutofit fontScale="77500" lnSpcReduction="20000"/>
          </a:bodyPr>
          <a:lstStyle/>
          <a:p>
            <a:pPr marL="0" indent="0">
              <a:buNone/>
            </a:pPr>
            <a:r>
              <a:rPr lang="en-US" dirty="0"/>
              <a:t>Adopted December 16, 2020 for Baltimore Gas and Electric  (BGE) – Exelon Utility</a:t>
            </a:r>
          </a:p>
          <a:p>
            <a:pPr marL="0" indent="0">
              <a:buNone/>
            </a:pPr>
            <a:r>
              <a:rPr lang="en-US" dirty="0"/>
              <a:t>Multi-year Rate Plan  Terms for Electric </a:t>
            </a:r>
            <a:r>
              <a:rPr lang="en-US" u="sng" dirty="0"/>
              <a:t>AND</a:t>
            </a:r>
            <a:r>
              <a:rPr lang="en-US" dirty="0"/>
              <a:t> Gas Delivery</a:t>
            </a:r>
          </a:p>
          <a:p>
            <a:r>
              <a:rPr lang="en-US" dirty="0"/>
              <a:t>Commission discussion of COVID-19 effects</a:t>
            </a:r>
          </a:p>
          <a:p>
            <a:r>
              <a:rPr lang="en-US" dirty="0"/>
              <a:t>“Offsets” utilized to negate increase in 2021; bigger increases 2022 and 2023      p.10-14</a:t>
            </a:r>
          </a:p>
          <a:p>
            <a:r>
              <a:rPr lang="en-US" dirty="0"/>
              <a:t>Allowed annual rate increases over 3 year period – through 12/31/23                   p. 1-2</a:t>
            </a:r>
          </a:p>
          <a:p>
            <a:r>
              <a:rPr lang="en-US" dirty="0"/>
              <a:t>Annual rate increases based on utility forecasts                                                           p. 252</a:t>
            </a:r>
          </a:p>
          <a:p>
            <a:r>
              <a:rPr lang="en-US" dirty="0"/>
              <a:t>Allowed ROE of 9.5% “consistent with the nationwide average of awarded ROEs”  but also “appropriately accounts for reduced regulatory lag and risk.”                        p. 153-154</a:t>
            </a:r>
          </a:p>
          <a:p>
            <a:r>
              <a:rPr lang="en-US" dirty="0"/>
              <a:t>Concern about information asymmetry and transparency for future review       p. 251-254</a:t>
            </a:r>
          </a:p>
          <a:p>
            <a:r>
              <a:rPr lang="en-US" dirty="0"/>
              <a:t>Annual informational filings;  reconciliation and prudency review at end of three years to evaluate differences between forecasted and actual amounts.  True-up including ROE in next plan.  p. 254;  </a:t>
            </a:r>
            <a:r>
              <a:rPr lang="en-US" sz="2300" dirty="0"/>
              <a:t>Order Establishing Multi-year Rate Plan Pilot</a:t>
            </a:r>
            <a:r>
              <a:rPr lang="en-US" dirty="0"/>
              <a:t>, </a:t>
            </a:r>
            <a:r>
              <a:rPr lang="en-US" sz="2300" dirty="0"/>
              <a:t>Case No. 9618, para. 8  (Feb. 4, 2020)</a:t>
            </a:r>
          </a:p>
          <a:p>
            <a:r>
              <a:rPr lang="en-US" dirty="0"/>
              <a:t>No PIMs or PBR b/c working group not finished with work</a:t>
            </a:r>
          </a:p>
        </p:txBody>
      </p:sp>
      <p:sp>
        <p:nvSpPr>
          <p:cNvPr id="4" name="Slide Number Placeholder 3">
            <a:extLst>
              <a:ext uri="{FF2B5EF4-FFF2-40B4-BE49-F238E27FC236}">
                <a16:creationId xmlns:a16="http://schemas.microsoft.com/office/drawing/2014/main" id="{6EE9FA6C-ABB1-4897-AEB6-86174E53F364}"/>
              </a:ext>
            </a:extLst>
          </p:cNvPr>
          <p:cNvSpPr>
            <a:spLocks noGrp="1"/>
          </p:cNvSpPr>
          <p:nvPr>
            <p:ph type="sldNum" sz="quarter" idx="12"/>
          </p:nvPr>
        </p:nvSpPr>
        <p:spPr/>
        <p:txBody>
          <a:bodyPr/>
          <a:lstStyle/>
          <a:p>
            <a:fld id="{16F83CF3-9B9A-45AE-A10F-A56A1059EA22}" type="slidenum">
              <a:rPr lang="en-US" smtClean="0"/>
              <a:t>11</a:t>
            </a:fld>
            <a:endParaRPr lang="en-US"/>
          </a:p>
        </p:txBody>
      </p:sp>
    </p:spTree>
    <p:extLst>
      <p:ext uri="{BB962C8B-B14F-4D97-AF65-F5344CB8AC3E}">
        <p14:creationId xmlns:p14="http://schemas.microsoft.com/office/powerpoint/2010/main" val="1913283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78410-1543-4E92-B4E7-3E5F29F16738}"/>
              </a:ext>
            </a:extLst>
          </p:cNvPr>
          <p:cNvSpPr>
            <a:spLocks noGrp="1"/>
          </p:cNvSpPr>
          <p:nvPr>
            <p:ph type="title"/>
          </p:nvPr>
        </p:nvSpPr>
        <p:spPr>
          <a:xfrm>
            <a:off x="527858" y="509212"/>
            <a:ext cx="10515600" cy="1325563"/>
          </a:xfrm>
        </p:spPr>
        <p:txBody>
          <a:bodyPr>
            <a:normAutofit fontScale="90000"/>
          </a:bodyPr>
          <a:lstStyle/>
          <a:p>
            <a:pPr marR="0" lvl="0" algn="l" defTabSz="914400" rtl="0" eaLnBrk="1" fontAlgn="auto" latinLnBrk="0" hangingPunct="1">
              <a:lnSpc>
                <a:spcPct val="90000"/>
              </a:lnSpc>
              <a:spcBef>
                <a:spcPts val="1000"/>
              </a:spcBef>
              <a:spcAft>
                <a:spcPts val="0"/>
              </a:spcAft>
              <a:buClrTx/>
              <a:buSzTx/>
              <a:tabLst/>
              <a:defRPr/>
            </a:pPr>
            <a:r>
              <a:rPr lang="en-US" dirty="0">
                <a:latin typeface="Bahnschrift" panose="020B0502040204020203" pitchFamily="34" charset="0"/>
              </a:rPr>
              <a:t>Recent PBR Orders – </a:t>
            </a:r>
            <a:r>
              <a:rPr lang="en-US" dirty="0">
                <a:highlight>
                  <a:srgbClr val="C0C0C0"/>
                </a:highlight>
                <a:latin typeface="Bahnschrift" panose="020B0502040204020203" pitchFamily="34" charset="0"/>
              </a:rPr>
              <a:t>D.C. Pepco</a:t>
            </a:r>
            <a:r>
              <a:rPr kumimoji="0" lang="en-US" sz="2800" b="0" i="0" u="none" strike="noStrike" kern="1200" cap="none" spc="0" normalizeH="0" baseline="0" noProof="0" dirty="0">
                <a:ln>
                  <a:noFill/>
                </a:ln>
                <a:solidFill>
                  <a:prstClr val="black"/>
                </a:solidFill>
                <a:effectLst/>
                <a:highlight>
                  <a:srgbClr val="C0C0C0"/>
                </a:highlight>
                <a:uLnTx/>
                <a:uFillTx/>
                <a:latin typeface="Calibri" panose="020F0502020204030204"/>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FORMAL CASE NO. 1156, </a:t>
            </a:r>
            <a:r>
              <a:rPr kumimoji="0" lang="en-US" sz="1900" b="0" i="0" u="none" strike="noStrike" kern="1200" cap="none" spc="0" normalizeH="0" baseline="0" noProof="0" dirty="0">
                <a:ln>
                  <a:noFill/>
                </a:ln>
                <a:solidFill>
                  <a:prstClr val="black"/>
                </a:solidFill>
                <a:effectLst/>
                <a:uLnTx/>
                <a:uFillTx/>
                <a:latin typeface="Calibri" panose="020F0502020204030204"/>
                <a:ea typeface="+mn-ea"/>
                <a:cs typeface="+mn-cs"/>
              </a:rPr>
              <a:t>IN THE MATTER OF THE APPLICATION OF POTOMAC ELECTRIC POWER COMPANY FOR AUTHORITY TO IMPLEMENT A MULTIYEAR RATE PLAN FOR ELECTRIC DISTRIBUTION SERVICE IN THE DISTRICT OF COLUMBIA, Order No. 20755,    June 8, 2021</a:t>
            </a:r>
            <a:br>
              <a:rPr kumimoji="0" lang="en-US" sz="1900" b="0" i="0" u="none" strike="noStrike" kern="1200" cap="none" spc="0" normalizeH="0" baseline="0" noProof="0" dirty="0">
                <a:ln>
                  <a:noFill/>
                </a:ln>
                <a:solidFill>
                  <a:prstClr val="black"/>
                </a:solidFill>
                <a:effectLst/>
                <a:uLnTx/>
                <a:uFillTx/>
                <a:latin typeface="Calibri" panose="020F0502020204030204"/>
                <a:ea typeface="+mn-ea"/>
                <a:cs typeface="+mn-cs"/>
              </a:rPr>
            </a:br>
            <a:br>
              <a:rPr kumimoji="0" lang="en-US" sz="1900" b="0" i="0" u="none" strike="noStrike" kern="1200" cap="none" spc="0" normalizeH="0" baseline="0" noProof="0" dirty="0">
                <a:ln>
                  <a:noFill/>
                </a:ln>
                <a:solidFill>
                  <a:prstClr val="black"/>
                </a:solidFill>
                <a:effectLst/>
                <a:uLnTx/>
                <a:uFillTx/>
                <a:latin typeface="Calibri" panose="020F0502020204030204"/>
                <a:ea typeface="+mn-ea"/>
                <a:cs typeface="+mn-cs"/>
              </a:rPr>
            </a:br>
            <a:r>
              <a:rPr lang="en-US" dirty="0"/>
              <a:t> </a:t>
            </a:r>
          </a:p>
        </p:txBody>
      </p:sp>
      <p:sp>
        <p:nvSpPr>
          <p:cNvPr id="3" name="Content Placeholder 2">
            <a:extLst>
              <a:ext uri="{FF2B5EF4-FFF2-40B4-BE49-F238E27FC236}">
                <a16:creationId xmlns:a16="http://schemas.microsoft.com/office/drawing/2014/main" id="{7BDE02C5-3941-40DC-8DC5-2DD2B5405396}"/>
              </a:ext>
            </a:extLst>
          </p:cNvPr>
          <p:cNvSpPr>
            <a:spLocks noGrp="1"/>
          </p:cNvSpPr>
          <p:nvPr>
            <p:ph idx="1"/>
          </p:nvPr>
        </p:nvSpPr>
        <p:spPr>
          <a:xfrm>
            <a:off x="838200" y="1751214"/>
            <a:ext cx="10515600" cy="3884693"/>
          </a:xfrm>
        </p:spPr>
        <p:txBody>
          <a:bodyPr>
            <a:normAutofit fontScale="92500" lnSpcReduction="20000"/>
          </a:bodyPr>
          <a:lstStyle/>
          <a:p>
            <a:pPr marL="457200" lvl="1" indent="0">
              <a:buNone/>
            </a:pPr>
            <a:r>
              <a:rPr lang="en-US" sz="2800" dirty="0"/>
              <a:t>Performance Based Ratemaking- Multi-year Rate Plan  Terms</a:t>
            </a:r>
          </a:p>
          <a:p>
            <a:pPr marL="457200" lvl="1" indent="0">
              <a:buNone/>
            </a:pPr>
            <a:endParaRPr lang="en-US" sz="2800" dirty="0"/>
          </a:p>
          <a:p>
            <a:pPr lvl="1"/>
            <a:r>
              <a:rPr lang="en-US" sz="2800" dirty="0"/>
              <a:t>Allowed annual rate increases over 3 year period – through 12/31/23</a:t>
            </a:r>
          </a:p>
          <a:p>
            <a:pPr lvl="1"/>
            <a:r>
              <a:rPr lang="en-US" sz="2800" dirty="0"/>
              <a:t>Annual rate escalation of 2.17% (Para. 192-195)</a:t>
            </a:r>
          </a:p>
          <a:p>
            <a:pPr lvl="1"/>
            <a:r>
              <a:rPr lang="en-US" sz="2800" dirty="0"/>
              <a:t>Includes annual true-up of projected to actual costs with two-way adjustment and 60 days for discovery, comment, and review  (para. 96-98, 160-161)</a:t>
            </a:r>
          </a:p>
          <a:p>
            <a:pPr lvl="1"/>
            <a:r>
              <a:rPr lang="en-US" sz="2800" dirty="0"/>
              <a:t>Deferred accounting mechanism for costs &gt;$1 m rev effect and the reopener provisions for extraordinary, unforeseen catastrophic events (Para. 163-164)</a:t>
            </a:r>
          </a:p>
          <a:p>
            <a:pPr lvl="1"/>
            <a:r>
              <a:rPr lang="en-US" sz="2800" dirty="0"/>
              <a:t>Only tracking PIMS – no actual incentives:  Measure GHG, EE, EV, Peak Demand (including DER, DR, TOU), DER, Reliability (CEMI-3)  (Para. 170)</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D6B4CEBD-F92D-4C82-9EA7-8A7D9ED8DD8C}"/>
              </a:ext>
            </a:extLst>
          </p:cNvPr>
          <p:cNvSpPr>
            <a:spLocks noGrp="1"/>
          </p:cNvSpPr>
          <p:nvPr>
            <p:ph type="sldNum" sz="quarter" idx="12"/>
          </p:nvPr>
        </p:nvSpPr>
        <p:spPr/>
        <p:txBody>
          <a:bodyPr/>
          <a:lstStyle/>
          <a:p>
            <a:fld id="{16F83CF3-9B9A-45AE-A10F-A56A1059EA22}" type="slidenum">
              <a:rPr lang="en-US" smtClean="0"/>
              <a:t>12</a:t>
            </a:fld>
            <a:endParaRPr lang="en-US"/>
          </a:p>
        </p:txBody>
      </p:sp>
    </p:spTree>
    <p:extLst>
      <p:ext uri="{BB962C8B-B14F-4D97-AF65-F5344CB8AC3E}">
        <p14:creationId xmlns:p14="http://schemas.microsoft.com/office/powerpoint/2010/main" val="146780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FA3E7-6B97-4005-94AF-6E53F88882FD}"/>
              </a:ext>
            </a:extLst>
          </p:cNvPr>
          <p:cNvSpPr>
            <a:spLocks noGrp="1"/>
          </p:cNvSpPr>
          <p:nvPr>
            <p:ph type="title"/>
          </p:nvPr>
        </p:nvSpPr>
        <p:spPr/>
        <p:txBody>
          <a:bodyPr>
            <a:normAutofit/>
          </a:bodyPr>
          <a:lstStyle/>
          <a:p>
            <a:r>
              <a:rPr lang="en-US" sz="3800" dirty="0">
                <a:highlight>
                  <a:srgbClr val="C0C0C0"/>
                </a:highlight>
                <a:latin typeface="Bahnschrift" panose="020B0502040204020203" pitchFamily="34" charset="0"/>
              </a:rPr>
              <a:t>DC PEPCO </a:t>
            </a:r>
            <a:r>
              <a:rPr lang="en-US" sz="3800" dirty="0">
                <a:latin typeface="Bahnschrift" panose="020B0502040204020203" pitchFamily="34" charset="0"/>
              </a:rPr>
              <a:t>June 8, 2021 Order - ROE</a:t>
            </a:r>
          </a:p>
        </p:txBody>
      </p:sp>
      <p:sp>
        <p:nvSpPr>
          <p:cNvPr id="4" name="Content Placeholder 2">
            <a:extLst>
              <a:ext uri="{FF2B5EF4-FFF2-40B4-BE49-F238E27FC236}">
                <a16:creationId xmlns:a16="http://schemas.microsoft.com/office/drawing/2014/main" id="{C78753E9-75B2-45F3-808E-105687487289}"/>
              </a:ext>
            </a:extLst>
          </p:cNvPr>
          <p:cNvSpPr>
            <a:spLocks noGrp="1"/>
          </p:cNvSpPr>
          <p:nvPr>
            <p:ph idx="1"/>
          </p:nvPr>
        </p:nvSpPr>
        <p:spPr>
          <a:xfrm>
            <a:off x="533400" y="1803458"/>
            <a:ext cx="10695432" cy="4351338"/>
          </a:xfrm>
        </p:spPr>
        <p:txBody>
          <a:bodyPr>
            <a:normAutofit/>
          </a:bodyPr>
          <a:lstStyle/>
          <a:p>
            <a:pPr marL="0" indent="0">
              <a:buNone/>
            </a:pPr>
            <a:r>
              <a:rPr lang="en-US" dirty="0"/>
              <a:t>Large rate base investment planned-$1.3 billion over 3 years. (para. 233)</a:t>
            </a:r>
          </a:p>
          <a:p>
            <a:pPr lvl="1"/>
            <a:r>
              <a:rPr lang="en-US" dirty="0">
                <a:highlight>
                  <a:srgbClr val="C0C0C0"/>
                </a:highlight>
              </a:rPr>
              <a:t>ROE = 9.275%  </a:t>
            </a:r>
            <a:r>
              <a:rPr lang="en-US" dirty="0"/>
              <a:t>the “upper end” of the DCF range </a:t>
            </a:r>
          </a:p>
          <a:p>
            <a:pPr lvl="1"/>
            <a:r>
              <a:rPr lang="en-US" dirty="0"/>
              <a:t>PUC noted significant  investment over three years “given uncertain capital market conditions. Therefore, to enhance the Company’s ability to raise significant capital at favorable terms over the next few years, and to help maintain the company’s current investment-grade credit rating, we place more weight on the upper end of the average DCF range.”  (Para. 233.)</a:t>
            </a:r>
          </a:p>
          <a:p>
            <a:pPr lvl="1"/>
            <a:r>
              <a:rPr lang="en-US" dirty="0"/>
              <a:t>ROE supposed to reflect lessened regulatory lag and decoupling (Para. 4)</a:t>
            </a:r>
          </a:p>
          <a:p>
            <a:pPr lvl="1"/>
            <a:r>
              <a:rPr lang="en-US" dirty="0"/>
              <a:t>High end average of three ROE analysis = </a:t>
            </a:r>
            <a:r>
              <a:rPr lang="en-US" dirty="0">
                <a:highlight>
                  <a:srgbClr val="C0C0C0"/>
                </a:highlight>
              </a:rPr>
              <a:t>9.16%</a:t>
            </a:r>
          </a:p>
          <a:p>
            <a:pPr lvl="1"/>
            <a:r>
              <a:rPr lang="en-US" dirty="0"/>
              <a:t>National ROE average for distribution electric utilities per Pepco witness (</a:t>
            </a:r>
            <a:r>
              <a:rPr lang="en-US" dirty="0" err="1"/>
              <a:t>D’Ascenis</a:t>
            </a:r>
            <a:r>
              <a:rPr lang="en-US" dirty="0"/>
              <a:t>) = </a:t>
            </a:r>
            <a:r>
              <a:rPr lang="en-US" dirty="0">
                <a:highlight>
                  <a:srgbClr val="C0C0C0"/>
                </a:highlight>
              </a:rPr>
              <a:t>9.26% </a:t>
            </a:r>
            <a:r>
              <a:rPr lang="en-US" dirty="0"/>
              <a:t>   (para. 237)</a:t>
            </a:r>
          </a:p>
          <a:p>
            <a:pPr lvl="1"/>
            <a:endParaRPr lang="en-US" dirty="0"/>
          </a:p>
          <a:p>
            <a:pPr lvl="1"/>
            <a:endParaRPr lang="en-US" dirty="0"/>
          </a:p>
          <a:p>
            <a:pPr lvl="1"/>
            <a:endParaRPr lang="en-US" dirty="0"/>
          </a:p>
        </p:txBody>
      </p:sp>
      <p:sp>
        <p:nvSpPr>
          <p:cNvPr id="3" name="Slide Number Placeholder 2">
            <a:extLst>
              <a:ext uri="{FF2B5EF4-FFF2-40B4-BE49-F238E27FC236}">
                <a16:creationId xmlns:a16="http://schemas.microsoft.com/office/drawing/2014/main" id="{9DF02323-8264-4597-A927-DAA8150A7EDF}"/>
              </a:ext>
            </a:extLst>
          </p:cNvPr>
          <p:cNvSpPr>
            <a:spLocks noGrp="1"/>
          </p:cNvSpPr>
          <p:nvPr>
            <p:ph type="sldNum" sz="quarter" idx="12"/>
          </p:nvPr>
        </p:nvSpPr>
        <p:spPr/>
        <p:txBody>
          <a:bodyPr/>
          <a:lstStyle/>
          <a:p>
            <a:fld id="{16F83CF3-9B9A-45AE-A10F-A56A1059EA22}" type="slidenum">
              <a:rPr lang="en-US" smtClean="0"/>
              <a:t>13</a:t>
            </a:fld>
            <a:endParaRPr lang="en-US"/>
          </a:p>
        </p:txBody>
      </p:sp>
    </p:spTree>
    <p:extLst>
      <p:ext uri="{BB962C8B-B14F-4D97-AF65-F5344CB8AC3E}">
        <p14:creationId xmlns:p14="http://schemas.microsoft.com/office/powerpoint/2010/main" val="1250681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B984-83D9-4B7B-A51A-9A57DB5B6622}"/>
              </a:ext>
            </a:extLst>
          </p:cNvPr>
          <p:cNvSpPr>
            <a:spLocks noGrp="1"/>
          </p:cNvSpPr>
          <p:nvPr>
            <p:ph type="title"/>
          </p:nvPr>
        </p:nvSpPr>
        <p:spPr/>
        <p:txBody>
          <a:bodyPr>
            <a:normAutofit/>
          </a:bodyPr>
          <a:lstStyle/>
          <a:p>
            <a:pPr algn="ctr"/>
            <a:r>
              <a:rPr lang="en-US" sz="7200" dirty="0">
                <a:latin typeface="Bahnschrift" panose="020B0502040204020203" pitchFamily="34" charset="0"/>
              </a:rPr>
              <a:t>Conclusion</a:t>
            </a:r>
          </a:p>
        </p:txBody>
      </p:sp>
      <p:sp>
        <p:nvSpPr>
          <p:cNvPr id="3" name="Content Placeholder 2">
            <a:extLst>
              <a:ext uri="{FF2B5EF4-FFF2-40B4-BE49-F238E27FC236}">
                <a16:creationId xmlns:a16="http://schemas.microsoft.com/office/drawing/2014/main" id="{6D2C6D85-3379-44C9-9896-07CD7D4FC29A}"/>
              </a:ext>
            </a:extLst>
          </p:cNvPr>
          <p:cNvSpPr>
            <a:spLocks noGrp="1"/>
          </p:cNvSpPr>
          <p:nvPr>
            <p:ph idx="1"/>
          </p:nvPr>
        </p:nvSpPr>
        <p:spPr/>
        <p:txBody>
          <a:bodyPr>
            <a:normAutofit fontScale="92500"/>
          </a:bodyPr>
          <a:lstStyle/>
          <a:p>
            <a:pPr marL="0" indent="0" algn="ctr">
              <a:buNone/>
            </a:pPr>
            <a:r>
              <a:rPr lang="en-US" sz="3200" dirty="0">
                <a:latin typeface="Bahnschrift" panose="020B0502040204020203" pitchFamily="34" charset="0"/>
              </a:rPr>
              <a:t>Multi-year Plans, Performance Based Rates and Metrics Challenges</a:t>
            </a:r>
          </a:p>
          <a:p>
            <a:r>
              <a:rPr lang="en-US" dirty="0">
                <a:latin typeface="Bahnschrift" panose="020B0502040204020203" pitchFamily="34" charset="0"/>
              </a:rPr>
              <a:t>Creating fair rates over several years-forecasts and escalation</a:t>
            </a:r>
          </a:p>
          <a:p>
            <a:r>
              <a:rPr lang="en-US" dirty="0">
                <a:latin typeface="Bahnschrift" panose="020B0502040204020203" pitchFamily="34" charset="0"/>
              </a:rPr>
              <a:t>Effect of reconciliations, adjustments, decoupling, riders</a:t>
            </a:r>
          </a:p>
          <a:p>
            <a:r>
              <a:rPr lang="en-US" dirty="0">
                <a:latin typeface="Bahnschrift" panose="020B0502040204020203" pitchFamily="34" charset="0"/>
              </a:rPr>
              <a:t>ROE and reduced risk</a:t>
            </a:r>
          </a:p>
          <a:p>
            <a:r>
              <a:rPr lang="en-US" dirty="0">
                <a:latin typeface="Bahnschrift" panose="020B0502040204020203" pitchFamily="34" charset="0"/>
              </a:rPr>
              <a:t>Information asymmetry in ratemaking and designing PIMs</a:t>
            </a:r>
          </a:p>
          <a:p>
            <a:r>
              <a:rPr lang="en-US" dirty="0">
                <a:latin typeface="Bahnschrift" panose="020B0502040204020203" pitchFamily="34" charset="0"/>
              </a:rPr>
              <a:t>Expert and process intensive due to need to develop forecasting, performance measures, incentives, investment levels, etc.</a:t>
            </a:r>
          </a:p>
          <a:p>
            <a:r>
              <a:rPr lang="en-US" dirty="0">
                <a:latin typeface="Bahnschrift" panose="020B0502040204020203" pitchFamily="34" charset="0"/>
              </a:rPr>
              <a:t>Utilities’ political and regulatory power to set the agenda</a:t>
            </a:r>
          </a:p>
          <a:p>
            <a:endParaRPr lang="en-US" dirty="0"/>
          </a:p>
        </p:txBody>
      </p:sp>
      <p:sp>
        <p:nvSpPr>
          <p:cNvPr id="4" name="Slide Number Placeholder 3">
            <a:extLst>
              <a:ext uri="{FF2B5EF4-FFF2-40B4-BE49-F238E27FC236}">
                <a16:creationId xmlns:a16="http://schemas.microsoft.com/office/drawing/2014/main" id="{F52583BD-4F55-498A-8E2E-B148EFAB0806}"/>
              </a:ext>
            </a:extLst>
          </p:cNvPr>
          <p:cNvSpPr>
            <a:spLocks noGrp="1"/>
          </p:cNvSpPr>
          <p:nvPr>
            <p:ph type="sldNum" sz="quarter" idx="12"/>
          </p:nvPr>
        </p:nvSpPr>
        <p:spPr/>
        <p:txBody>
          <a:bodyPr/>
          <a:lstStyle/>
          <a:p>
            <a:fld id="{16F83CF3-9B9A-45AE-A10F-A56A1059EA22}" type="slidenum">
              <a:rPr lang="en-US" smtClean="0"/>
              <a:t>14</a:t>
            </a:fld>
            <a:endParaRPr lang="en-US"/>
          </a:p>
        </p:txBody>
      </p:sp>
    </p:spTree>
    <p:extLst>
      <p:ext uri="{BB962C8B-B14F-4D97-AF65-F5344CB8AC3E}">
        <p14:creationId xmlns:p14="http://schemas.microsoft.com/office/powerpoint/2010/main" val="3800551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DF7D9-184D-40D8-939A-0EF17D4C8DCD}"/>
              </a:ext>
            </a:extLst>
          </p:cNvPr>
          <p:cNvSpPr>
            <a:spLocks noGrp="1"/>
          </p:cNvSpPr>
          <p:nvPr>
            <p:ph type="title"/>
          </p:nvPr>
        </p:nvSpPr>
        <p:spPr/>
        <p:txBody>
          <a:bodyPr/>
          <a:lstStyle/>
          <a:p>
            <a:pPr algn="ctr"/>
            <a:r>
              <a:rPr lang="en-US" dirty="0">
                <a:latin typeface="Bahnschrift" panose="020B0502040204020203" pitchFamily="34" charset="0"/>
              </a:rPr>
              <a:t>Thank you</a:t>
            </a:r>
          </a:p>
        </p:txBody>
      </p:sp>
      <p:sp>
        <p:nvSpPr>
          <p:cNvPr id="3" name="Content Placeholder 2">
            <a:extLst>
              <a:ext uri="{FF2B5EF4-FFF2-40B4-BE49-F238E27FC236}">
                <a16:creationId xmlns:a16="http://schemas.microsoft.com/office/drawing/2014/main" id="{D9F30C20-2D86-4E07-8B12-69F537943327}"/>
              </a:ext>
            </a:extLst>
          </p:cNvPr>
          <p:cNvSpPr>
            <a:spLocks noGrp="1"/>
          </p:cNvSpPr>
          <p:nvPr>
            <p:ph idx="1"/>
          </p:nvPr>
        </p:nvSpPr>
        <p:spPr/>
        <p:txBody>
          <a:bodyPr/>
          <a:lstStyle/>
          <a:p>
            <a:pPr marL="0" indent="0" algn="ctr">
              <a:spcBef>
                <a:spcPts val="0"/>
              </a:spcBef>
              <a:buNone/>
            </a:pPr>
            <a:endParaRPr lang="en-US" dirty="0"/>
          </a:p>
          <a:p>
            <a:pPr marL="0" indent="0" algn="ctr">
              <a:spcBef>
                <a:spcPts val="0"/>
              </a:spcBef>
              <a:buNone/>
            </a:pPr>
            <a:r>
              <a:rPr lang="en-US" dirty="0">
                <a:latin typeface="Bahnschrift" panose="020B0502040204020203" pitchFamily="34" charset="0"/>
              </a:rPr>
              <a:t>The views stated in this presentation are my own and do not necessarily represent the policy of the Illinois Attorney General.</a:t>
            </a:r>
          </a:p>
          <a:p>
            <a:pPr marL="0" indent="0" algn="ctr">
              <a:spcBef>
                <a:spcPts val="0"/>
              </a:spcBef>
              <a:buNone/>
            </a:pPr>
            <a:endParaRPr lang="en-US" dirty="0">
              <a:latin typeface="Bahnschrift" panose="020B0502040204020203" pitchFamily="34" charset="0"/>
            </a:endParaRPr>
          </a:p>
          <a:p>
            <a:pPr marL="0" indent="0" algn="ctr">
              <a:spcBef>
                <a:spcPts val="0"/>
              </a:spcBef>
              <a:buNone/>
            </a:pPr>
            <a:endParaRPr lang="en-US" dirty="0">
              <a:latin typeface="Bahnschrift" panose="020B0502040204020203" pitchFamily="34" charset="0"/>
            </a:endParaRPr>
          </a:p>
          <a:p>
            <a:pPr marL="0" indent="0" algn="ctr">
              <a:spcBef>
                <a:spcPts val="0"/>
              </a:spcBef>
              <a:buNone/>
            </a:pPr>
            <a:endParaRPr lang="en-US" dirty="0">
              <a:latin typeface="Bahnschrift" panose="020B0502040204020203" pitchFamily="34" charset="0"/>
            </a:endParaRPr>
          </a:p>
          <a:p>
            <a:pPr marL="0" indent="0" algn="ctr">
              <a:spcBef>
                <a:spcPts val="0"/>
              </a:spcBef>
              <a:buNone/>
            </a:pPr>
            <a:r>
              <a:rPr lang="en-US" sz="2000" dirty="0">
                <a:latin typeface="Bahnschrift" panose="020B0502040204020203" pitchFamily="34" charset="0"/>
              </a:rPr>
              <a:t>Susan L. Satter</a:t>
            </a:r>
          </a:p>
          <a:p>
            <a:pPr marL="0" indent="0" algn="ctr">
              <a:spcBef>
                <a:spcPts val="0"/>
              </a:spcBef>
              <a:buNone/>
            </a:pPr>
            <a:r>
              <a:rPr lang="en-US" sz="2000" dirty="0">
                <a:latin typeface="Bahnschrift" panose="020B0502040204020203" pitchFamily="34" charset="0"/>
              </a:rPr>
              <a:t>Chief, Public Utilities Bureau</a:t>
            </a:r>
          </a:p>
          <a:p>
            <a:pPr marL="0" indent="0" algn="ctr">
              <a:spcBef>
                <a:spcPts val="0"/>
              </a:spcBef>
              <a:buNone/>
            </a:pPr>
            <a:r>
              <a:rPr lang="en-US" sz="2000" dirty="0">
                <a:latin typeface="Bahnschrift" panose="020B0502040204020203" pitchFamily="34" charset="0"/>
              </a:rPr>
              <a:t>Office of Illinois Attorney General Kwame Raoul</a:t>
            </a:r>
          </a:p>
          <a:p>
            <a:pPr marL="0" indent="0" algn="ctr">
              <a:spcBef>
                <a:spcPts val="0"/>
              </a:spcBef>
              <a:buNone/>
            </a:pPr>
            <a:r>
              <a:rPr lang="en-US" sz="2000" dirty="0">
                <a:latin typeface="Bahnschrift" panose="020B0502040204020203" pitchFamily="34" charset="0"/>
              </a:rPr>
              <a:t>100 West Randolph Street, 11th floor</a:t>
            </a:r>
          </a:p>
          <a:p>
            <a:pPr marL="0" indent="0" algn="ctr">
              <a:spcBef>
                <a:spcPts val="0"/>
              </a:spcBef>
              <a:buNone/>
            </a:pPr>
            <a:r>
              <a:rPr lang="en-US" sz="2000" dirty="0">
                <a:latin typeface="Bahnschrift" panose="020B0502040204020203" pitchFamily="34" charset="0"/>
              </a:rPr>
              <a:t>Chicago, Illinois  60601</a:t>
            </a:r>
          </a:p>
          <a:p>
            <a:pPr marL="0" indent="0" algn="ctr">
              <a:spcBef>
                <a:spcPts val="0"/>
              </a:spcBef>
              <a:buNone/>
            </a:pPr>
            <a:r>
              <a:rPr lang="en-US" sz="2000" dirty="0">
                <a:latin typeface="Bahnschrift" panose="020B0502040204020203" pitchFamily="34" charset="0"/>
              </a:rPr>
              <a:t>Telephone:  (312) 350-2769  (remote and mobile)</a:t>
            </a:r>
          </a:p>
          <a:p>
            <a:pPr marL="0" indent="0" algn="ctr">
              <a:spcBef>
                <a:spcPts val="0"/>
              </a:spcBef>
              <a:buNone/>
            </a:pPr>
            <a:r>
              <a:rPr lang="en-US" sz="2000" dirty="0">
                <a:latin typeface="Bahnschrift" panose="020B0502040204020203" pitchFamily="34" charset="0"/>
                <a:hlinkClick r:id="rId2"/>
              </a:rPr>
              <a:t>Susan.Satter@illinois.gov</a:t>
            </a:r>
            <a:r>
              <a:rPr lang="en-US" sz="2000" dirty="0">
                <a:latin typeface="Bahnschrift" panose="020B0502040204020203" pitchFamily="34" charset="0"/>
              </a:rPr>
              <a:t> </a:t>
            </a:r>
          </a:p>
        </p:txBody>
      </p:sp>
      <p:sp>
        <p:nvSpPr>
          <p:cNvPr id="4" name="Slide Number Placeholder 3">
            <a:extLst>
              <a:ext uri="{FF2B5EF4-FFF2-40B4-BE49-F238E27FC236}">
                <a16:creationId xmlns:a16="http://schemas.microsoft.com/office/drawing/2014/main" id="{01E40234-7A5E-4A32-AA9B-B126575008B5}"/>
              </a:ext>
            </a:extLst>
          </p:cNvPr>
          <p:cNvSpPr>
            <a:spLocks noGrp="1"/>
          </p:cNvSpPr>
          <p:nvPr>
            <p:ph type="sldNum" sz="quarter" idx="12"/>
          </p:nvPr>
        </p:nvSpPr>
        <p:spPr/>
        <p:txBody>
          <a:bodyPr/>
          <a:lstStyle/>
          <a:p>
            <a:fld id="{16F83CF3-9B9A-45AE-A10F-A56A1059EA22}" type="slidenum">
              <a:rPr lang="en-US" smtClean="0"/>
              <a:t>15</a:t>
            </a:fld>
            <a:endParaRPr lang="en-US"/>
          </a:p>
        </p:txBody>
      </p:sp>
    </p:spTree>
    <p:extLst>
      <p:ext uri="{BB962C8B-B14F-4D97-AF65-F5344CB8AC3E}">
        <p14:creationId xmlns:p14="http://schemas.microsoft.com/office/powerpoint/2010/main" val="201259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E33DF-3746-41CA-98DB-15350A51DEF0}"/>
              </a:ext>
            </a:extLst>
          </p:cNvPr>
          <p:cNvSpPr>
            <a:spLocks noGrp="1"/>
          </p:cNvSpPr>
          <p:nvPr>
            <p:ph type="title"/>
          </p:nvPr>
        </p:nvSpPr>
        <p:spPr/>
        <p:txBody>
          <a:bodyPr>
            <a:normAutofit/>
          </a:bodyPr>
          <a:lstStyle/>
          <a:p>
            <a:pPr algn="ctr"/>
            <a:r>
              <a:rPr lang="en-US" sz="7200" b="1" dirty="0">
                <a:latin typeface="Bahnschrift" panose="020B0502040204020203" pitchFamily="34" charset="0"/>
              </a:rPr>
              <a:t>Is it PBR?</a:t>
            </a:r>
          </a:p>
        </p:txBody>
      </p:sp>
      <p:sp>
        <p:nvSpPr>
          <p:cNvPr id="3" name="Content Placeholder 2">
            <a:extLst>
              <a:ext uri="{FF2B5EF4-FFF2-40B4-BE49-F238E27FC236}">
                <a16:creationId xmlns:a16="http://schemas.microsoft.com/office/drawing/2014/main" id="{F1CC0AC2-044D-428B-B078-674263F8FB25}"/>
              </a:ext>
            </a:extLst>
          </p:cNvPr>
          <p:cNvSpPr>
            <a:spLocks noGrp="1"/>
          </p:cNvSpPr>
          <p:nvPr>
            <p:ph idx="1"/>
          </p:nvPr>
        </p:nvSpPr>
        <p:spPr>
          <a:xfrm>
            <a:off x="838200" y="1690688"/>
            <a:ext cx="10515600" cy="4638449"/>
          </a:xfrm>
        </p:spPr>
        <p:txBody>
          <a:bodyPr>
            <a:normAutofit fontScale="92500"/>
          </a:bodyPr>
          <a:lstStyle/>
          <a:p>
            <a:r>
              <a:rPr lang="en-US" b="1" u="sng" dirty="0">
                <a:latin typeface="Bahnschrift" panose="020B0502040204020203" pitchFamily="34" charset="0"/>
              </a:rPr>
              <a:t>Theory versus practice</a:t>
            </a:r>
            <a:r>
              <a:rPr lang="en-US" dirty="0">
                <a:latin typeface="Bahnschrift" panose="020B0502040204020203" pitchFamily="34" charset="0"/>
              </a:rPr>
              <a:t>:  PBR is premised on rewarding or penalizing the utility by increasing the ROE for specified performance but also on setting rates for a number of years, using an index or forecasted utility costs to increase (decrease) rates.</a:t>
            </a:r>
          </a:p>
          <a:p>
            <a:r>
              <a:rPr lang="en-US" b="1" u="sng" dirty="0">
                <a:solidFill>
                  <a:prstClr val="black"/>
                </a:solidFill>
                <a:latin typeface="Bahnschrift" panose="020B0502040204020203" pitchFamily="34" charset="0"/>
              </a:rPr>
              <a:t>Definitions</a:t>
            </a:r>
            <a:r>
              <a:rPr lang="en-US" dirty="0">
                <a:solidFill>
                  <a:prstClr val="black"/>
                </a:solidFill>
                <a:latin typeface="Bahnschrift" panose="020B0502040204020203" pitchFamily="34" charset="0"/>
              </a:rPr>
              <a:t>:  What are the roles of performance rewards/penalties </a:t>
            </a:r>
            <a:r>
              <a:rPr lang="en-US" i="1" dirty="0">
                <a:solidFill>
                  <a:prstClr val="black"/>
                </a:solidFill>
                <a:latin typeface="Bahnschrift" panose="020B0502040204020203" pitchFamily="34" charset="0"/>
              </a:rPr>
              <a:t>versus </a:t>
            </a:r>
            <a:r>
              <a:rPr lang="en-US" dirty="0">
                <a:solidFill>
                  <a:prstClr val="black"/>
                </a:solidFill>
                <a:latin typeface="Bahnschrift" panose="020B0502040204020203" pitchFamily="34" charset="0"/>
              </a:rPr>
              <a:t>the annual rate adjustment?  How much annual adjustment is acceptable?  Is it PBR if the rates are subject to annual review to match revenues to actual costs without regard to performance? </a:t>
            </a:r>
          </a:p>
          <a:p>
            <a:r>
              <a:rPr lang="en-US" b="1" u="sng" dirty="0">
                <a:latin typeface="Bahnschrift" panose="020B0502040204020203" pitchFamily="34" charset="0"/>
              </a:rPr>
              <a:t>Political power</a:t>
            </a:r>
            <a:r>
              <a:rPr lang="en-US" dirty="0">
                <a:latin typeface="Bahnschrift" panose="020B0502040204020203" pitchFamily="34" charset="0"/>
              </a:rPr>
              <a:t>: What is the legal authority?  Is the ratemaking plan established by statute (legislation) or by regulators?   What is the role of consumer advocates and utility representatives in program design?</a:t>
            </a:r>
          </a:p>
          <a:p>
            <a:endParaRPr lang="en-US" dirty="0"/>
          </a:p>
        </p:txBody>
      </p:sp>
      <p:sp>
        <p:nvSpPr>
          <p:cNvPr id="4" name="Slide Number Placeholder 3">
            <a:extLst>
              <a:ext uri="{FF2B5EF4-FFF2-40B4-BE49-F238E27FC236}">
                <a16:creationId xmlns:a16="http://schemas.microsoft.com/office/drawing/2014/main" id="{79F9A8AC-3916-47CB-86C4-46F208C6A32C}"/>
              </a:ext>
            </a:extLst>
          </p:cNvPr>
          <p:cNvSpPr>
            <a:spLocks noGrp="1"/>
          </p:cNvSpPr>
          <p:nvPr>
            <p:ph type="sldNum" sz="quarter" idx="12"/>
          </p:nvPr>
        </p:nvSpPr>
        <p:spPr/>
        <p:txBody>
          <a:bodyPr/>
          <a:lstStyle/>
          <a:p>
            <a:fld id="{16F83CF3-9B9A-45AE-A10F-A56A1059EA22}" type="slidenum">
              <a:rPr lang="en-US" smtClean="0"/>
              <a:t>2</a:t>
            </a:fld>
            <a:endParaRPr lang="en-US"/>
          </a:p>
        </p:txBody>
      </p:sp>
    </p:spTree>
    <p:extLst>
      <p:ext uri="{BB962C8B-B14F-4D97-AF65-F5344CB8AC3E}">
        <p14:creationId xmlns:p14="http://schemas.microsoft.com/office/powerpoint/2010/main" val="658588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A5B86-9038-487D-AEB4-C1234091C6D4}"/>
              </a:ext>
            </a:extLst>
          </p:cNvPr>
          <p:cNvSpPr>
            <a:spLocks noGrp="1"/>
          </p:cNvSpPr>
          <p:nvPr>
            <p:ph type="title"/>
          </p:nvPr>
        </p:nvSpPr>
        <p:spPr/>
        <p:txBody>
          <a:bodyPr>
            <a:normAutofit/>
          </a:bodyPr>
          <a:lstStyle/>
          <a:p>
            <a:pPr algn="ctr"/>
            <a:r>
              <a:rPr lang="en-US" sz="7200" b="1" dirty="0">
                <a:latin typeface="Bahnschrift" panose="020B0502040204020203" pitchFamily="34" charset="0"/>
              </a:rPr>
              <a:t>Beware of Misnomers</a:t>
            </a:r>
          </a:p>
        </p:txBody>
      </p:sp>
      <p:sp>
        <p:nvSpPr>
          <p:cNvPr id="3" name="Content Placeholder 2">
            <a:extLst>
              <a:ext uri="{FF2B5EF4-FFF2-40B4-BE49-F238E27FC236}">
                <a16:creationId xmlns:a16="http://schemas.microsoft.com/office/drawing/2014/main" id="{C22595E1-BDF1-493A-ADEB-386966109AE3}"/>
              </a:ext>
            </a:extLst>
          </p:cNvPr>
          <p:cNvSpPr>
            <a:spLocks noGrp="1"/>
          </p:cNvSpPr>
          <p:nvPr>
            <p:ph idx="1"/>
          </p:nvPr>
        </p:nvSpPr>
        <p:spPr/>
        <p:txBody>
          <a:bodyPr/>
          <a:lstStyle/>
          <a:p>
            <a:pPr marL="0" indent="0">
              <a:buNone/>
            </a:pPr>
            <a:r>
              <a:rPr lang="en-US" sz="4400" dirty="0">
                <a:latin typeface="Bahnschrift" panose="020B0502040204020203" pitchFamily="34" charset="0"/>
              </a:rPr>
              <a:t>Illinois electric utilities currently subject to statutory ratemaking, variously referred to as:</a:t>
            </a:r>
          </a:p>
          <a:p>
            <a:pPr lvl="1"/>
            <a:r>
              <a:rPr lang="en-US" sz="3600" dirty="0">
                <a:latin typeface="Bahnschrift" panose="020B0502040204020203" pitchFamily="34" charset="0"/>
              </a:rPr>
              <a:t>Performance Based Rates</a:t>
            </a:r>
          </a:p>
          <a:p>
            <a:pPr lvl="1"/>
            <a:r>
              <a:rPr lang="en-US" sz="3600" dirty="0">
                <a:latin typeface="Bahnschrift" panose="020B0502040204020203" pitchFamily="34" charset="0"/>
              </a:rPr>
              <a:t>Energy Infrastructure Modernization Act</a:t>
            </a:r>
          </a:p>
          <a:p>
            <a:pPr lvl="1"/>
            <a:r>
              <a:rPr lang="en-US" sz="3600" dirty="0">
                <a:latin typeface="Bahnschrift" panose="020B0502040204020203" pitchFamily="34" charset="0"/>
              </a:rPr>
              <a:t>Smart Grid Law</a:t>
            </a:r>
          </a:p>
          <a:p>
            <a:pPr lvl="1"/>
            <a:r>
              <a:rPr lang="en-US" sz="3600" dirty="0">
                <a:latin typeface="Bahnschrift" panose="020B0502040204020203" pitchFamily="34" charset="0"/>
              </a:rPr>
              <a:t>Formula Rates</a:t>
            </a:r>
          </a:p>
          <a:p>
            <a:pPr lvl="2"/>
            <a:endParaRPr lang="en-US" dirty="0"/>
          </a:p>
          <a:p>
            <a:pPr lvl="2"/>
            <a:endParaRPr lang="en-US" dirty="0"/>
          </a:p>
        </p:txBody>
      </p:sp>
      <p:sp>
        <p:nvSpPr>
          <p:cNvPr id="4" name="Slide Number Placeholder 3">
            <a:extLst>
              <a:ext uri="{FF2B5EF4-FFF2-40B4-BE49-F238E27FC236}">
                <a16:creationId xmlns:a16="http://schemas.microsoft.com/office/drawing/2014/main" id="{19873B05-2DE2-4FD0-AE81-FF84D35C0FFB}"/>
              </a:ext>
            </a:extLst>
          </p:cNvPr>
          <p:cNvSpPr>
            <a:spLocks noGrp="1"/>
          </p:cNvSpPr>
          <p:nvPr>
            <p:ph type="sldNum" sz="quarter" idx="12"/>
          </p:nvPr>
        </p:nvSpPr>
        <p:spPr/>
        <p:txBody>
          <a:bodyPr/>
          <a:lstStyle/>
          <a:p>
            <a:fld id="{16F83CF3-9B9A-45AE-A10F-A56A1059EA22}" type="slidenum">
              <a:rPr lang="en-US" smtClean="0"/>
              <a:t>3</a:t>
            </a:fld>
            <a:endParaRPr lang="en-US"/>
          </a:p>
        </p:txBody>
      </p:sp>
    </p:spTree>
    <p:extLst>
      <p:ext uri="{BB962C8B-B14F-4D97-AF65-F5344CB8AC3E}">
        <p14:creationId xmlns:p14="http://schemas.microsoft.com/office/powerpoint/2010/main" val="314543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31DCE-5FE4-4DDA-8FD5-E309D9C37AE1}"/>
              </a:ext>
            </a:extLst>
          </p:cNvPr>
          <p:cNvSpPr>
            <a:spLocks noGrp="1"/>
          </p:cNvSpPr>
          <p:nvPr>
            <p:ph type="title"/>
          </p:nvPr>
        </p:nvSpPr>
        <p:spPr/>
        <p:txBody>
          <a:bodyPr/>
          <a:lstStyle/>
          <a:p>
            <a:pPr algn="ctr"/>
            <a:r>
              <a:rPr lang="en-US" b="1" dirty="0">
                <a:latin typeface="Bahnschrift" panose="020B0502040204020203" pitchFamily="34" charset="0"/>
              </a:rPr>
              <a:t>Establishment of Performance Goals </a:t>
            </a:r>
          </a:p>
        </p:txBody>
      </p:sp>
      <p:sp>
        <p:nvSpPr>
          <p:cNvPr id="3" name="Content Placeholder 2">
            <a:extLst>
              <a:ext uri="{FF2B5EF4-FFF2-40B4-BE49-F238E27FC236}">
                <a16:creationId xmlns:a16="http://schemas.microsoft.com/office/drawing/2014/main" id="{8CFA046A-7D9B-4E84-A026-0197ECBC039F}"/>
              </a:ext>
            </a:extLst>
          </p:cNvPr>
          <p:cNvSpPr>
            <a:spLocks noGrp="1"/>
          </p:cNvSpPr>
          <p:nvPr>
            <p:ph idx="1"/>
          </p:nvPr>
        </p:nvSpPr>
        <p:spPr/>
        <p:txBody>
          <a:bodyPr>
            <a:normAutofit lnSpcReduction="10000"/>
          </a:bodyPr>
          <a:lstStyle/>
          <a:p>
            <a:pPr marL="0" indent="0">
              <a:buNone/>
            </a:pPr>
            <a:r>
              <a:rPr lang="en-US" dirty="0"/>
              <a:t>In Illinois multi-page legislation created formula rates</a:t>
            </a:r>
          </a:p>
          <a:p>
            <a:r>
              <a:rPr lang="en-US" dirty="0"/>
              <a:t>Included a 10 year spending plan  	220 ILCS 5/16-108.5(b)</a:t>
            </a:r>
          </a:p>
          <a:p>
            <a:r>
              <a:rPr lang="en-US" dirty="0"/>
              <a:t>Included performance metrics	220 ILCS 5/16-108.5(f), (f-5)</a:t>
            </a:r>
          </a:p>
          <a:p>
            <a:pPr lvl="1"/>
            <a:r>
              <a:rPr lang="en-US" dirty="0"/>
              <a:t>Performance metrics result of legislative negotiation – not analysis</a:t>
            </a:r>
          </a:p>
          <a:p>
            <a:pPr lvl="1"/>
            <a:r>
              <a:rPr lang="en-US" dirty="0"/>
              <a:t>Performance metrics asymmetrical (penalty only) </a:t>
            </a:r>
          </a:p>
          <a:p>
            <a:pPr lvl="1"/>
            <a:r>
              <a:rPr lang="en-US" dirty="0"/>
              <a:t>Total of 10 metrics – reliability, billing, diversity</a:t>
            </a:r>
          </a:p>
          <a:p>
            <a:pPr lvl="1"/>
            <a:r>
              <a:rPr lang="en-US"/>
              <a:t>Utility selected baseline year</a:t>
            </a:r>
          </a:p>
          <a:p>
            <a:pPr lvl="1"/>
            <a:r>
              <a:rPr lang="en-US"/>
              <a:t>5</a:t>
            </a:r>
            <a:r>
              <a:rPr lang="en-US" dirty="0"/>
              <a:t>, 6, or 7 basis point reduction to ROE, total capped at 30, 34 and 38 basis points/</a:t>
            </a:r>
            <a:r>
              <a:rPr lang="en-US" dirty="0" err="1"/>
              <a:t>yr</a:t>
            </a:r>
            <a:r>
              <a:rPr lang="en-US" dirty="0"/>
              <a:t> growing every three years      220 ILCS 5/16-108.5(f-5)(1)(A)</a:t>
            </a:r>
          </a:p>
          <a:p>
            <a:pPr lvl="1"/>
            <a:r>
              <a:rPr lang="en-US" i="1" dirty="0"/>
              <a:t>In 9 years, ComEd missed one metric 5 times, lost 28 basis points, in 2022 will lose $5.5 million for the miss;  Ameren has missed this goal twice</a:t>
            </a:r>
          </a:p>
        </p:txBody>
      </p:sp>
      <p:sp>
        <p:nvSpPr>
          <p:cNvPr id="4" name="Slide Number Placeholder 3">
            <a:extLst>
              <a:ext uri="{FF2B5EF4-FFF2-40B4-BE49-F238E27FC236}">
                <a16:creationId xmlns:a16="http://schemas.microsoft.com/office/drawing/2014/main" id="{436AA0C1-9333-4B07-857B-6A99DE419B91}"/>
              </a:ext>
            </a:extLst>
          </p:cNvPr>
          <p:cNvSpPr>
            <a:spLocks noGrp="1"/>
          </p:cNvSpPr>
          <p:nvPr>
            <p:ph type="sldNum" sz="quarter" idx="12"/>
          </p:nvPr>
        </p:nvSpPr>
        <p:spPr/>
        <p:txBody>
          <a:bodyPr/>
          <a:lstStyle/>
          <a:p>
            <a:fld id="{16F83CF3-9B9A-45AE-A10F-A56A1059EA22}" type="slidenum">
              <a:rPr lang="en-US" smtClean="0"/>
              <a:t>4</a:t>
            </a:fld>
            <a:endParaRPr lang="en-US"/>
          </a:p>
        </p:txBody>
      </p:sp>
    </p:spTree>
    <p:extLst>
      <p:ext uri="{BB962C8B-B14F-4D97-AF65-F5344CB8AC3E}">
        <p14:creationId xmlns:p14="http://schemas.microsoft.com/office/powerpoint/2010/main" val="75069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BC783-676B-4070-9E25-8D77DC429533}"/>
              </a:ext>
            </a:extLst>
          </p:cNvPr>
          <p:cNvSpPr>
            <a:spLocks noGrp="1"/>
          </p:cNvSpPr>
          <p:nvPr>
            <p:ph type="title"/>
          </p:nvPr>
        </p:nvSpPr>
        <p:spPr/>
        <p:txBody>
          <a:bodyPr/>
          <a:lstStyle/>
          <a:p>
            <a:pPr algn="ctr"/>
            <a:r>
              <a:rPr lang="en-US" b="1" dirty="0">
                <a:latin typeface="Bahnschrift" panose="020B0502040204020203" pitchFamily="34" charset="0"/>
              </a:rPr>
              <a:t>Performance Metrics in Formula Rate</a:t>
            </a:r>
          </a:p>
        </p:txBody>
      </p:sp>
      <p:sp>
        <p:nvSpPr>
          <p:cNvPr id="3" name="Content Placeholder 2">
            <a:extLst>
              <a:ext uri="{FF2B5EF4-FFF2-40B4-BE49-F238E27FC236}">
                <a16:creationId xmlns:a16="http://schemas.microsoft.com/office/drawing/2014/main" id="{CBA0223B-4775-4936-8199-972D0DBAC626}"/>
              </a:ext>
            </a:extLst>
          </p:cNvPr>
          <p:cNvSpPr>
            <a:spLocks noGrp="1"/>
          </p:cNvSpPr>
          <p:nvPr>
            <p:ph idx="1"/>
          </p:nvPr>
        </p:nvSpPr>
        <p:spPr>
          <a:ln>
            <a:prstDash val="solid"/>
          </a:ln>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buNone/>
            </a:pPr>
            <a:r>
              <a:rPr lang="en-US" dirty="0"/>
              <a:t>Statutory Metrics – over ten years        	220 ILCS 5/16-108.5(f)</a:t>
            </a:r>
          </a:p>
          <a:p>
            <a:r>
              <a:rPr lang="en-US" sz="2400" dirty="0"/>
              <a:t>20% improvement in SAIFI systemwide and for each of two districts (9 storms excluded each year)</a:t>
            </a:r>
          </a:p>
          <a:p>
            <a:r>
              <a:rPr lang="en-US" sz="2400" dirty="0"/>
              <a:t>15% improvement in CAIDI (9 storms excluded each year)</a:t>
            </a:r>
          </a:p>
          <a:p>
            <a:r>
              <a:rPr lang="en-US" sz="2400" dirty="0"/>
              <a:t>75% improvement in customer specific reliability – pre-existing standard</a:t>
            </a:r>
          </a:p>
          <a:p>
            <a:r>
              <a:rPr lang="en-US" sz="2400" dirty="0"/>
              <a:t>90% reduction in estimated bills</a:t>
            </a:r>
          </a:p>
          <a:p>
            <a:r>
              <a:rPr lang="en-US" sz="2400" dirty="0"/>
              <a:t>90% reduction in consumption on inactive meters - average</a:t>
            </a:r>
          </a:p>
          <a:p>
            <a:r>
              <a:rPr lang="en-US" sz="2400" dirty="0"/>
              <a:t>50% reduction in unaccounted for energy - average</a:t>
            </a:r>
          </a:p>
          <a:p>
            <a:r>
              <a:rPr lang="en-US" sz="2400" dirty="0"/>
              <a:t>$30 million reduction in uncollectible expense - average</a:t>
            </a:r>
          </a:p>
          <a:p>
            <a:r>
              <a:rPr lang="en-US" sz="2400" dirty="0"/>
              <a:t>Diversity</a:t>
            </a:r>
          </a:p>
          <a:p>
            <a:endParaRPr lang="en-US" dirty="0"/>
          </a:p>
        </p:txBody>
      </p:sp>
      <p:sp>
        <p:nvSpPr>
          <p:cNvPr id="4" name="Slide Number Placeholder 3">
            <a:extLst>
              <a:ext uri="{FF2B5EF4-FFF2-40B4-BE49-F238E27FC236}">
                <a16:creationId xmlns:a16="http://schemas.microsoft.com/office/drawing/2014/main" id="{2C37B2BC-6965-46E7-948C-A14E30F8DCFC}"/>
              </a:ext>
            </a:extLst>
          </p:cNvPr>
          <p:cNvSpPr>
            <a:spLocks noGrp="1"/>
          </p:cNvSpPr>
          <p:nvPr>
            <p:ph type="sldNum" sz="quarter" idx="12"/>
          </p:nvPr>
        </p:nvSpPr>
        <p:spPr/>
        <p:txBody>
          <a:bodyPr/>
          <a:lstStyle/>
          <a:p>
            <a:fld id="{16F83CF3-9B9A-45AE-A10F-A56A1059EA22}" type="slidenum">
              <a:rPr lang="en-US" smtClean="0"/>
              <a:t>5</a:t>
            </a:fld>
            <a:endParaRPr lang="en-US"/>
          </a:p>
        </p:txBody>
      </p:sp>
    </p:spTree>
    <p:extLst>
      <p:ext uri="{BB962C8B-B14F-4D97-AF65-F5344CB8AC3E}">
        <p14:creationId xmlns:p14="http://schemas.microsoft.com/office/powerpoint/2010/main" val="2816132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87F-92BE-4A15-9AAE-43F884EE17DC}"/>
              </a:ext>
            </a:extLst>
          </p:cNvPr>
          <p:cNvSpPr>
            <a:spLocks noGrp="1"/>
          </p:cNvSpPr>
          <p:nvPr>
            <p:ph type="title"/>
          </p:nvPr>
        </p:nvSpPr>
        <p:spPr/>
        <p:txBody>
          <a:bodyPr>
            <a:normAutofit/>
          </a:bodyPr>
          <a:lstStyle/>
          <a:p>
            <a:r>
              <a:rPr lang="en-US" sz="3600" b="1" dirty="0">
                <a:latin typeface="Bahnschrift" panose="020B0502040204020203" pitchFamily="34" charset="0"/>
              </a:rPr>
              <a:t>Seven of Ten Performance Metrics Look Like This</a:t>
            </a:r>
          </a:p>
        </p:txBody>
      </p:sp>
      <p:sp>
        <p:nvSpPr>
          <p:cNvPr id="3" name="Content Placeholder 2">
            <a:extLst>
              <a:ext uri="{FF2B5EF4-FFF2-40B4-BE49-F238E27FC236}">
                <a16:creationId xmlns:a16="http://schemas.microsoft.com/office/drawing/2014/main" id="{32282FCE-9C9E-46DC-881E-23A30B64F2B0}"/>
              </a:ext>
            </a:extLst>
          </p:cNvPr>
          <p:cNvSpPr>
            <a:spLocks noGrp="1"/>
          </p:cNvSpPr>
          <p:nvPr>
            <p:ph idx="1"/>
          </p:nvPr>
        </p:nvSpPr>
        <p:spPr>
          <a:xfrm>
            <a:off x="838200" y="1690688"/>
            <a:ext cx="10515600" cy="3752169"/>
          </a:xfrm>
        </p:spPr>
        <p:txBody>
          <a:bodyPr/>
          <a:lstStyle/>
          <a:p>
            <a:endParaRPr lang="en-US" dirty="0"/>
          </a:p>
          <a:p>
            <a:endParaRPr lang="en-US" dirty="0"/>
          </a:p>
          <a:p>
            <a:endParaRPr lang="en-US" dirty="0"/>
          </a:p>
        </p:txBody>
      </p:sp>
      <p:pic>
        <p:nvPicPr>
          <p:cNvPr id="7" name="Picture 6">
            <a:extLst>
              <a:ext uri="{FF2B5EF4-FFF2-40B4-BE49-F238E27FC236}">
                <a16:creationId xmlns:a16="http://schemas.microsoft.com/office/drawing/2014/main" id="{21241D10-2527-4B49-B603-CB10CC2487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9486" y="1415144"/>
            <a:ext cx="9216571" cy="4027714"/>
          </a:xfrm>
          <a:prstGeom prst="rect">
            <a:avLst/>
          </a:prstGeom>
        </p:spPr>
      </p:pic>
      <p:sp>
        <p:nvSpPr>
          <p:cNvPr id="8" name="TextBox 7">
            <a:extLst>
              <a:ext uri="{FF2B5EF4-FFF2-40B4-BE49-F238E27FC236}">
                <a16:creationId xmlns:a16="http://schemas.microsoft.com/office/drawing/2014/main" id="{FE62FCBE-9DE0-4712-8BFA-D20277D86F45}"/>
              </a:ext>
            </a:extLst>
          </p:cNvPr>
          <p:cNvSpPr txBox="1"/>
          <p:nvPr/>
        </p:nvSpPr>
        <p:spPr>
          <a:xfrm>
            <a:off x="1973943" y="5762171"/>
            <a:ext cx="9216571" cy="369332"/>
          </a:xfrm>
          <a:prstGeom prst="rect">
            <a:avLst/>
          </a:prstGeom>
          <a:noFill/>
        </p:spPr>
        <p:txBody>
          <a:bodyPr wrap="square" rtlCol="0">
            <a:spAutoFit/>
          </a:bodyPr>
          <a:lstStyle/>
          <a:p>
            <a:r>
              <a:rPr lang="en-US"/>
              <a:t>For full 2020 report:  https://www.icc.illinois.gov/docket/P2011-0772/documents/310653</a:t>
            </a:r>
            <a:endParaRPr lang="en-US" dirty="0"/>
          </a:p>
        </p:txBody>
      </p:sp>
      <p:sp>
        <p:nvSpPr>
          <p:cNvPr id="4" name="Slide Number Placeholder 3">
            <a:extLst>
              <a:ext uri="{FF2B5EF4-FFF2-40B4-BE49-F238E27FC236}">
                <a16:creationId xmlns:a16="http://schemas.microsoft.com/office/drawing/2014/main" id="{FB52B831-5FDB-481A-905C-FEAFE70101EA}"/>
              </a:ext>
            </a:extLst>
          </p:cNvPr>
          <p:cNvSpPr>
            <a:spLocks noGrp="1"/>
          </p:cNvSpPr>
          <p:nvPr>
            <p:ph type="sldNum" sz="quarter" idx="12"/>
          </p:nvPr>
        </p:nvSpPr>
        <p:spPr/>
        <p:txBody>
          <a:bodyPr/>
          <a:lstStyle/>
          <a:p>
            <a:fld id="{16F83CF3-9B9A-45AE-A10F-A56A1059EA22}" type="slidenum">
              <a:rPr lang="en-US" smtClean="0"/>
              <a:t>6</a:t>
            </a:fld>
            <a:endParaRPr lang="en-US"/>
          </a:p>
        </p:txBody>
      </p:sp>
    </p:spTree>
    <p:extLst>
      <p:ext uri="{BB962C8B-B14F-4D97-AF65-F5344CB8AC3E}">
        <p14:creationId xmlns:p14="http://schemas.microsoft.com/office/powerpoint/2010/main" val="1370533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37815-183E-4C02-8839-9EB16A6E2351}"/>
              </a:ext>
            </a:extLst>
          </p:cNvPr>
          <p:cNvSpPr>
            <a:spLocks noGrp="1"/>
          </p:cNvSpPr>
          <p:nvPr>
            <p:ph type="title"/>
          </p:nvPr>
        </p:nvSpPr>
        <p:spPr>
          <a:xfrm>
            <a:off x="838200" y="365126"/>
            <a:ext cx="10515600" cy="1168400"/>
          </a:xfrm>
        </p:spPr>
        <p:txBody>
          <a:bodyPr/>
          <a:lstStyle/>
          <a:p>
            <a:pPr algn="ctr"/>
            <a:r>
              <a:rPr lang="en-US" b="1" dirty="0">
                <a:latin typeface="Bahnschrift" panose="020B0502040204020203" pitchFamily="34" charset="0"/>
              </a:rPr>
              <a:t>Only One Metric Resulted In A Penalty</a:t>
            </a:r>
          </a:p>
        </p:txBody>
      </p:sp>
      <p:sp>
        <p:nvSpPr>
          <p:cNvPr id="3" name="Content Placeholder 2">
            <a:extLst>
              <a:ext uri="{FF2B5EF4-FFF2-40B4-BE49-F238E27FC236}">
                <a16:creationId xmlns:a16="http://schemas.microsoft.com/office/drawing/2014/main" id="{F6158A85-F763-4BA7-80F9-FD5797FDA778}"/>
              </a:ext>
            </a:extLst>
          </p:cNvPr>
          <p:cNvSpPr>
            <a:spLocks noGrp="1"/>
          </p:cNvSpPr>
          <p:nvPr>
            <p:ph idx="1"/>
          </p:nvPr>
        </p:nvSpPr>
        <p:spPr>
          <a:xfrm>
            <a:off x="838200" y="1438275"/>
            <a:ext cx="10515600" cy="4738688"/>
          </a:xfrm>
        </p:spPr>
        <p:txBody>
          <a:bodyPr/>
          <a:lstStyle/>
          <a:p>
            <a:r>
              <a:rPr lang="en-US" dirty="0"/>
              <a:t>Three of four metrics are inputs to an average, so never resulted in a penalty even if a miss                               220 ILCS 5/16-108.5(f-5)(6)</a:t>
            </a:r>
          </a:p>
          <a:p>
            <a:r>
              <a:rPr lang="en-US" dirty="0"/>
              <a:t>One metric, based on pre-existing standard, resulted in five misses for ComEd  (number of customers at three voltage levels that experience more than six outages or 18 hours out in a year)    </a:t>
            </a:r>
            <a:r>
              <a:rPr lang="en-US" i="1" dirty="0"/>
              <a:t>Id</a:t>
            </a:r>
            <a:r>
              <a:rPr lang="en-US" dirty="0"/>
              <a:t>. at 16-108.5(f)(4)</a:t>
            </a:r>
          </a:p>
          <a:p>
            <a:endParaRPr lang="en-US" dirty="0"/>
          </a:p>
          <a:p>
            <a:pPr marL="0" indent="0">
              <a:buNone/>
            </a:pPr>
            <a:endParaRPr lang="en-US" dirty="0"/>
          </a:p>
        </p:txBody>
      </p:sp>
      <p:pic>
        <p:nvPicPr>
          <p:cNvPr id="5" name="Picture 4">
            <a:extLst>
              <a:ext uri="{FF2B5EF4-FFF2-40B4-BE49-F238E27FC236}">
                <a16:creationId xmlns:a16="http://schemas.microsoft.com/office/drawing/2014/main" id="{32F9152D-2C01-424E-978B-0D84107D5A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29584"/>
            <a:ext cx="12192000" cy="3444188"/>
          </a:xfrm>
          <a:prstGeom prst="rect">
            <a:avLst/>
          </a:prstGeom>
        </p:spPr>
      </p:pic>
      <p:sp>
        <p:nvSpPr>
          <p:cNvPr id="4" name="Slide Number Placeholder 3">
            <a:extLst>
              <a:ext uri="{FF2B5EF4-FFF2-40B4-BE49-F238E27FC236}">
                <a16:creationId xmlns:a16="http://schemas.microsoft.com/office/drawing/2014/main" id="{D4DDDFD4-0CE8-4AFC-8DBA-A742819C0CBD}"/>
              </a:ext>
            </a:extLst>
          </p:cNvPr>
          <p:cNvSpPr>
            <a:spLocks noGrp="1"/>
          </p:cNvSpPr>
          <p:nvPr>
            <p:ph type="sldNum" sz="quarter" idx="12"/>
          </p:nvPr>
        </p:nvSpPr>
        <p:spPr/>
        <p:txBody>
          <a:bodyPr/>
          <a:lstStyle/>
          <a:p>
            <a:fld id="{16F83CF3-9B9A-45AE-A10F-A56A1059EA22}" type="slidenum">
              <a:rPr lang="en-US" smtClean="0"/>
              <a:t>7</a:t>
            </a:fld>
            <a:endParaRPr lang="en-US"/>
          </a:p>
        </p:txBody>
      </p:sp>
    </p:spTree>
    <p:extLst>
      <p:ext uri="{BB962C8B-B14F-4D97-AF65-F5344CB8AC3E}">
        <p14:creationId xmlns:p14="http://schemas.microsoft.com/office/powerpoint/2010/main" val="1841367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569C-B6FE-49F8-B8A5-A93F545BFF82}"/>
              </a:ext>
            </a:extLst>
          </p:cNvPr>
          <p:cNvSpPr>
            <a:spLocks noGrp="1"/>
          </p:cNvSpPr>
          <p:nvPr>
            <p:ph type="title"/>
          </p:nvPr>
        </p:nvSpPr>
        <p:spPr/>
        <p:txBody>
          <a:bodyPr>
            <a:normAutofit/>
          </a:bodyPr>
          <a:lstStyle/>
          <a:p>
            <a:r>
              <a:rPr lang="en-US" sz="4000" b="1" dirty="0">
                <a:latin typeface="Bahnschrift" panose="020B0502040204020203" pitchFamily="34" charset="0"/>
              </a:rPr>
              <a:t>A Second Try At Performance Based Rates</a:t>
            </a:r>
          </a:p>
        </p:txBody>
      </p:sp>
      <p:sp>
        <p:nvSpPr>
          <p:cNvPr id="3" name="Content Placeholder 2">
            <a:extLst>
              <a:ext uri="{FF2B5EF4-FFF2-40B4-BE49-F238E27FC236}">
                <a16:creationId xmlns:a16="http://schemas.microsoft.com/office/drawing/2014/main" id="{925501B8-2C23-4F19-9B69-0623B44EA753}"/>
              </a:ext>
            </a:extLst>
          </p:cNvPr>
          <p:cNvSpPr>
            <a:spLocks noGrp="1"/>
          </p:cNvSpPr>
          <p:nvPr>
            <p:ph idx="1"/>
          </p:nvPr>
        </p:nvSpPr>
        <p:spPr>
          <a:xfrm>
            <a:off x="1104207" y="1914294"/>
            <a:ext cx="10515600" cy="4351338"/>
          </a:xfrm>
        </p:spPr>
        <p:txBody>
          <a:bodyPr>
            <a:normAutofit fontScale="92500"/>
          </a:bodyPr>
          <a:lstStyle/>
          <a:p>
            <a:pPr marL="0" indent="0">
              <a:buNone/>
            </a:pPr>
            <a:r>
              <a:rPr lang="en-US" dirty="0"/>
              <a:t>New statutory ratemaking structure, called Performance-Based Ratemaking 								220 ILCS 5/16-108.18</a:t>
            </a:r>
          </a:p>
          <a:p>
            <a:r>
              <a:rPr lang="en-US" dirty="0"/>
              <a:t>Expressly authorizes multi-year rate plans, including annual rates based on projected cost of service</a:t>
            </a:r>
          </a:p>
          <a:p>
            <a:r>
              <a:rPr lang="en-US" dirty="0"/>
              <a:t>Targeted incentives for cost savings sharing 		220 ILCS 5/16-108.20</a:t>
            </a:r>
          </a:p>
          <a:p>
            <a:r>
              <a:rPr lang="en-US" dirty="0"/>
              <a:t>Annual adjustment of 5% up or down for </a:t>
            </a:r>
            <a:r>
              <a:rPr lang="en-US" i="1" dirty="0"/>
              <a:t>actual</a:t>
            </a:r>
            <a:r>
              <a:rPr lang="en-US" dirty="0"/>
              <a:t> costs, with significant exclusions, such as storm costs, new business, investment timing changes, pension/OPEB costs, changes in interest rates</a:t>
            </a:r>
          </a:p>
          <a:p>
            <a:r>
              <a:rPr lang="en-US" dirty="0"/>
              <a:t>Performance Incentive Mechanisms worth 20-60 basis points</a:t>
            </a:r>
          </a:p>
          <a:p>
            <a:r>
              <a:rPr lang="en-US" dirty="0"/>
              <a:t>Consistent with Integrated Distribution Grid Plan       220 ILCS 5/16-105.17</a:t>
            </a:r>
          </a:p>
          <a:p>
            <a:endParaRPr lang="en-US" dirty="0"/>
          </a:p>
        </p:txBody>
      </p:sp>
      <p:sp>
        <p:nvSpPr>
          <p:cNvPr id="4" name="Slide Number Placeholder 3">
            <a:extLst>
              <a:ext uri="{FF2B5EF4-FFF2-40B4-BE49-F238E27FC236}">
                <a16:creationId xmlns:a16="http://schemas.microsoft.com/office/drawing/2014/main" id="{F30F2C5D-D025-43EE-8D12-11623D28D091}"/>
              </a:ext>
            </a:extLst>
          </p:cNvPr>
          <p:cNvSpPr>
            <a:spLocks noGrp="1"/>
          </p:cNvSpPr>
          <p:nvPr>
            <p:ph type="sldNum" sz="quarter" idx="12"/>
          </p:nvPr>
        </p:nvSpPr>
        <p:spPr/>
        <p:txBody>
          <a:bodyPr/>
          <a:lstStyle/>
          <a:p>
            <a:fld id="{16F83CF3-9B9A-45AE-A10F-A56A1059EA22}" type="slidenum">
              <a:rPr lang="en-US" smtClean="0"/>
              <a:t>8</a:t>
            </a:fld>
            <a:endParaRPr lang="en-US"/>
          </a:p>
        </p:txBody>
      </p:sp>
    </p:spTree>
    <p:extLst>
      <p:ext uri="{BB962C8B-B14F-4D97-AF65-F5344CB8AC3E}">
        <p14:creationId xmlns:p14="http://schemas.microsoft.com/office/powerpoint/2010/main" val="341754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54785-5718-458A-8460-A8A2F66A384E}"/>
              </a:ext>
            </a:extLst>
          </p:cNvPr>
          <p:cNvSpPr>
            <a:spLocks noGrp="1"/>
          </p:cNvSpPr>
          <p:nvPr>
            <p:ph type="title"/>
          </p:nvPr>
        </p:nvSpPr>
        <p:spPr/>
        <p:txBody>
          <a:bodyPr>
            <a:normAutofit fontScale="90000"/>
          </a:bodyPr>
          <a:lstStyle/>
          <a:p>
            <a:pPr algn="ctr"/>
            <a:r>
              <a:rPr lang="en-US" sz="6000" dirty="0">
                <a:latin typeface="Bahnschrift" panose="020B0502040204020203" pitchFamily="34" charset="0"/>
              </a:rPr>
              <a:t>Performance Metric Targets But No Specific Measures	</a:t>
            </a:r>
          </a:p>
        </p:txBody>
      </p:sp>
      <p:sp>
        <p:nvSpPr>
          <p:cNvPr id="3" name="Content Placeholder 2">
            <a:extLst>
              <a:ext uri="{FF2B5EF4-FFF2-40B4-BE49-F238E27FC236}">
                <a16:creationId xmlns:a16="http://schemas.microsoft.com/office/drawing/2014/main" id="{92431A43-8DE1-4653-A2B8-85EC84B16059}"/>
              </a:ext>
            </a:extLst>
          </p:cNvPr>
          <p:cNvSpPr>
            <a:spLocks noGrp="1"/>
          </p:cNvSpPr>
          <p:nvPr>
            <p:ph idx="1"/>
          </p:nvPr>
        </p:nvSpPr>
        <p:spPr>
          <a:xfrm>
            <a:off x="838200" y="1920239"/>
            <a:ext cx="10515600" cy="4256723"/>
          </a:xfrm>
        </p:spPr>
        <p:txBody>
          <a:bodyPr>
            <a:normAutofit fontScale="92500" lnSpcReduction="20000"/>
          </a:bodyPr>
          <a:lstStyle/>
          <a:p>
            <a:r>
              <a:rPr lang="en-US" sz="4000" dirty="0">
                <a:latin typeface="Bahnschrift" panose="020B0502040204020203" pitchFamily="34" charset="0"/>
              </a:rPr>
              <a:t>Reliability and resiliency</a:t>
            </a:r>
          </a:p>
          <a:p>
            <a:r>
              <a:rPr lang="en-US" sz="4000" dirty="0">
                <a:latin typeface="Bahnschrift" panose="020B0502040204020203" pitchFamily="34" charset="0"/>
              </a:rPr>
              <a:t>Peak load reduction</a:t>
            </a:r>
          </a:p>
          <a:p>
            <a:r>
              <a:rPr lang="en-US" sz="4000" dirty="0">
                <a:latin typeface="Bahnschrift" panose="020B0502040204020203" pitchFamily="34" charset="0"/>
              </a:rPr>
              <a:t>Support for state clean energy goals</a:t>
            </a:r>
          </a:p>
          <a:p>
            <a:r>
              <a:rPr lang="en-US" sz="4000" dirty="0">
                <a:latin typeface="Bahnschrift" panose="020B0502040204020203" pitchFamily="34" charset="0"/>
              </a:rPr>
              <a:t>Carbon emissions reduction</a:t>
            </a:r>
          </a:p>
          <a:p>
            <a:r>
              <a:rPr lang="en-US" sz="4000" dirty="0">
                <a:latin typeface="Bahnschrift" panose="020B0502040204020203" pitchFamily="34" charset="0"/>
              </a:rPr>
              <a:t>Affordability </a:t>
            </a:r>
          </a:p>
          <a:p>
            <a:r>
              <a:rPr lang="en-US" sz="4000" dirty="0">
                <a:latin typeface="Bahnschrift" panose="020B0502040204020203" pitchFamily="34" charset="0"/>
              </a:rPr>
              <a:t>Customer service</a:t>
            </a:r>
          </a:p>
          <a:p>
            <a:r>
              <a:rPr lang="en-US" sz="4000" dirty="0">
                <a:latin typeface="Bahnschrift" panose="020B0502040204020203" pitchFamily="34" charset="0"/>
              </a:rPr>
              <a:t>Interconnection response</a:t>
            </a:r>
          </a:p>
          <a:p>
            <a:r>
              <a:rPr lang="en-US" sz="4000" dirty="0">
                <a:latin typeface="Bahnschrift" panose="020B0502040204020203" pitchFamily="34" charset="0"/>
              </a:rPr>
              <a:t>Diversity</a:t>
            </a:r>
          </a:p>
        </p:txBody>
      </p:sp>
      <p:sp>
        <p:nvSpPr>
          <p:cNvPr id="4" name="Slide Number Placeholder 3">
            <a:extLst>
              <a:ext uri="{FF2B5EF4-FFF2-40B4-BE49-F238E27FC236}">
                <a16:creationId xmlns:a16="http://schemas.microsoft.com/office/drawing/2014/main" id="{E9F462BF-18BE-4ADE-95DB-72589B7059C6}"/>
              </a:ext>
            </a:extLst>
          </p:cNvPr>
          <p:cNvSpPr>
            <a:spLocks noGrp="1"/>
          </p:cNvSpPr>
          <p:nvPr>
            <p:ph type="sldNum" sz="quarter" idx="12"/>
          </p:nvPr>
        </p:nvSpPr>
        <p:spPr/>
        <p:txBody>
          <a:bodyPr/>
          <a:lstStyle/>
          <a:p>
            <a:fld id="{16F83CF3-9B9A-45AE-A10F-A56A1059EA22}" type="slidenum">
              <a:rPr lang="en-US" smtClean="0"/>
              <a:t>9</a:t>
            </a:fld>
            <a:endParaRPr lang="en-US"/>
          </a:p>
        </p:txBody>
      </p:sp>
    </p:spTree>
    <p:extLst>
      <p:ext uri="{BB962C8B-B14F-4D97-AF65-F5344CB8AC3E}">
        <p14:creationId xmlns:p14="http://schemas.microsoft.com/office/powerpoint/2010/main" val="2317028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1716</TotalTime>
  <Words>1414</Words>
  <Application>Microsoft Office PowerPoint</Application>
  <PresentationFormat>Widescreen</PresentationFormat>
  <Paragraphs>130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Bahnschrift</vt:lpstr>
      <vt:lpstr>Calibri</vt:lpstr>
      <vt:lpstr>Calibri Light</vt:lpstr>
      <vt:lpstr>Wingdings</vt:lpstr>
      <vt:lpstr>Office Theme</vt:lpstr>
      <vt:lpstr>Alternative Ratemaking Design Challenges on the Ground</vt:lpstr>
      <vt:lpstr>Is it PBR?</vt:lpstr>
      <vt:lpstr>Beware of Misnomers</vt:lpstr>
      <vt:lpstr>Establishment of Performance Goals </vt:lpstr>
      <vt:lpstr>Performance Metrics in Formula Rate</vt:lpstr>
      <vt:lpstr>Seven of Ten Performance Metrics Look Like This</vt:lpstr>
      <vt:lpstr>Only One Metric Resulted In A Penalty</vt:lpstr>
      <vt:lpstr>A Second Try At Performance Based Rates</vt:lpstr>
      <vt:lpstr>Performance Metric Targets But No Specific Measures </vt:lpstr>
      <vt:lpstr>The Devil Is Always In The Details</vt:lpstr>
      <vt:lpstr>Recent PBR Orders-Maryland-BGE ORDER NO. 89678, PILOT APPLICATION FOR A MULTI-YEAR RATE PLAN, CASE NO. 9645 </vt:lpstr>
      <vt:lpstr>Recent PBR Orders – D.C. Pepco FORMAL CASE NO. 1156, IN THE MATTER OF THE APPLICATION OF POTOMAC ELECTRIC POWER COMPANY FOR AUTHORITY TO IMPLEMENT A MULTIYEAR RATE PLAN FOR ELECTRIC DISTRIBUTION SERVICE IN THE DISTRICT OF COLUMBIA, Order No. 20755,    June 8, 2021   </vt:lpstr>
      <vt:lpstr>DC PEPCO June 8, 2021 Order - ROE</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Ratemaking Design Challenges on the Ground</dc:title>
  <dc:creator>Susan Satter</dc:creator>
  <cp:lastModifiedBy>Susan Satter</cp:lastModifiedBy>
  <cp:revision>58</cp:revision>
  <cp:lastPrinted>2021-06-14T23:20:17Z</cp:lastPrinted>
  <dcterms:created xsi:type="dcterms:W3CDTF">2021-06-07T18:51:33Z</dcterms:created>
  <dcterms:modified xsi:type="dcterms:W3CDTF">2021-06-15T02:35:17Z</dcterms:modified>
</cp:coreProperties>
</file>