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sldIdLst>
    <p:sldId id="256" r:id="rId5"/>
    <p:sldId id="1378" r:id="rId6"/>
    <p:sldId id="1383" r:id="rId7"/>
    <p:sldId id="1398" r:id="rId8"/>
    <p:sldId id="1379" r:id="rId9"/>
    <p:sldId id="1382" r:id="rId10"/>
    <p:sldId id="1349" r:id="rId11"/>
    <p:sldId id="1370" r:id="rId12"/>
    <p:sldId id="357" r:id="rId13"/>
    <p:sldId id="1395" r:id="rId14"/>
  </p:sldIdLst>
  <p:sldSz cx="12192000" cy="6858000"/>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0098"/>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idx="1"/>
          </p:nvPr>
        </p:nvSpPr>
        <p:spPr>
          <a:xfrm>
            <a:off x="4023092" y="0"/>
            <a:ext cx="3077739" cy="470098"/>
          </a:xfrm>
          <a:prstGeom prst="rect">
            <a:avLst/>
          </a:prstGeom>
        </p:spPr>
        <p:txBody>
          <a:bodyPr vert="horz" lIns="94119" tIns="47060" rIns="94119" bIns="47060" rtlCol="0"/>
          <a:lstStyle>
            <a:lvl1pPr algn="r">
              <a:defRPr sz="1200"/>
            </a:lvl1pPr>
          </a:lstStyle>
          <a:p>
            <a:fld id="{B42F9638-3795-4918-910B-6E93985CFAE1}" type="datetimeFigureOut">
              <a:rPr lang="en-US" smtClean="0"/>
              <a:t>6/14/2021</a:t>
            </a:fld>
            <a:endParaRPr lang="en-US"/>
          </a:p>
        </p:txBody>
      </p:sp>
      <p:sp>
        <p:nvSpPr>
          <p:cNvPr id="4" name="Slide Image Placeholder 3"/>
          <p:cNvSpPr>
            <a:spLocks noGrp="1" noRot="1" noChangeAspect="1"/>
          </p:cNvSpPr>
          <p:nvPr>
            <p:ph type="sldImg" idx="2"/>
          </p:nvPr>
        </p:nvSpPr>
        <p:spPr>
          <a:xfrm>
            <a:off x="739775" y="1171575"/>
            <a:ext cx="5622925" cy="3162300"/>
          </a:xfrm>
          <a:prstGeom prst="rect">
            <a:avLst/>
          </a:prstGeom>
          <a:noFill/>
          <a:ln w="12700">
            <a:solidFill>
              <a:prstClr val="black"/>
            </a:solidFill>
          </a:ln>
        </p:spPr>
        <p:txBody>
          <a:bodyPr vert="horz" lIns="94119" tIns="47060" rIns="94119" bIns="47060" rtlCol="0" anchor="ctr"/>
          <a:lstStyle/>
          <a:p>
            <a:endParaRPr lang="en-US"/>
          </a:p>
        </p:txBody>
      </p:sp>
      <p:sp>
        <p:nvSpPr>
          <p:cNvPr id="5" name="Notes Placeholder 4"/>
          <p:cNvSpPr>
            <a:spLocks noGrp="1"/>
          </p:cNvSpPr>
          <p:nvPr>
            <p:ph type="body" sz="quarter" idx="3"/>
          </p:nvPr>
        </p:nvSpPr>
        <p:spPr>
          <a:xfrm>
            <a:off x="710248" y="4509036"/>
            <a:ext cx="5681980" cy="3689211"/>
          </a:xfrm>
          <a:prstGeom prst="rect">
            <a:avLst/>
          </a:prstGeom>
        </p:spPr>
        <p:txBody>
          <a:bodyPr vert="horz" lIns="94119" tIns="47060" rIns="94119" bIns="4706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77739" cy="470097"/>
          </a:xfrm>
          <a:prstGeom prst="rect">
            <a:avLst/>
          </a:prstGeom>
        </p:spPr>
        <p:txBody>
          <a:bodyPr vert="horz" lIns="94119" tIns="47060" rIns="94119" bIns="4706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899328"/>
            <a:ext cx="3077739" cy="470097"/>
          </a:xfrm>
          <a:prstGeom prst="rect">
            <a:avLst/>
          </a:prstGeom>
        </p:spPr>
        <p:txBody>
          <a:bodyPr vert="horz" lIns="94119" tIns="47060" rIns="94119" bIns="47060" rtlCol="0" anchor="b"/>
          <a:lstStyle>
            <a:lvl1pPr algn="r">
              <a:defRPr sz="1200"/>
            </a:lvl1pPr>
          </a:lstStyle>
          <a:p>
            <a:fld id="{EBB0B5D7-51F5-489E-A3BF-148EBCE83BDE}" type="slidenum">
              <a:rPr lang="en-US" smtClean="0"/>
              <a:t>‹#›</a:t>
            </a:fld>
            <a:endParaRPr lang="en-US"/>
          </a:p>
        </p:txBody>
      </p:sp>
    </p:spTree>
    <p:extLst>
      <p:ext uri="{BB962C8B-B14F-4D97-AF65-F5344CB8AC3E}">
        <p14:creationId xmlns:p14="http://schemas.microsoft.com/office/powerpoint/2010/main" val="3000783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6349F9E-996B-4002-887C-B1EC0686DC5C}" type="datetime1">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483D9-FFC9-4661-BAC1-9E8BB598BB81}" type="slidenum">
              <a:rPr lang="en-US" smtClean="0"/>
              <a:t>‹#›</a:t>
            </a:fld>
            <a:endParaRPr lang="en-US"/>
          </a:p>
        </p:txBody>
      </p:sp>
    </p:spTree>
    <p:extLst>
      <p:ext uri="{BB962C8B-B14F-4D97-AF65-F5344CB8AC3E}">
        <p14:creationId xmlns:p14="http://schemas.microsoft.com/office/powerpoint/2010/main" val="4252028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FE90A6-18C7-40F7-900D-36E387F436C0}" type="datetime1">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483D9-FFC9-4661-BAC1-9E8BB598BB81}" type="slidenum">
              <a:rPr lang="en-US" smtClean="0"/>
              <a:t>‹#›</a:t>
            </a:fld>
            <a:endParaRPr lang="en-US"/>
          </a:p>
        </p:txBody>
      </p:sp>
    </p:spTree>
    <p:extLst>
      <p:ext uri="{BB962C8B-B14F-4D97-AF65-F5344CB8AC3E}">
        <p14:creationId xmlns:p14="http://schemas.microsoft.com/office/powerpoint/2010/main" val="265674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040530-9661-4C32-AC5D-BF67C6D36CC3}" type="datetime1">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483D9-FFC9-4661-BAC1-9E8BB598BB81}" type="slidenum">
              <a:rPr lang="en-US" smtClean="0"/>
              <a:t>‹#›</a:t>
            </a:fld>
            <a:endParaRPr lang="en-US"/>
          </a:p>
        </p:txBody>
      </p:sp>
    </p:spTree>
    <p:extLst>
      <p:ext uri="{BB962C8B-B14F-4D97-AF65-F5344CB8AC3E}">
        <p14:creationId xmlns:p14="http://schemas.microsoft.com/office/powerpoint/2010/main" val="1501357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solidFill>
                  <a:schemeClr val="accent1">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3200" b="1" baseline="0">
                <a:solidFill>
                  <a:schemeClr val="accent1">
                    <a:lumMod val="50000"/>
                  </a:schemeClr>
                </a:solidFill>
                <a:latin typeface="Calibri Light" panose="020F0302020204030204" pitchFamily="34" charset="0"/>
              </a:defRPr>
            </a:lvl1pPr>
            <a:lvl2pPr>
              <a:defRPr sz="2800" baseline="0">
                <a:solidFill>
                  <a:schemeClr val="accent1">
                    <a:lumMod val="50000"/>
                  </a:schemeClr>
                </a:solidFill>
                <a:latin typeface="Calibri Light" panose="020F0302020204030204" pitchFamily="34" charset="0"/>
              </a:defRPr>
            </a:lvl2pPr>
            <a:lvl3pPr>
              <a:defRPr sz="2400" baseline="0">
                <a:solidFill>
                  <a:schemeClr val="accent1">
                    <a:lumMod val="50000"/>
                  </a:schemeClr>
                </a:solidFill>
                <a:latin typeface="Calibri Light" panose="020F0302020204030204" pitchFamily="34" charset="0"/>
              </a:defRPr>
            </a:lvl3pPr>
            <a:lvl4pPr>
              <a:defRPr sz="2000" baseline="0">
                <a:solidFill>
                  <a:schemeClr val="accent1">
                    <a:lumMod val="50000"/>
                  </a:schemeClr>
                </a:solidFill>
                <a:latin typeface="Calibri Light" panose="020F0302020204030204" pitchFamily="34" charset="0"/>
              </a:defRPr>
            </a:lvl4pPr>
            <a:lvl5pPr>
              <a:defRPr baseline="0">
                <a:solidFill>
                  <a:schemeClr val="accent1">
                    <a:lumMod val="50000"/>
                  </a:schemeClr>
                </a:solidFill>
                <a:latin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328B1C0-4CC7-4ABD-91D5-9A2FF138E9AA}" type="datetime1">
              <a:rPr lang="en-US" smtClean="0"/>
              <a:t>6/14/2021</a:t>
            </a:fld>
            <a:endParaRPr lang="en-US" dirty="0"/>
          </a:p>
        </p:txBody>
      </p:sp>
      <p:sp>
        <p:nvSpPr>
          <p:cNvPr id="5" name="Footer Placeholder 4"/>
          <p:cNvSpPr>
            <a:spLocks noGrp="1"/>
          </p:cNvSpPr>
          <p:nvPr>
            <p:ph type="ftr" sz="quarter" idx="11"/>
          </p:nvPr>
        </p:nvSpPr>
        <p:spPr/>
        <p:txBody>
          <a:bodyPr/>
          <a:lstStyle/>
          <a:p>
            <a:fld id="{52FDE289-FF6C-484A-82F2-4E5045740094}" type="slidenum">
              <a:rPr lang="en-US" smtClean="0"/>
              <a:pPr/>
              <a:t>‹#›</a:t>
            </a:fld>
            <a:endParaRPr lang="en-US" dirty="0"/>
          </a:p>
        </p:txBody>
      </p:sp>
      <p:sp>
        <p:nvSpPr>
          <p:cNvPr id="6" name="Slide Number Placeholder 5"/>
          <p:cNvSpPr>
            <a:spLocks noGrp="1"/>
          </p:cNvSpPr>
          <p:nvPr>
            <p:ph type="sldNum" sz="quarter" idx="12"/>
          </p:nvPr>
        </p:nvSpPr>
        <p:spPr>
          <a:xfrm>
            <a:off x="8350393" y="6356350"/>
            <a:ext cx="2743200" cy="365125"/>
          </a:xfrm>
        </p:spPr>
        <p:txBody>
          <a:bodyPr/>
          <a:lstStyle/>
          <a:p>
            <a:fld id="{BBE483D9-FFC9-4661-BAC1-9E8BB598BB81}" type="slidenum">
              <a:rPr lang="en-US" smtClean="0"/>
              <a:t>‹#›</a:t>
            </a:fld>
            <a:endParaRPr lang="en-US"/>
          </a:p>
        </p:txBody>
      </p:sp>
      <p:pic>
        <p:nvPicPr>
          <p:cNvPr id="8" name="Picture 2" descr="Grid Strategies-transmission2.jpg">
            <a:extLst>
              <a:ext uri="{FF2B5EF4-FFF2-40B4-BE49-F238E27FC236}">
                <a16:creationId xmlns:a16="http://schemas.microsoft.com/office/drawing/2014/main" id="{258D10DF-F49B-4C39-8850-ADE01638BC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2800" y="5787266"/>
            <a:ext cx="838200" cy="838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092012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DF7885-7BEF-409A-9EAF-DF77EEDD2B8D}" type="datetime1">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483D9-FFC9-4661-BAC1-9E8BB598BB81}" type="slidenum">
              <a:rPr lang="en-US" smtClean="0"/>
              <a:t>‹#›</a:t>
            </a:fld>
            <a:endParaRPr lang="en-US"/>
          </a:p>
        </p:txBody>
      </p:sp>
    </p:spTree>
    <p:extLst>
      <p:ext uri="{BB962C8B-B14F-4D97-AF65-F5344CB8AC3E}">
        <p14:creationId xmlns:p14="http://schemas.microsoft.com/office/powerpoint/2010/main" val="237068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5C1ABD-1E09-40CE-9BC7-214E102A62AB}" type="datetime1">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E483D9-FFC9-4661-BAC1-9E8BB598BB81}" type="slidenum">
              <a:rPr lang="en-US" smtClean="0"/>
              <a:t>‹#›</a:t>
            </a:fld>
            <a:endParaRPr lang="en-US"/>
          </a:p>
        </p:txBody>
      </p:sp>
    </p:spTree>
    <p:extLst>
      <p:ext uri="{BB962C8B-B14F-4D97-AF65-F5344CB8AC3E}">
        <p14:creationId xmlns:p14="http://schemas.microsoft.com/office/powerpoint/2010/main" val="8279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ACBCF2-4F40-40B8-9778-51B968D936BB}" type="datetime1">
              <a:rPr lang="en-US" smtClean="0"/>
              <a:t>6/14/2021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E483D9-FFC9-4661-BAC1-9E8BB598BB81}" type="slidenum">
              <a:rPr lang="en-US" smtClean="0"/>
              <a:t>‹#›</a:t>
            </a:fld>
            <a:endParaRPr lang="en-US"/>
          </a:p>
        </p:txBody>
      </p:sp>
    </p:spTree>
    <p:extLst>
      <p:ext uri="{BB962C8B-B14F-4D97-AF65-F5344CB8AC3E}">
        <p14:creationId xmlns:p14="http://schemas.microsoft.com/office/powerpoint/2010/main" val="3445428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C07C82-E21F-497D-AE9C-879FBCB16291}" type="datetime1">
              <a:rPr lang="en-US" smtClean="0"/>
              <a:t>6/14/2021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E483D9-FFC9-4661-BAC1-9E8BB598BB81}" type="slidenum">
              <a:rPr lang="en-US" smtClean="0"/>
              <a:t>‹#›</a:t>
            </a:fld>
            <a:endParaRPr lang="en-US"/>
          </a:p>
        </p:txBody>
      </p:sp>
    </p:spTree>
    <p:extLst>
      <p:ext uri="{BB962C8B-B14F-4D97-AF65-F5344CB8AC3E}">
        <p14:creationId xmlns:p14="http://schemas.microsoft.com/office/powerpoint/2010/main" val="3607711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A5063-3727-440F-A2E6-2CC98AD71477}" type="datetime1">
              <a:rPr lang="en-US" smtClean="0"/>
              <a:t>6/14/2021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E483D9-FFC9-4661-BAC1-9E8BB598BB81}" type="slidenum">
              <a:rPr lang="en-US" smtClean="0"/>
              <a:t>‹#›</a:t>
            </a:fld>
            <a:endParaRPr lang="en-US"/>
          </a:p>
        </p:txBody>
      </p:sp>
    </p:spTree>
    <p:extLst>
      <p:ext uri="{BB962C8B-B14F-4D97-AF65-F5344CB8AC3E}">
        <p14:creationId xmlns:p14="http://schemas.microsoft.com/office/powerpoint/2010/main" val="649533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94EC57-F256-44AD-AA06-D6BB79824D52}" type="datetime1">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E483D9-FFC9-4661-BAC1-9E8BB598BB81}" type="slidenum">
              <a:rPr lang="en-US" smtClean="0"/>
              <a:t>‹#›</a:t>
            </a:fld>
            <a:endParaRPr lang="en-US"/>
          </a:p>
        </p:txBody>
      </p:sp>
    </p:spTree>
    <p:extLst>
      <p:ext uri="{BB962C8B-B14F-4D97-AF65-F5344CB8AC3E}">
        <p14:creationId xmlns:p14="http://schemas.microsoft.com/office/powerpoint/2010/main" val="534243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E22BDA-4D9C-4370-9825-C10758DFAFA3}" type="datetime1">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E483D9-FFC9-4661-BAC1-9E8BB598BB81}" type="slidenum">
              <a:rPr lang="en-US" smtClean="0"/>
              <a:t>‹#›</a:t>
            </a:fld>
            <a:endParaRPr lang="en-US"/>
          </a:p>
        </p:txBody>
      </p:sp>
    </p:spTree>
    <p:extLst>
      <p:ext uri="{BB962C8B-B14F-4D97-AF65-F5344CB8AC3E}">
        <p14:creationId xmlns:p14="http://schemas.microsoft.com/office/powerpoint/2010/main" val="3237243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AC5A7-D0B7-4183-98B7-92F955CD1B23}" type="datetime1">
              <a:rPr lang="en-US" smtClean="0"/>
              <a:t>6/14/2021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483D9-FFC9-4661-BAC1-9E8BB598BB81}" type="slidenum">
              <a:rPr lang="en-US" smtClean="0"/>
              <a:t>‹#›</a:t>
            </a:fld>
            <a:endParaRPr lang="en-US"/>
          </a:p>
        </p:txBody>
      </p:sp>
    </p:spTree>
    <p:extLst>
      <p:ext uri="{BB962C8B-B14F-4D97-AF65-F5344CB8AC3E}">
        <p14:creationId xmlns:p14="http://schemas.microsoft.com/office/powerpoint/2010/main" val="1762902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ridstrategiesllc.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1000240"/>
            <a:ext cx="10610850" cy="2714919"/>
          </a:xfrm>
        </p:spPr>
        <p:txBody>
          <a:bodyPr wrap="square">
            <a:normAutofit/>
          </a:bodyPr>
          <a:lstStyle/>
          <a:p>
            <a:r>
              <a:rPr lang="en-US" sz="4900" b="1" dirty="0">
                <a:solidFill>
                  <a:schemeClr val="accent1">
                    <a:lumMod val="50000"/>
                  </a:schemeClr>
                </a:solidFill>
              </a:rPr>
              <a:t>Federal Transmission Policies for a </a:t>
            </a:r>
            <a:br>
              <a:rPr lang="en-US" sz="4900" b="1" dirty="0">
                <a:solidFill>
                  <a:schemeClr val="accent1">
                    <a:lumMod val="50000"/>
                  </a:schemeClr>
                </a:solidFill>
              </a:rPr>
            </a:br>
            <a:r>
              <a:rPr lang="en-US" sz="4900" b="1" dirty="0">
                <a:solidFill>
                  <a:schemeClr val="accent1">
                    <a:lumMod val="50000"/>
                  </a:schemeClr>
                </a:solidFill>
              </a:rPr>
              <a:t>Clean Energy Grid</a:t>
            </a:r>
            <a:br>
              <a:rPr lang="en-US" sz="4900" b="1" dirty="0">
                <a:solidFill>
                  <a:schemeClr val="accent1">
                    <a:lumMod val="50000"/>
                  </a:schemeClr>
                </a:solidFill>
              </a:rPr>
            </a:br>
            <a:br>
              <a:rPr lang="en-US" sz="3100" b="1" dirty="0">
                <a:solidFill>
                  <a:schemeClr val="accent1">
                    <a:lumMod val="50000"/>
                  </a:schemeClr>
                </a:solidFill>
              </a:rPr>
            </a:br>
            <a:r>
              <a:rPr lang="en-US" sz="3100" b="1" dirty="0">
                <a:solidFill>
                  <a:schemeClr val="accent1">
                    <a:lumMod val="50000"/>
                  </a:schemeClr>
                </a:solidFill>
              </a:rPr>
              <a:t>NASUCA June, 2021</a:t>
            </a:r>
          </a:p>
        </p:txBody>
      </p:sp>
      <p:sp>
        <p:nvSpPr>
          <p:cNvPr id="3" name="Subtitle 2"/>
          <p:cNvSpPr>
            <a:spLocks noGrp="1"/>
          </p:cNvSpPr>
          <p:nvPr>
            <p:ph type="subTitle" idx="1"/>
          </p:nvPr>
        </p:nvSpPr>
        <p:spPr>
          <a:xfrm>
            <a:off x="1381125" y="3857798"/>
            <a:ext cx="9144000" cy="413781"/>
          </a:xfrm>
        </p:spPr>
        <p:txBody>
          <a:bodyPr>
            <a:noAutofit/>
          </a:bodyPr>
          <a:lstStyle/>
          <a:p>
            <a:r>
              <a:rPr lang="en-US" sz="3600" dirty="0">
                <a:solidFill>
                  <a:schemeClr val="accent1">
                    <a:lumMod val="50000"/>
                  </a:schemeClr>
                </a:solidFill>
              </a:rPr>
              <a:t>Rob Gramlich</a:t>
            </a:r>
          </a:p>
          <a:p>
            <a:r>
              <a:rPr lang="en-US" dirty="0">
                <a:solidFill>
                  <a:schemeClr val="accent1">
                    <a:lumMod val="50000"/>
                  </a:schemeClr>
                </a:solidFill>
                <a:hlinkClick r:id="rId2"/>
              </a:rPr>
              <a:t>www.gridstrategiesllc.com</a:t>
            </a:r>
            <a:endParaRPr lang="en-US" dirty="0">
              <a:solidFill>
                <a:schemeClr val="accent1">
                  <a:lumMod val="50000"/>
                </a:schemeClr>
              </a:solidFill>
            </a:endParaRPr>
          </a:p>
          <a:p>
            <a:r>
              <a:rPr lang="en-US" dirty="0">
                <a:solidFill>
                  <a:schemeClr val="accent1">
                    <a:lumMod val="50000"/>
                  </a:schemeClr>
                </a:solidFill>
              </a:rPr>
              <a:t>@RobGramlichDC</a:t>
            </a:r>
          </a:p>
        </p:txBody>
      </p:sp>
      <p:pic>
        <p:nvPicPr>
          <p:cNvPr id="6" name="Picture 5">
            <a:extLst>
              <a:ext uri="{FF2B5EF4-FFF2-40B4-BE49-F238E27FC236}">
                <a16:creationId xmlns:a16="http://schemas.microsoft.com/office/drawing/2014/main" id="{063A640B-8325-4D0F-8729-AC89941154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8909" y="5549301"/>
            <a:ext cx="3794181" cy="1234442"/>
          </a:xfrm>
          <a:prstGeom prst="rect">
            <a:avLst/>
          </a:prstGeom>
        </p:spPr>
      </p:pic>
    </p:spTree>
    <p:extLst>
      <p:ext uri="{BB962C8B-B14F-4D97-AF65-F5344CB8AC3E}">
        <p14:creationId xmlns:p14="http://schemas.microsoft.com/office/powerpoint/2010/main" val="4216433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E09EF-ADE8-47CE-B743-C96823422A3B}"/>
              </a:ext>
            </a:extLst>
          </p:cNvPr>
          <p:cNvSpPr>
            <a:spLocks noGrp="1"/>
          </p:cNvSpPr>
          <p:nvPr>
            <p:ph type="title"/>
          </p:nvPr>
        </p:nvSpPr>
        <p:spPr>
          <a:xfrm>
            <a:off x="472921" y="136525"/>
            <a:ext cx="10841855" cy="1325563"/>
          </a:xfrm>
        </p:spPr>
        <p:txBody>
          <a:bodyPr>
            <a:normAutofit/>
          </a:bodyPr>
          <a:lstStyle/>
          <a:p>
            <a:r>
              <a:rPr lang="en-US" dirty="0"/>
              <a:t>Executive Agency Transmission Initiatives</a:t>
            </a:r>
            <a:br>
              <a:rPr lang="en-US" dirty="0"/>
            </a:br>
            <a:r>
              <a:rPr lang="en-US" sz="2800" dirty="0"/>
              <a:t>Sec. Granholm: “deploy, deploy, deploy”</a:t>
            </a:r>
          </a:p>
        </p:txBody>
      </p:sp>
      <p:sp>
        <p:nvSpPr>
          <p:cNvPr id="3" name="Content Placeholder 2">
            <a:extLst>
              <a:ext uri="{FF2B5EF4-FFF2-40B4-BE49-F238E27FC236}">
                <a16:creationId xmlns:a16="http://schemas.microsoft.com/office/drawing/2014/main" id="{ED86063B-4060-4AA8-8078-952FD0978B26}"/>
              </a:ext>
            </a:extLst>
          </p:cNvPr>
          <p:cNvSpPr>
            <a:spLocks noGrp="1"/>
          </p:cNvSpPr>
          <p:nvPr>
            <p:ph idx="1"/>
          </p:nvPr>
        </p:nvSpPr>
        <p:spPr>
          <a:xfrm>
            <a:off x="413212" y="2055813"/>
            <a:ext cx="11168109" cy="4665662"/>
          </a:xfrm>
        </p:spPr>
        <p:txBody>
          <a:bodyPr>
            <a:normAutofit/>
          </a:bodyPr>
          <a:lstStyle/>
          <a:p>
            <a:r>
              <a:rPr lang="en-US" sz="3000" dirty="0"/>
              <a:t>Improve federal permitting</a:t>
            </a:r>
          </a:p>
          <a:p>
            <a:pPr lvl="1"/>
            <a:r>
              <a:rPr lang="en-US" sz="3000" dirty="0"/>
              <a:t>DOT: highways</a:t>
            </a:r>
          </a:p>
          <a:p>
            <a:pPr lvl="1"/>
            <a:r>
              <a:rPr lang="en-US" sz="3000" dirty="0"/>
              <a:t>DOI: federal lands</a:t>
            </a:r>
          </a:p>
          <a:p>
            <a:r>
              <a:rPr lang="en-US" sz="3000" dirty="0"/>
              <a:t>Federal backstop siting</a:t>
            </a:r>
          </a:p>
          <a:p>
            <a:pPr lvl="1"/>
            <a:r>
              <a:rPr lang="en-US" sz="3000" dirty="0"/>
              <a:t>DOE and FERC</a:t>
            </a:r>
          </a:p>
          <a:p>
            <a:r>
              <a:rPr lang="en-US" sz="3000" dirty="0"/>
              <a:t>Grid Deployment Authority</a:t>
            </a:r>
          </a:p>
          <a:p>
            <a:r>
              <a:rPr lang="en-US" sz="3000" dirty="0"/>
              <a:t>WAPA Transmission Infrastructure Program loans</a:t>
            </a:r>
          </a:p>
          <a:p>
            <a:r>
              <a:rPr lang="en-US" sz="3000" dirty="0"/>
              <a:t>Loan guarantees—DOE Loan Program Office</a:t>
            </a:r>
          </a:p>
          <a:p>
            <a:pPr marL="0" indent="0">
              <a:buNone/>
            </a:pPr>
            <a:endParaRPr lang="en-US" dirty="0"/>
          </a:p>
          <a:p>
            <a:pPr lvl="1"/>
            <a:endParaRPr lang="en-US" dirty="0"/>
          </a:p>
        </p:txBody>
      </p:sp>
      <p:sp>
        <p:nvSpPr>
          <p:cNvPr id="4" name="Footer Placeholder 3">
            <a:extLst>
              <a:ext uri="{FF2B5EF4-FFF2-40B4-BE49-F238E27FC236}">
                <a16:creationId xmlns:a16="http://schemas.microsoft.com/office/drawing/2014/main" id="{0123373C-2479-4133-9E2D-F814CC3BF55B}"/>
              </a:ext>
            </a:extLst>
          </p:cNvPr>
          <p:cNvSpPr>
            <a:spLocks noGrp="1"/>
          </p:cNvSpPr>
          <p:nvPr>
            <p:ph type="ftr" sz="quarter" idx="11"/>
          </p:nvPr>
        </p:nvSpPr>
        <p:spPr/>
        <p:txBody>
          <a:bodyPr/>
          <a:lstStyle/>
          <a:p>
            <a:fld id="{52FDE289-FF6C-484A-82F2-4E5045740094}" type="slidenum">
              <a:rPr lang="en-US" smtClean="0"/>
              <a:pPr/>
              <a:t>10</a:t>
            </a:fld>
            <a:endParaRPr lang="en-US" dirty="0"/>
          </a:p>
        </p:txBody>
      </p:sp>
      <p:pic>
        <p:nvPicPr>
          <p:cNvPr id="5" name="Picture 4">
            <a:extLst>
              <a:ext uri="{FF2B5EF4-FFF2-40B4-BE49-F238E27FC236}">
                <a16:creationId xmlns:a16="http://schemas.microsoft.com/office/drawing/2014/main" id="{F145C339-DA55-4373-90C3-18E811A0DC64}"/>
              </a:ext>
            </a:extLst>
          </p:cNvPr>
          <p:cNvPicPr>
            <a:picLocks noChangeAspect="1"/>
          </p:cNvPicPr>
          <p:nvPr/>
        </p:nvPicPr>
        <p:blipFill>
          <a:blip r:embed="rId2"/>
          <a:stretch>
            <a:fillRect/>
          </a:stretch>
        </p:blipFill>
        <p:spPr>
          <a:xfrm>
            <a:off x="6298152" y="1719605"/>
            <a:ext cx="5480636" cy="3418789"/>
          </a:xfrm>
          <a:prstGeom prst="rect">
            <a:avLst/>
          </a:prstGeom>
        </p:spPr>
      </p:pic>
    </p:spTree>
    <p:extLst>
      <p:ext uri="{BB962C8B-B14F-4D97-AF65-F5344CB8AC3E}">
        <p14:creationId xmlns:p14="http://schemas.microsoft.com/office/powerpoint/2010/main" val="2773026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C390F3-5E4C-4ECB-B8B4-C7C6392384F1}"/>
              </a:ext>
            </a:extLst>
          </p:cNvPr>
          <p:cNvSpPr>
            <a:spLocks noGrp="1"/>
          </p:cNvSpPr>
          <p:nvPr>
            <p:ph type="ftr" sz="quarter" idx="11"/>
          </p:nvPr>
        </p:nvSpPr>
        <p:spPr/>
        <p:txBody>
          <a:bodyPr/>
          <a:lstStyle/>
          <a:p>
            <a:fld id="{52FDE289-FF6C-484A-82F2-4E5045740094}" type="slidenum">
              <a:rPr lang="en-US" smtClean="0"/>
              <a:pPr/>
              <a:t>2</a:t>
            </a:fld>
            <a:endParaRPr lang="en-US"/>
          </a:p>
        </p:txBody>
      </p:sp>
      <p:pic>
        <p:nvPicPr>
          <p:cNvPr id="5" name="Picture 4">
            <a:extLst>
              <a:ext uri="{FF2B5EF4-FFF2-40B4-BE49-F238E27FC236}">
                <a16:creationId xmlns:a16="http://schemas.microsoft.com/office/drawing/2014/main" id="{2168726B-7BDA-4AFA-9577-2B8AF77EBC0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18080" y="2201662"/>
            <a:ext cx="7650480" cy="4656338"/>
          </a:xfrm>
          <a:prstGeom prst="rect">
            <a:avLst/>
          </a:prstGeom>
          <a:noFill/>
        </p:spPr>
      </p:pic>
      <p:sp>
        <p:nvSpPr>
          <p:cNvPr id="6" name="Title 1">
            <a:extLst>
              <a:ext uri="{FF2B5EF4-FFF2-40B4-BE49-F238E27FC236}">
                <a16:creationId xmlns:a16="http://schemas.microsoft.com/office/drawing/2014/main" id="{51A7363E-8A5F-434A-BD66-8C183BAFAEC9}"/>
              </a:ext>
            </a:extLst>
          </p:cNvPr>
          <p:cNvSpPr>
            <a:spLocks noGrp="1"/>
          </p:cNvSpPr>
          <p:nvPr>
            <p:ph type="title"/>
          </p:nvPr>
        </p:nvSpPr>
        <p:spPr>
          <a:xfrm>
            <a:off x="0" y="419008"/>
            <a:ext cx="12054177" cy="1325563"/>
          </a:xfrm>
        </p:spPr>
        <p:txBody>
          <a:bodyPr>
            <a:normAutofit fontScale="90000"/>
          </a:bodyPr>
          <a:lstStyle/>
          <a:p>
            <a:r>
              <a:rPr lang="en-US" dirty="0"/>
              <a:t>Interregional Transmission Keeps the Lights On</a:t>
            </a:r>
            <a:br>
              <a:rPr lang="en-US" dirty="0"/>
            </a:br>
            <a:r>
              <a:rPr lang="en-US" sz="3600" dirty="0"/>
              <a:t>in Winter Storm Uri Feb 2021</a:t>
            </a:r>
            <a:br>
              <a:rPr lang="en-US" dirty="0"/>
            </a:br>
            <a:r>
              <a:rPr lang="en-US" sz="2200" dirty="0"/>
              <a:t>MISO imported 13 GW, ERCOT only 0.8 GW (East to West flow)</a:t>
            </a:r>
            <a:br>
              <a:rPr lang="en-US" sz="2200" dirty="0"/>
            </a:br>
            <a:r>
              <a:rPr lang="en-US" sz="2200" dirty="0"/>
              <a:t>Eastern polar vortex incidents in 2014, 2018 served by Midwest power (West to East flow) </a:t>
            </a:r>
            <a:br>
              <a:rPr lang="en-US" sz="2200" dirty="0"/>
            </a:br>
            <a:r>
              <a:rPr lang="en-US" sz="2200" dirty="0"/>
              <a:t>For transmission planning and cost allocation—who is the beneficiary???</a:t>
            </a:r>
          </a:p>
        </p:txBody>
      </p:sp>
    </p:spTree>
    <p:extLst>
      <p:ext uri="{BB962C8B-B14F-4D97-AF65-F5344CB8AC3E}">
        <p14:creationId xmlns:p14="http://schemas.microsoft.com/office/powerpoint/2010/main" val="816071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A102B-87A9-4F1E-B7B5-6A6D221C7BDF}"/>
              </a:ext>
            </a:extLst>
          </p:cNvPr>
          <p:cNvSpPr>
            <a:spLocks noGrp="1"/>
          </p:cNvSpPr>
          <p:nvPr>
            <p:ph type="title"/>
          </p:nvPr>
        </p:nvSpPr>
        <p:spPr>
          <a:xfrm>
            <a:off x="0" y="120756"/>
            <a:ext cx="12192000" cy="1325563"/>
          </a:xfrm>
        </p:spPr>
        <p:txBody>
          <a:bodyPr>
            <a:normAutofit fontScale="90000"/>
          </a:bodyPr>
          <a:lstStyle/>
          <a:p>
            <a:r>
              <a:rPr lang="en-US" dirty="0"/>
              <a:t>Low-cost decarbonization requires large scale transmission</a:t>
            </a:r>
            <a:br>
              <a:rPr lang="en-US" dirty="0"/>
            </a:br>
            <a:r>
              <a:rPr lang="en-US" sz="2800" dirty="0"/>
              <a:t>10s of GWs of power transfer </a:t>
            </a:r>
            <a:r>
              <a:rPr lang="en-US" sz="2800" u="sng" dirty="0"/>
              <a:t>back and forth </a:t>
            </a:r>
            <a:r>
              <a:rPr lang="en-US" sz="2800" dirty="0"/>
              <a:t>across and between regions</a:t>
            </a:r>
            <a:br>
              <a:rPr lang="en-US" sz="2800" dirty="0"/>
            </a:br>
            <a:r>
              <a:rPr lang="en-US" sz="2800" dirty="0"/>
              <a:t>2-3x increase in national transmission capacity</a:t>
            </a:r>
          </a:p>
        </p:txBody>
      </p:sp>
      <p:sp>
        <p:nvSpPr>
          <p:cNvPr id="4" name="Footer Placeholder 3">
            <a:extLst>
              <a:ext uri="{FF2B5EF4-FFF2-40B4-BE49-F238E27FC236}">
                <a16:creationId xmlns:a16="http://schemas.microsoft.com/office/drawing/2014/main" id="{7C99F651-E608-4D86-BE53-9F05A57C61B4}"/>
              </a:ext>
            </a:extLst>
          </p:cNvPr>
          <p:cNvSpPr>
            <a:spLocks noGrp="1"/>
          </p:cNvSpPr>
          <p:nvPr>
            <p:ph type="ftr" sz="quarter" idx="11"/>
          </p:nvPr>
        </p:nvSpPr>
        <p:spPr/>
        <p:txBody>
          <a:bodyPr/>
          <a:lstStyle/>
          <a:p>
            <a:fld id="{52FDE289-FF6C-484A-82F2-4E5045740094}" type="slidenum">
              <a:rPr lang="en-US" smtClean="0"/>
              <a:pPr/>
              <a:t>3</a:t>
            </a:fld>
            <a:endParaRPr lang="en-US" dirty="0"/>
          </a:p>
        </p:txBody>
      </p:sp>
      <p:pic>
        <p:nvPicPr>
          <p:cNvPr id="8" name="Picture 7" descr="Chart&#10;&#10;Description automatically generated">
            <a:extLst>
              <a:ext uri="{FF2B5EF4-FFF2-40B4-BE49-F238E27FC236}">
                <a16:creationId xmlns:a16="http://schemas.microsoft.com/office/drawing/2014/main" id="{5B997E95-AD8D-4108-ABD5-FBE5F2CEB17D}"/>
              </a:ext>
            </a:extLst>
          </p:cNvPr>
          <p:cNvPicPr/>
          <p:nvPr/>
        </p:nvPicPr>
        <p:blipFill>
          <a:blip r:embed="rId2">
            <a:extLst>
              <a:ext uri="{28A0092B-C50C-407E-A947-70E740481C1C}">
                <a14:useLocalDpi xmlns:a14="http://schemas.microsoft.com/office/drawing/2010/main" val="0"/>
              </a:ext>
            </a:extLst>
          </a:blip>
          <a:stretch>
            <a:fillRect/>
          </a:stretch>
        </p:blipFill>
        <p:spPr>
          <a:xfrm>
            <a:off x="1188684" y="1378775"/>
            <a:ext cx="3786325" cy="2136093"/>
          </a:xfrm>
          <a:prstGeom prst="rect">
            <a:avLst/>
          </a:prstGeom>
        </p:spPr>
      </p:pic>
      <p:sp>
        <p:nvSpPr>
          <p:cNvPr id="10" name="Content Placeholder 2">
            <a:extLst>
              <a:ext uri="{FF2B5EF4-FFF2-40B4-BE49-F238E27FC236}">
                <a16:creationId xmlns:a16="http://schemas.microsoft.com/office/drawing/2014/main" id="{7CF80162-633D-43E5-8F0A-863866FEA681}"/>
              </a:ext>
            </a:extLst>
          </p:cNvPr>
          <p:cNvSpPr txBox="1">
            <a:spLocks/>
          </p:cNvSpPr>
          <p:nvPr/>
        </p:nvSpPr>
        <p:spPr>
          <a:xfrm>
            <a:off x="821184" y="3600737"/>
            <a:ext cx="4114800" cy="7761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1" kern="1200" baseline="0">
                <a:solidFill>
                  <a:schemeClr val="accent1">
                    <a:lumMod val="50000"/>
                  </a:schemeClr>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baseline="0">
                <a:solidFill>
                  <a:schemeClr val="accent1">
                    <a:lumMod val="50000"/>
                  </a:schemeClr>
                </a:solidFill>
                <a:latin typeface="Calibri Light" panose="020F03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accent1">
                    <a:lumMod val="50000"/>
                  </a:schemeClr>
                </a:solidFill>
                <a:latin typeface="Calibri Light" panose="020F03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lumMod val="50000"/>
                  </a:schemeClr>
                </a:solidFill>
                <a:latin typeface="Calibri Light" panose="020F03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t>https://www.cell.com/joule/fulltext/S2542-4351(20)30557-2</a:t>
            </a:r>
          </a:p>
        </p:txBody>
      </p:sp>
      <p:pic>
        <p:nvPicPr>
          <p:cNvPr id="11" name="Picture 10">
            <a:extLst>
              <a:ext uri="{FF2B5EF4-FFF2-40B4-BE49-F238E27FC236}">
                <a16:creationId xmlns:a16="http://schemas.microsoft.com/office/drawing/2014/main" id="{284AF24A-1034-4F24-885C-2CD49C0ACB49}"/>
              </a:ext>
            </a:extLst>
          </p:cNvPr>
          <p:cNvPicPr>
            <a:picLocks noChangeAspect="1"/>
          </p:cNvPicPr>
          <p:nvPr/>
        </p:nvPicPr>
        <p:blipFill>
          <a:blip r:embed="rId3"/>
          <a:stretch>
            <a:fillRect/>
          </a:stretch>
        </p:blipFill>
        <p:spPr>
          <a:xfrm>
            <a:off x="1227710" y="4061011"/>
            <a:ext cx="3708274" cy="1918073"/>
          </a:xfrm>
          <a:prstGeom prst="rect">
            <a:avLst/>
          </a:prstGeom>
        </p:spPr>
      </p:pic>
      <p:sp>
        <p:nvSpPr>
          <p:cNvPr id="12" name="Content Placeholder 2">
            <a:extLst>
              <a:ext uri="{FF2B5EF4-FFF2-40B4-BE49-F238E27FC236}">
                <a16:creationId xmlns:a16="http://schemas.microsoft.com/office/drawing/2014/main" id="{E93A3807-96E0-4DD9-9D7C-70B010D45956}"/>
              </a:ext>
            </a:extLst>
          </p:cNvPr>
          <p:cNvSpPr txBox="1">
            <a:spLocks/>
          </p:cNvSpPr>
          <p:nvPr/>
        </p:nvSpPr>
        <p:spPr>
          <a:xfrm>
            <a:off x="578311" y="6150821"/>
            <a:ext cx="6084048" cy="7761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1" kern="1200" baseline="0">
                <a:solidFill>
                  <a:schemeClr val="accent1">
                    <a:lumMod val="50000"/>
                  </a:schemeClr>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baseline="0">
                <a:solidFill>
                  <a:schemeClr val="accent1">
                    <a:lumMod val="50000"/>
                  </a:schemeClr>
                </a:solidFill>
                <a:latin typeface="Calibri Light" panose="020F03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accent1">
                    <a:lumMod val="50000"/>
                  </a:schemeClr>
                </a:solidFill>
                <a:latin typeface="Calibri Light" panose="020F03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lumMod val="50000"/>
                  </a:schemeClr>
                </a:solidFill>
                <a:latin typeface="Calibri Light" panose="020F03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t>https://cleanenergygrid.org/wp-content/uploads/2020/11/Macro-Grids-in-the-Mainstream-1.pdf</a:t>
            </a:r>
          </a:p>
        </p:txBody>
      </p:sp>
      <p:pic>
        <p:nvPicPr>
          <p:cNvPr id="13" name="Picture 12" descr="Chart, line chart&#10;&#10;Description automatically generated">
            <a:extLst>
              <a:ext uri="{FF2B5EF4-FFF2-40B4-BE49-F238E27FC236}">
                <a16:creationId xmlns:a16="http://schemas.microsoft.com/office/drawing/2014/main" id="{CC635FE5-E8A3-4398-A0ED-AA93B80C94FF}"/>
              </a:ext>
            </a:extLst>
          </p:cNvPr>
          <p:cNvPicPr/>
          <p:nvPr/>
        </p:nvPicPr>
        <p:blipFill>
          <a:blip r:embed="rId4">
            <a:extLst>
              <a:ext uri="{28A0092B-C50C-407E-A947-70E740481C1C}">
                <a14:useLocalDpi xmlns:a14="http://schemas.microsoft.com/office/drawing/2010/main" val="0"/>
              </a:ext>
            </a:extLst>
          </a:blip>
          <a:stretch>
            <a:fillRect/>
          </a:stretch>
        </p:blipFill>
        <p:spPr>
          <a:xfrm>
            <a:off x="7068885" y="1905182"/>
            <a:ext cx="5111971" cy="4943474"/>
          </a:xfrm>
          <a:prstGeom prst="rect">
            <a:avLst/>
          </a:prstGeom>
        </p:spPr>
      </p:pic>
      <p:sp>
        <p:nvSpPr>
          <p:cNvPr id="15" name="Content Placeholder 2">
            <a:extLst>
              <a:ext uri="{FF2B5EF4-FFF2-40B4-BE49-F238E27FC236}">
                <a16:creationId xmlns:a16="http://schemas.microsoft.com/office/drawing/2014/main" id="{730BAAD1-7676-4CA4-A749-ACC577F08209}"/>
              </a:ext>
            </a:extLst>
          </p:cNvPr>
          <p:cNvSpPr txBox="1">
            <a:spLocks/>
          </p:cNvSpPr>
          <p:nvPr/>
        </p:nvSpPr>
        <p:spPr>
          <a:xfrm>
            <a:off x="7680109" y="1446319"/>
            <a:ext cx="5810250" cy="6048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1" kern="1200" baseline="0">
                <a:solidFill>
                  <a:schemeClr val="accent1">
                    <a:lumMod val="50000"/>
                  </a:schemeClr>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baseline="0">
                <a:solidFill>
                  <a:schemeClr val="accent1">
                    <a:lumMod val="50000"/>
                  </a:schemeClr>
                </a:solidFill>
                <a:latin typeface="Calibri Light" panose="020F03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accent1">
                    <a:lumMod val="50000"/>
                  </a:schemeClr>
                </a:solidFill>
                <a:latin typeface="Calibri Light" panose="020F03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lumMod val="50000"/>
                  </a:schemeClr>
                </a:solidFill>
                <a:latin typeface="Calibri Light" panose="020F03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Modeled flows NREL Seam study</a:t>
            </a:r>
          </a:p>
        </p:txBody>
      </p:sp>
    </p:spTree>
    <p:extLst>
      <p:ext uri="{BB962C8B-B14F-4D97-AF65-F5344CB8AC3E}">
        <p14:creationId xmlns:p14="http://schemas.microsoft.com/office/powerpoint/2010/main" val="461556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EAF7F-0490-4908-93F1-B8BF8A1535C7}"/>
              </a:ext>
            </a:extLst>
          </p:cNvPr>
          <p:cNvSpPr>
            <a:spLocks noGrp="1"/>
          </p:cNvSpPr>
          <p:nvPr>
            <p:ph type="title"/>
          </p:nvPr>
        </p:nvSpPr>
        <p:spPr>
          <a:xfrm>
            <a:off x="838200" y="79989"/>
            <a:ext cx="10515600" cy="1325563"/>
          </a:xfrm>
        </p:spPr>
        <p:txBody>
          <a:bodyPr/>
          <a:lstStyle/>
          <a:p>
            <a:r>
              <a:rPr lang="en-US" dirty="0"/>
              <a:t>Bigger is lower cost in transmission</a:t>
            </a:r>
          </a:p>
        </p:txBody>
      </p:sp>
      <p:sp>
        <p:nvSpPr>
          <p:cNvPr id="4" name="Footer Placeholder 3">
            <a:extLst>
              <a:ext uri="{FF2B5EF4-FFF2-40B4-BE49-F238E27FC236}">
                <a16:creationId xmlns:a16="http://schemas.microsoft.com/office/drawing/2014/main" id="{09F19D0A-E819-47FF-98D2-17B7A4C80309}"/>
              </a:ext>
            </a:extLst>
          </p:cNvPr>
          <p:cNvSpPr>
            <a:spLocks noGrp="1"/>
          </p:cNvSpPr>
          <p:nvPr>
            <p:ph type="ftr" sz="quarter" idx="11"/>
          </p:nvPr>
        </p:nvSpPr>
        <p:spPr/>
        <p:txBody>
          <a:bodyPr/>
          <a:lstStyle/>
          <a:p>
            <a:fld id="{52FDE289-FF6C-484A-82F2-4E5045740094}" type="slidenum">
              <a:rPr lang="en-US" smtClean="0"/>
              <a:pPr/>
              <a:t>4</a:t>
            </a:fld>
            <a:endParaRPr lang="en-US" dirty="0"/>
          </a:p>
        </p:txBody>
      </p:sp>
      <p:pic>
        <p:nvPicPr>
          <p:cNvPr id="5" name="Picture 4">
            <a:extLst>
              <a:ext uri="{FF2B5EF4-FFF2-40B4-BE49-F238E27FC236}">
                <a16:creationId xmlns:a16="http://schemas.microsoft.com/office/drawing/2014/main" id="{51949492-D00A-4AED-AC12-D94C1B73EC13}"/>
              </a:ext>
            </a:extLst>
          </p:cNvPr>
          <p:cNvPicPr/>
          <p:nvPr/>
        </p:nvPicPr>
        <p:blipFill>
          <a:blip r:embed="rId2">
            <a:extLst>
              <a:ext uri="{28A0092B-C50C-407E-A947-70E740481C1C}">
                <a14:useLocalDpi xmlns:a14="http://schemas.microsoft.com/office/drawing/2010/main" val="0"/>
              </a:ext>
            </a:extLst>
          </a:blip>
          <a:stretch>
            <a:fillRect/>
          </a:stretch>
        </p:blipFill>
        <p:spPr>
          <a:xfrm>
            <a:off x="104774" y="1419225"/>
            <a:ext cx="12087225" cy="5438775"/>
          </a:xfrm>
          <a:prstGeom prst="rect">
            <a:avLst/>
          </a:prstGeom>
        </p:spPr>
      </p:pic>
      <p:sp>
        <p:nvSpPr>
          <p:cNvPr id="6" name="Content Placeholder 2">
            <a:extLst>
              <a:ext uri="{FF2B5EF4-FFF2-40B4-BE49-F238E27FC236}">
                <a16:creationId xmlns:a16="http://schemas.microsoft.com/office/drawing/2014/main" id="{14B379B8-FCF9-42C9-96A5-CBE94E2D3A98}"/>
              </a:ext>
            </a:extLst>
          </p:cNvPr>
          <p:cNvSpPr txBox="1">
            <a:spLocks/>
          </p:cNvSpPr>
          <p:nvPr/>
        </p:nvSpPr>
        <p:spPr>
          <a:xfrm>
            <a:off x="311643" y="2236456"/>
            <a:ext cx="5810250" cy="6048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1" kern="1200" baseline="0">
                <a:solidFill>
                  <a:schemeClr val="accent1">
                    <a:lumMod val="50000"/>
                  </a:schemeClr>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baseline="0">
                <a:solidFill>
                  <a:schemeClr val="accent1">
                    <a:lumMod val="50000"/>
                  </a:schemeClr>
                </a:solidFill>
                <a:latin typeface="Calibri Light" panose="020F03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accent1">
                    <a:lumMod val="50000"/>
                  </a:schemeClr>
                </a:solidFill>
                <a:latin typeface="Calibri Light" panose="020F03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lumMod val="50000"/>
                  </a:schemeClr>
                </a:solidFill>
                <a:latin typeface="Calibri Light" panose="020F03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765kv lines have ~1/6 the losses as 345 kV</a:t>
            </a:r>
          </a:p>
        </p:txBody>
      </p:sp>
      <p:sp>
        <p:nvSpPr>
          <p:cNvPr id="7" name="Content Placeholder 2">
            <a:extLst>
              <a:ext uri="{FF2B5EF4-FFF2-40B4-BE49-F238E27FC236}">
                <a16:creationId xmlns:a16="http://schemas.microsoft.com/office/drawing/2014/main" id="{C031B18E-9F4B-4859-92FB-A6A127EC2867}"/>
              </a:ext>
            </a:extLst>
          </p:cNvPr>
          <p:cNvSpPr txBox="1">
            <a:spLocks/>
          </p:cNvSpPr>
          <p:nvPr/>
        </p:nvSpPr>
        <p:spPr>
          <a:xfrm>
            <a:off x="5897177" y="2717441"/>
            <a:ext cx="5810250" cy="60483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b="1" kern="1200" baseline="0">
                <a:solidFill>
                  <a:schemeClr val="accent1">
                    <a:lumMod val="50000"/>
                  </a:schemeClr>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baseline="0">
                <a:solidFill>
                  <a:schemeClr val="accent1">
                    <a:lumMod val="50000"/>
                  </a:schemeClr>
                </a:solidFill>
                <a:latin typeface="Calibri Light" panose="020F03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accent1">
                    <a:lumMod val="50000"/>
                  </a:schemeClr>
                </a:solidFill>
                <a:latin typeface="Calibri Light" panose="020F03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lumMod val="50000"/>
                  </a:schemeClr>
                </a:solidFill>
                <a:latin typeface="Calibri Light" panose="020F03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Bigger lines</a:t>
            </a:r>
          </a:p>
          <a:p>
            <a:pPr marL="0" indent="0">
              <a:buNone/>
            </a:pPr>
            <a:r>
              <a:rPr lang="en-US" sz="2400" dirty="0"/>
              <a:t>Lower $/MW-mile</a:t>
            </a:r>
          </a:p>
        </p:txBody>
      </p:sp>
      <p:cxnSp>
        <p:nvCxnSpPr>
          <p:cNvPr id="8" name="Straight Arrow Connector 7">
            <a:extLst>
              <a:ext uri="{FF2B5EF4-FFF2-40B4-BE49-F238E27FC236}">
                <a16:creationId xmlns:a16="http://schemas.microsoft.com/office/drawing/2014/main" id="{646348E6-14E5-4383-9B48-3D92F9CBECA5}"/>
              </a:ext>
            </a:extLst>
          </p:cNvPr>
          <p:cNvCxnSpPr>
            <a:cxnSpLocks/>
          </p:cNvCxnSpPr>
          <p:nvPr/>
        </p:nvCxnSpPr>
        <p:spPr>
          <a:xfrm flipH="1">
            <a:off x="4634144" y="2965143"/>
            <a:ext cx="1331650" cy="1216240"/>
          </a:xfrm>
          <a:prstGeom prst="straightConnector1">
            <a:avLst/>
          </a:prstGeom>
          <a:ln w="38100">
            <a:solidFill>
              <a:schemeClr val="tx1">
                <a:lumMod val="65000"/>
                <a:lumOff val="35000"/>
              </a:schemeClr>
            </a:solidFill>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805D7025-A8D7-4FAA-86CC-4D8707A19568}"/>
              </a:ext>
            </a:extLst>
          </p:cNvPr>
          <p:cNvCxnSpPr>
            <a:cxnSpLocks/>
          </p:cNvCxnSpPr>
          <p:nvPr/>
        </p:nvCxnSpPr>
        <p:spPr>
          <a:xfrm flipH="1">
            <a:off x="4767309" y="2965143"/>
            <a:ext cx="1198485" cy="3213715"/>
          </a:xfrm>
          <a:prstGeom prst="straightConnector1">
            <a:avLst/>
          </a:prstGeom>
          <a:ln w="38100">
            <a:solidFill>
              <a:schemeClr val="tx1">
                <a:lumMod val="65000"/>
                <a:lumOff val="35000"/>
              </a:schemeClr>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10028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4CB90-06EC-48E0-8153-EF8F032E5221}"/>
              </a:ext>
            </a:extLst>
          </p:cNvPr>
          <p:cNvSpPr>
            <a:spLocks noGrp="1"/>
          </p:cNvSpPr>
          <p:nvPr>
            <p:ph type="title"/>
          </p:nvPr>
        </p:nvSpPr>
        <p:spPr>
          <a:xfrm>
            <a:off x="115410" y="90923"/>
            <a:ext cx="11993731" cy="1325563"/>
          </a:xfrm>
        </p:spPr>
        <p:txBody>
          <a:bodyPr>
            <a:normAutofit fontScale="90000"/>
          </a:bodyPr>
          <a:lstStyle/>
          <a:p>
            <a:r>
              <a:rPr lang="en-US" dirty="0"/>
              <a:t>~800 GW of clean energy stuck in interconnection queues </a:t>
            </a:r>
            <a:br>
              <a:rPr lang="en-US" dirty="0"/>
            </a:br>
            <a:r>
              <a:rPr lang="en-US" sz="2800" dirty="0"/>
              <a:t>Planning a HV network through an interconnection process costs more than regional planning</a:t>
            </a:r>
          </a:p>
        </p:txBody>
      </p:sp>
      <p:sp>
        <p:nvSpPr>
          <p:cNvPr id="4" name="Footer Placeholder 3">
            <a:extLst>
              <a:ext uri="{FF2B5EF4-FFF2-40B4-BE49-F238E27FC236}">
                <a16:creationId xmlns:a16="http://schemas.microsoft.com/office/drawing/2014/main" id="{D225C1C8-4C1A-4E2D-B73F-530BED85766E}"/>
              </a:ext>
            </a:extLst>
          </p:cNvPr>
          <p:cNvSpPr>
            <a:spLocks noGrp="1"/>
          </p:cNvSpPr>
          <p:nvPr>
            <p:ph type="ftr" sz="quarter" idx="11"/>
          </p:nvPr>
        </p:nvSpPr>
        <p:spPr/>
        <p:txBody>
          <a:bodyPr/>
          <a:lstStyle/>
          <a:p>
            <a:fld id="{52FDE289-FF6C-484A-82F2-4E5045740094}" type="slidenum">
              <a:rPr lang="en-US" smtClean="0"/>
              <a:pPr/>
              <a:t>5</a:t>
            </a:fld>
            <a:endParaRPr lang="en-US" dirty="0"/>
          </a:p>
        </p:txBody>
      </p:sp>
      <p:pic>
        <p:nvPicPr>
          <p:cNvPr id="9" name="Picture 8">
            <a:extLst>
              <a:ext uri="{FF2B5EF4-FFF2-40B4-BE49-F238E27FC236}">
                <a16:creationId xmlns:a16="http://schemas.microsoft.com/office/drawing/2014/main" id="{FFF9C1DF-CDBB-433A-9C60-0222FF18CAB0}"/>
              </a:ext>
            </a:extLst>
          </p:cNvPr>
          <p:cNvPicPr/>
          <p:nvPr/>
        </p:nvPicPr>
        <p:blipFill>
          <a:blip r:embed="rId2">
            <a:extLst>
              <a:ext uri="{28A0092B-C50C-407E-A947-70E740481C1C}">
                <a14:useLocalDpi xmlns:a14="http://schemas.microsoft.com/office/drawing/2010/main" val="0"/>
              </a:ext>
            </a:extLst>
          </a:blip>
          <a:stretch>
            <a:fillRect/>
          </a:stretch>
        </p:blipFill>
        <p:spPr>
          <a:xfrm>
            <a:off x="1518082" y="1624614"/>
            <a:ext cx="8162277" cy="5015884"/>
          </a:xfrm>
          <a:prstGeom prst="rect">
            <a:avLst/>
          </a:prstGeom>
        </p:spPr>
      </p:pic>
      <p:sp>
        <p:nvSpPr>
          <p:cNvPr id="11" name="TextBox 10">
            <a:extLst>
              <a:ext uri="{FF2B5EF4-FFF2-40B4-BE49-F238E27FC236}">
                <a16:creationId xmlns:a16="http://schemas.microsoft.com/office/drawing/2014/main" id="{1CC8E177-3AE5-4885-AB84-C43813CFEACD}"/>
              </a:ext>
            </a:extLst>
          </p:cNvPr>
          <p:cNvSpPr txBox="1"/>
          <p:nvPr/>
        </p:nvSpPr>
        <p:spPr>
          <a:xfrm>
            <a:off x="9750640" y="2500024"/>
            <a:ext cx="1846556" cy="1015663"/>
          </a:xfrm>
          <a:prstGeom prst="rect">
            <a:avLst/>
          </a:prstGeom>
          <a:noFill/>
        </p:spPr>
        <p:txBody>
          <a:bodyPr wrap="square" rtlCol="0">
            <a:spAutoFit/>
          </a:bodyPr>
          <a:lstStyle/>
          <a:p>
            <a:r>
              <a:rPr lang="en-US" sz="2000" b="1" dirty="0">
                <a:solidFill>
                  <a:schemeClr val="tx1">
                    <a:lumMod val="65000"/>
                    <a:lumOff val="35000"/>
                  </a:schemeClr>
                </a:solidFill>
                <a:latin typeface="Calibri Light"/>
                <a:cs typeface="Calibri Light"/>
              </a:rPr>
              <a:t>Projects Entering </a:t>
            </a:r>
          </a:p>
          <a:p>
            <a:r>
              <a:rPr lang="en-US" sz="2000" b="1" dirty="0">
                <a:solidFill>
                  <a:schemeClr val="tx1">
                    <a:lumMod val="65000"/>
                    <a:lumOff val="35000"/>
                  </a:schemeClr>
                </a:solidFill>
                <a:latin typeface="Calibri Light"/>
                <a:cs typeface="Calibri Light"/>
              </a:rPr>
              <a:t>Queues</a:t>
            </a:r>
          </a:p>
        </p:txBody>
      </p:sp>
      <p:sp>
        <p:nvSpPr>
          <p:cNvPr id="13" name="TextBox 12">
            <a:extLst>
              <a:ext uri="{FF2B5EF4-FFF2-40B4-BE49-F238E27FC236}">
                <a16:creationId xmlns:a16="http://schemas.microsoft.com/office/drawing/2014/main" id="{11331148-5A41-49BC-8D27-A2C710D0BF53}"/>
              </a:ext>
            </a:extLst>
          </p:cNvPr>
          <p:cNvSpPr txBox="1"/>
          <p:nvPr/>
        </p:nvSpPr>
        <p:spPr>
          <a:xfrm>
            <a:off x="9849774" y="4019585"/>
            <a:ext cx="1846556" cy="707886"/>
          </a:xfrm>
          <a:prstGeom prst="rect">
            <a:avLst/>
          </a:prstGeom>
          <a:noFill/>
        </p:spPr>
        <p:txBody>
          <a:bodyPr wrap="square" rtlCol="0">
            <a:spAutoFit/>
          </a:bodyPr>
          <a:lstStyle/>
          <a:p>
            <a:r>
              <a:rPr lang="en-US" sz="2000" b="1" dirty="0">
                <a:solidFill>
                  <a:schemeClr val="accent5">
                    <a:lumMod val="75000"/>
                  </a:schemeClr>
                </a:solidFill>
                <a:latin typeface="Calibri Light"/>
                <a:cs typeface="Calibri Light"/>
              </a:rPr>
              <a:t>Completed </a:t>
            </a:r>
          </a:p>
          <a:p>
            <a:r>
              <a:rPr lang="en-US" sz="2000" b="1" dirty="0">
                <a:solidFill>
                  <a:schemeClr val="accent5">
                    <a:lumMod val="75000"/>
                  </a:schemeClr>
                </a:solidFill>
                <a:latin typeface="Calibri Light"/>
                <a:cs typeface="Calibri Light"/>
              </a:rPr>
              <a:t>Projects</a:t>
            </a:r>
          </a:p>
        </p:txBody>
      </p:sp>
      <p:cxnSp>
        <p:nvCxnSpPr>
          <p:cNvPr id="17" name="Straight Arrow Connector 16">
            <a:extLst>
              <a:ext uri="{FF2B5EF4-FFF2-40B4-BE49-F238E27FC236}">
                <a16:creationId xmlns:a16="http://schemas.microsoft.com/office/drawing/2014/main" id="{8E1CD4A9-C7A7-4354-9C99-EB943D8C0C21}"/>
              </a:ext>
            </a:extLst>
          </p:cNvPr>
          <p:cNvCxnSpPr>
            <a:cxnSpLocks/>
          </p:cNvCxnSpPr>
          <p:nvPr/>
        </p:nvCxnSpPr>
        <p:spPr>
          <a:xfrm flipH="1">
            <a:off x="9383698" y="3515687"/>
            <a:ext cx="466076" cy="0"/>
          </a:xfrm>
          <a:prstGeom prst="straightConnector1">
            <a:avLst/>
          </a:prstGeom>
          <a:ln w="38100">
            <a:solidFill>
              <a:schemeClr val="tx1">
                <a:lumMod val="65000"/>
                <a:lumOff val="35000"/>
              </a:schemeClr>
            </a:solidFill>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BAFE80AE-0117-420F-A830-9A5CD5DFC676}"/>
              </a:ext>
            </a:extLst>
          </p:cNvPr>
          <p:cNvCxnSpPr>
            <a:cxnSpLocks/>
          </p:cNvCxnSpPr>
          <p:nvPr/>
        </p:nvCxnSpPr>
        <p:spPr>
          <a:xfrm flipH="1">
            <a:off x="9072980" y="3515687"/>
            <a:ext cx="776794" cy="616869"/>
          </a:xfrm>
          <a:prstGeom prst="straightConnector1">
            <a:avLst/>
          </a:prstGeom>
          <a:ln w="38100">
            <a:solidFill>
              <a:schemeClr val="tx1">
                <a:lumMod val="65000"/>
                <a:lumOff val="35000"/>
              </a:schemeClr>
            </a:solidFill>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E52D3DF7-D4FE-476B-8919-A87AA5596FF9}"/>
              </a:ext>
            </a:extLst>
          </p:cNvPr>
          <p:cNvCxnSpPr>
            <a:cxnSpLocks/>
          </p:cNvCxnSpPr>
          <p:nvPr/>
        </p:nvCxnSpPr>
        <p:spPr>
          <a:xfrm flipH="1">
            <a:off x="8726750" y="3515687"/>
            <a:ext cx="1123024" cy="1211784"/>
          </a:xfrm>
          <a:prstGeom prst="straightConnector1">
            <a:avLst/>
          </a:prstGeom>
          <a:ln w="38100">
            <a:solidFill>
              <a:schemeClr val="tx1">
                <a:lumMod val="65000"/>
                <a:lumOff val="35000"/>
              </a:schemeClr>
            </a:solidFill>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27F76FDA-160C-4A62-982C-C34C46305B63}"/>
              </a:ext>
            </a:extLst>
          </p:cNvPr>
          <p:cNvCxnSpPr>
            <a:cxnSpLocks/>
            <a:stCxn id="13" idx="1"/>
          </p:cNvCxnSpPr>
          <p:nvPr/>
        </p:nvCxnSpPr>
        <p:spPr>
          <a:xfrm flipH="1">
            <a:off x="9161755" y="4373528"/>
            <a:ext cx="688019" cy="1133485"/>
          </a:xfrm>
          <a:prstGeom prst="straightConnector1">
            <a:avLst/>
          </a:prstGeom>
          <a:ln w="38100">
            <a:solidFill>
              <a:srgbClr val="92D050"/>
            </a:solidFill>
            <a:tailEnd type="triangle"/>
          </a:ln>
        </p:spPr>
        <p:style>
          <a:lnRef idx="3">
            <a:schemeClr val="dk1"/>
          </a:lnRef>
          <a:fillRef idx="0">
            <a:schemeClr val="dk1"/>
          </a:fillRef>
          <a:effectRef idx="2">
            <a:schemeClr val="dk1"/>
          </a:effectRef>
          <a:fontRef idx="minor">
            <a:schemeClr val="tx1"/>
          </a:fontRef>
        </p:style>
      </p:cxnSp>
      <p:cxnSp>
        <p:nvCxnSpPr>
          <p:cNvPr id="34" name="Straight Arrow Connector 33">
            <a:extLst>
              <a:ext uri="{FF2B5EF4-FFF2-40B4-BE49-F238E27FC236}">
                <a16:creationId xmlns:a16="http://schemas.microsoft.com/office/drawing/2014/main" id="{D2A66C9B-6D16-442A-A34B-823A1B57C0B7}"/>
              </a:ext>
            </a:extLst>
          </p:cNvPr>
          <p:cNvCxnSpPr>
            <a:cxnSpLocks/>
            <a:stCxn id="13" idx="1"/>
          </p:cNvCxnSpPr>
          <p:nvPr/>
        </p:nvCxnSpPr>
        <p:spPr>
          <a:xfrm flipH="1">
            <a:off x="9497258" y="4373528"/>
            <a:ext cx="352516" cy="1133485"/>
          </a:xfrm>
          <a:prstGeom prst="straightConnector1">
            <a:avLst/>
          </a:prstGeom>
          <a:ln w="38100">
            <a:solidFill>
              <a:srgbClr val="92D050"/>
            </a:solidFill>
            <a:tailEnd type="triangle"/>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64ED286B-BF85-423A-ADDE-45EDB1180039}"/>
              </a:ext>
            </a:extLst>
          </p:cNvPr>
          <p:cNvCxnSpPr>
            <a:cxnSpLocks/>
            <a:stCxn id="13" idx="1"/>
          </p:cNvCxnSpPr>
          <p:nvPr/>
        </p:nvCxnSpPr>
        <p:spPr>
          <a:xfrm flipH="1">
            <a:off x="8741548" y="4373528"/>
            <a:ext cx="1108226" cy="1209685"/>
          </a:xfrm>
          <a:prstGeom prst="straightConnector1">
            <a:avLst/>
          </a:prstGeom>
          <a:ln w="38100">
            <a:solidFill>
              <a:srgbClr val="92D050"/>
            </a:solidFill>
            <a:tailEnd type="triangle"/>
          </a:ln>
        </p:spPr>
        <p:style>
          <a:lnRef idx="3">
            <a:schemeClr val="dk1"/>
          </a:lnRef>
          <a:fillRef idx="0">
            <a:schemeClr val="dk1"/>
          </a:fillRef>
          <a:effectRef idx="2">
            <a:schemeClr val="dk1"/>
          </a:effectRef>
          <a:fontRef idx="minor">
            <a:schemeClr val="tx1"/>
          </a:fontRef>
        </p:style>
      </p:cxnSp>
      <p:sp>
        <p:nvSpPr>
          <p:cNvPr id="14" name="TextBox 13">
            <a:extLst>
              <a:ext uri="{FF2B5EF4-FFF2-40B4-BE49-F238E27FC236}">
                <a16:creationId xmlns:a16="http://schemas.microsoft.com/office/drawing/2014/main" id="{B34860BE-BFB9-4D34-9DBE-3C4A88F3EE5A}"/>
              </a:ext>
            </a:extLst>
          </p:cNvPr>
          <p:cNvSpPr txBox="1"/>
          <p:nvPr/>
        </p:nvSpPr>
        <p:spPr>
          <a:xfrm>
            <a:off x="5599220" y="2095356"/>
            <a:ext cx="1846556" cy="400110"/>
          </a:xfrm>
          <a:prstGeom prst="rect">
            <a:avLst/>
          </a:prstGeom>
          <a:noFill/>
        </p:spPr>
        <p:txBody>
          <a:bodyPr wrap="square" rtlCol="0">
            <a:spAutoFit/>
          </a:bodyPr>
          <a:lstStyle/>
          <a:p>
            <a:r>
              <a:rPr lang="en-US" sz="2000" b="1" dirty="0">
                <a:solidFill>
                  <a:schemeClr val="tx1">
                    <a:lumMod val="65000"/>
                    <a:lumOff val="35000"/>
                  </a:schemeClr>
                </a:solidFill>
                <a:latin typeface="Calibri Light"/>
                <a:cs typeface="Calibri Light"/>
              </a:rPr>
              <a:t>More recent</a:t>
            </a:r>
          </a:p>
        </p:txBody>
      </p:sp>
      <p:cxnSp>
        <p:nvCxnSpPr>
          <p:cNvPr id="15" name="Straight Arrow Connector 14">
            <a:extLst>
              <a:ext uri="{FF2B5EF4-FFF2-40B4-BE49-F238E27FC236}">
                <a16:creationId xmlns:a16="http://schemas.microsoft.com/office/drawing/2014/main" id="{59162463-09D2-4E9C-BE6B-1F78A7BFD756}"/>
              </a:ext>
            </a:extLst>
          </p:cNvPr>
          <p:cNvCxnSpPr>
            <a:cxnSpLocks/>
          </p:cNvCxnSpPr>
          <p:nvPr/>
        </p:nvCxnSpPr>
        <p:spPr>
          <a:xfrm>
            <a:off x="7031114" y="2297021"/>
            <a:ext cx="514905" cy="0"/>
          </a:xfrm>
          <a:prstGeom prst="straightConnector1">
            <a:avLst/>
          </a:prstGeom>
          <a:ln w="38100">
            <a:solidFill>
              <a:schemeClr val="tx1">
                <a:lumMod val="65000"/>
                <a:lumOff val="35000"/>
              </a:schemeClr>
            </a:solidFill>
            <a:tailEnd type="triangle"/>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0AC9C8DE-F3E6-4B52-810D-B5CD34C58595}"/>
              </a:ext>
            </a:extLst>
          </p:cNvPr>
          <p:cNvSpPr txBox="1"/>
          <p:nvPr/>
        </p:nvSpPr>
        <p:spPr>
          <a:xfrm>
            <a:off x="3567714" y="2637169"/>
            <a:ext cx="1846556" cy="400110"/>
          </a:xfrm>
          <a:prstGeom prst="rect">
            <a:avLst/>
          </a:prstGeom>
          <a:noFill/>
        </p:spPr>
        <p:txBody>
          <a:bodyPr wrap="square" rtlCol="0">
            <a:spAutoFit/>
          </a:bodyPr>
          <a:lstStyle/>
          <a:p>
            <a:r>
              <a:rPr lang="en-US" sz="2000" b="1" dirty="0">
                <a:solidFill>
                  <a:schemeClr val="tx1">
                    <a:lumMod val="65000"/>
                    <a:lumOff val="35000"/>
                  </a:schemeClr>
                </a:solidFill>
                <a:latin typeface="Calibri Light"/>
                <a:cs typeface="Calibri Light"/>
              </a:rPr>
              <a:t>Higher cost</a:t>
            </a:r>
          </a:p>
        </p:txBody>
      </p:sp>
      <p:cxnSp>
        <p:nvCxnSpPr>
          <p:cNvPr id="20" name="Straight Arrow Connector 19">
            <a:extLst>
              <a:ext uri="{FF2B5EF4-FFF2-40B4-BE49-F238E27FC236}">
                <a16:creationId xmlns:a16="http://schemas.microsoft.com/office/drawing/2014/main" id="{48ECC46A-EB53-46EB-B60D-B2555BB2782C}"/>
              </a:ext>
            </a:extLst>
          </p:cNvPr>
          <p:cNvCxnSpPr>
            <a:cxnSpLocks/>
          </p:cNvCxnSpPr>
          <p:nvPr/>
        </p:nvCxnSpPr>
        <p:spPr>
          <a:xfrm flipV="1">
            <a:off x="4038600" y="2201662"/>
            <a:ext cx="0" cy="479079"/>
          </a:xfrm>
          <a:prstGeom prst="straightConnector1">
            <a:avLst/>
          </a:prstGeom>
          <a:ln w="38100">
            <a:solidFill>
              <a:schemeClr val="tx1">
                <a:lumMod val="65000"/>
                <a:lumOff val="35000"/>
              </a:schemeClr>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50899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F53A2-1001-41B8-9F2C-BBC6AB5A99D5}"/>
              </a:ext>
            </a:extLst>
          </p:cNvPr>
          <p:cNvSpPr>
            <a:spLocks noGrp="1"/>
          </p:cNvSpPr>
          <p:nvPr>
            <p:ph type="title"/>
          </p:nvPr>
        </p:nvSpPr>
        <p:spPr/>
        <p:txBody>
          <a:bodyPr>
            <a:normAutofit fontScale="90000"/>
          </a:bodyPr>
          <a:lstStyle/>
          <a:p>
            <a:r>
              <a:rPr lang="en-US" dirty="0"/>
              <a:t>First, get the most out of the existing grid</a:t>
            </a:r>
            <a:br>
              <a:rPr lang="en-US" dirty="0"/>
            </a:br>
            <a:r>
              <a:rPr lang="en-US" sz="2400" dirty="0"/>
              <a:t>with Grid-Enhancing Technologies (GETs)</a:t>
            </a:r>
            <a:br>
              <a:rPr lang="en-US" sz="2400" dirty="0"/>
            </a:br>
            <a:r>
              <a:rPr lang="en-US" sz="2400" dirty="0"/>
              <a:t>See www.watt-transmission.org</a:t>
            </a:r>
          </a:p>
        </p:txBody>
      </p:sp>
      <p:sp>
        <p:nvSpPr>
          <p:cNvPr id="3" name="Content Placeholder 2">
            <a:extLst>
              <a:ext uri="{FF2B5EF4-FFF2-40B4-BE49-F238E27FC236}">
                <a16:creationId xmlns:a16="http://schemas.microsoft.com/office/drawing/2014/main" id="{B205377A-2280-436F-82D5-8FB3A311B90B}"/>
              </a:ext>
            </a:extLst>
          </p:cNvPr>
          <p:cNvSpPr>
            <a:spLocks noGrp="1"/>
          </p:cNvSpPr>
          <p:nvPr>
            <p:ph idx="1"/>
          </p:nvPr>
        </p:nvSpPr>
        <p:spPr/>
        <p:txBody>
          <a:bodyPr>
            <a:normAutofit/>
          </a:bodyPr>
          <a:lstStyle/>
          <a:p>
            <a:r>
              <a:rPr lang="en-US" dirty="0"/>
              <a:t>GET some Dynamic Line Ratings, topology optimization, storage-as-transmission, power flow control</a:t>
            </a:r>
          </a:p>
          <a:p>
            <a:r>
              <a:rPr lang="en-US" dirty="0"/>
              <a:t>GETs are </a:t>
            </a:r>
          </a:p>
          <a:p>
            <a:pPr lvl="1"/>
            <a:r>
              <a:rPr lang="en-US" dirty="0"/>
              <a:t>VERY low cost, $0.5m - $25m</a:t>
            </a:r>
          </a:p>
          <a:p>
            <a:pPr lvl="1"/>
            <a:r>
              <a:rPr lang="en-US" dirty="0"/>
              <a:t>deployable in MONTHS </a:t>
            </a:r>
          </a:p>
          <a:p>
            <a:pPr lvl="1"/>
            <a:r>
              <a:rPr lang="en-US" dirty="0"/>
              <a:t>scalable</a:t>
            </a:r>
          </a:p>
          <a:p>
            <a:pPr lvl="1"/>
            <a:r>
              <a:rPr lang="en-US" dirty="0"/>
              <a:t>modular</a:t>
            </a:r>
          </a:p>
          <a:p>
            <a:pPr lvl="1"/>
            <a:r>
              <a:rPr lang="en-US" dirty="0"/>
              <a:t>mobile and re-deployable</a:t>
            </a:r>
          </a:p>
          <a:p>
            <a:r>
              <a:rPr lang="en-US" dirty="0"/>
              <a:t>FERC shared savings incentive conference September 2021</a:t>
            </a:r>
          </a:p>
        </p:txBody>
      </p:sp>
      <p:sp>
        <p:nvSpPr>
          <p:cNvPr id="4" name="Footer Placeholder 3">
            <a:extLst>
              <a:ext uri="{FF2B5EF4-FFF2-40B4-BE49-F238E27FC236}">
                <a16:creationId xmlns:a16="http://schemas.microsoft.com/office/drawing/2014/main" id="{EBB6A4BF-A55D-4259-89DD-EB3F9EA3F0E7}"/>
              </a:ext>
            </a:extLst>
          </p:cNvPr>
          <p:cNvSpPr>
            <a:spLocks noGrp="1"/>
          </p:cNvSpPr>
          <p:nvPr>
            <p:ph type="ftr" sz="quarter" idx="11"/>
          </p:nvPr>
        </p:nvSpPr>
        <p:spPr/>
        <p:txBody>
          <a:bodyPr/>
          <a:lstStyle/>
          <a:p>
            <a:fld id="{52FDE289-FF6C-484A-82F2-4E5045740094}" type="slidenum">
              <a:rPr lang="en-US" smtClean="0"/>
              <a:pPr/>
              <a:t>6</a:t>
            </a:fld>
            <a:endParaRPr lang="en-US" dirty="0"/>
          </a:p>
        </p:txBody>
      </p:sp>
    </p:spTree>
    <p:extLst>
      <p:ext uri="{BB962C8B-B14F-4D97-AF65-F5344CB8AC3E}">
        <p14:creationId xmlns:p14="http://schemas.microsoft.com/office/powerpoint/2010/main" val="362520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F7DD8-04F8-4FCB-B034-5F12AF17B7E2}"/>
              </a:ext>
            </a:extLst>
          </p:cNvPr>
          <p:cNvSpPr>
            <a:spLocks noGrp="1"/>
          </p:cNvSpPr>
          <p:nvPr>
            <p:ph type="title"/>
          </p:nvPr>
        </p:nvSpPr>
        <p:spPr/>
        <p:txBody>
          <a:bodyPr/>
          <a:lstStyle/>
          <a:p>
            <a:r>
              <a:rPr lang="en-US" dirty="0"/>
              <a:t>Big transmission CAN be built!</a:t>
            </a:r>
            <a:br>
              <a:rPr lang="en-US" dirty="0"/>
            </a:br>
            <a:r>
              <a:rPr lang="en-US" sz="2800" dirty="0"/>
              <a:t>Recent US Large-Scale Expansions</a:t>
            </a:r>
          </a:p>
        </p:txBody>
      </p:sp>
      <p:sp>
        <p:nvSpPr>
          <p:cNvPr id="4" name="Footer Placeholder 3">
            <a:extLst>
              <a:ext uri="{FF2B5EF4-FFF2-40B4-BE49-F238E27FC236}">
                <a16:creationId xmlns:a16="http://schemas.microsoft.com/office/drawing/2014/main" id="{A0653138-15D2-4DEE-90EE-C31F4AF39042}"/>
              </a:ext>
            </a:extLst>
          </p:cNvPr>
          <p:cNvSpPr>
            <a:spLocks noGrp="1"/>
          </p:cNvSpPr>
          <p:nvPr>
            <p:ph type="ftr" sz="quarter" idx="11"/>
          </p:nvPr>
        </p:nvSpPr>
        <p:spPr/>
        <p:txBody>
          <a:bodyPr/>
          <a:lstStyle/>
          <a:p>
            <a:fld id="{52FDE289-FF6C-484A-82F2-4E5045740094}" type="slidenum">
              <a:rPr lang="en-US" smtClean="0"/>
              <a:pPr/>
              <a:t>7</a:t>
            </a:fld>
            <a:endParaRPr lang="en-US" dirty="0"/>
          </a:p>
        </p:txBody>
      </p:sp>
      <p:sp>
        <p:nvSpPr>
          <p:cNvPr id="6" name="Content Placeholder 2">
            <a:extLst>
              <a:ext uri="{FF2B5EF4-FFF2-40B4-BE49-F238E27FC236}">
                <a16:creationId xmlns:a16="http://schemas.microsoft.com/office/drawing/2014/main" id="{7209FD12-6A26-44A9-84BB-9E3E9B52E420}"/>
              </a:ext>
            </a:extLst>
          </p:cNvPr>
          <p:cNvSpPr txBox="1">
            <a:spLocks/>
          </p:cNvSpPr>
          <p:nvPr/>
        </p:nvSpPr>
        <p:spPr>
          <a:xfrm>
            <a:off x="838200" y="1690689"/>
            <a:ext cx="4943475" cy="44862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1" kern="1200" baseline="0">
                <a:solidFill>
                  <a:schemeClr val="accent1">
                    <a:lumMod val="50000"/>
                  </a:schemeClr>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baseline="0">
                <a:solidFill>
                  <a:schemeClr val="accent1">
                    <a:lumMod val="50000"/>
                  </a:schemeClr>
                </a:solidFill>
                <a:latin typeface="Calibri Light" panose="020F03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accent1">
                    <a:lumMod val="50000"/>
                  </a:schemeClr>
                </a:solidFill>
                <a:latin typeface="Calibri Light" panose="020F03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lumMod val="50000"/>
                  </a:schemeClr>
                </a:solidFill>
                <a:latin typeface="Calibri Light" panose="020F03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MISO MVP, SPP priority projects, ERCOT CREZ</a:t>
            </a:r>
          </a:p>
          <a:p>
            <a:r>
              <a:rPr lang="en-US" dirty="0"/>
              <a:t>3:1 Benefit-Cost ratios</a:t>
            </a:r>
          </a:p>
          <a:p>
            <a:r>
              <a:rPr lang="en-US" dirty="0"/>
              <a:t>Winning formula:</a:t>
            </a:r>
          </a:p>
          <a:p>
            <a:pPr lvl="1"/>
            <a:r>
              <a:rPr lang="en-US" dirty="0"/>
              <a:t>Pro-active multi-benefit planning</a:t>
            </a:r>
          </a:p>
          <a:p>
            <a:pPr lvl="1"/>
            <a:r>
              <a:rPr lang="en-US" dirty="0"/>
              <a:t>Broad, beneficiary pays cost allocation</a:t>
            </a:r>
          </a:p>
          <a:p>
            <a:endParaRPr lang="en-US" dirty="0"/>
          </a:p>
        </p:txBody>
      </p:sp>
      <p:pic>
        <p:nvPicPr>
          <p:cNvPr id="8" name="Picture 2" descr="2cd3139c-5b70-4e86-8a91-1d94d2743ee0">
            <a:extLst>
              <a:ext uri="{FF2B5EF4-FFF2-40B4-BE49-F238E27FC236}">
                <a16:creationId xmlns:a16="http://schemas.microsoft.com/office/drawing/2014/main" id="{CE547DCD-7AEB-4946-88D7-13DB877ED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9605" y="2089614"/>
            <a:ext cx="6307590" cy="368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7058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12A86-B951-4388-A96C-33F1A1BC8999}"/>
              </a:ext>
            </a:extLst>
          </p:cNvPr>
          <p:cNvSpPr>
            <a:spLocks noGrp="1"/>
          </p:cNvSpPr>
          <p:nvPr>
            <p:ph type="title"/>
          </p:nvPr>
        </p:nvSpPr>
        <p:spPr>
          <a:xfrm>
            <a:off x="838200" y="0"/>
            <a:ext cx="10515600" cy="1325563"/>
          </a:xfrm>
        </p:spPr>
        <p:txBody>
          <a:bodyPr>
            <a:normAutofit/>
          </a:bodyPr>
          <a:lstStyle/>
          <a:p>
            <a:r>
              <a:rPr lang="en-US" dirty="0"/>
              <a:t>FERC Initiatives</a:t>
            </a:r>
            <a:br>
              <a:rPr lang="en-US" dirty="0"/>
            </a:br>
            <a:r>
              <a:rPr lang="en-US" sz="3100" dirty="0"/>
              <a:t>For low delivered cost energy (generation + transmission)</a:t>
            </a:r>
          </a:p>
        </p:txBody>
      </p:sp>
      <p:sp>
        <p:nvSpPr>
          <p:cNvPr id="3" name="Content Placeholder 2">
            <a:extLst>
              <a:ext uri="{FF2B5EF4-FFF2-40B4-BE49-F238E27FC236}">
                <a16:creationId xmlns:a16="http://schemas.microsoft.com/office/drawing/2014/main" id="{EEA708D8-B0F9-400D-A55D-DBEB37FC8BCB}"/>
              </a:ext>
            </a:extLst>
          </p:cNvPr>
          <p:cNvSpPr>
            <a:spLocks noGrp="1"/>
          </p:cNvSpPr>
          <p:nvPr>
            <p:ph idx="1"/>
          </p:nvPr>
        </p:nvSpPr>
        <p:spPr>
          <a:xfrm>
            <a:off x="5317724" y="1433046"/>
            <a:ext cx="6977849" cy="3733568"/>
          </a:xfrm>
        </p:spPr>
        <p:txBody>
          <a:bodyPr>
            <a:normAutofit lnSpcReduction="10000"/>
          </a:bodyPr>
          <a:lstStyle/>
          <a:p>
            <a:pPr marL="0" indent="0">
              <a:buNone/>
            </a:pPr>
            <a:r>
              <a:rPr lang="en-US" sz="3000" dirty="0"/>
              <a:t>4. Transmission planning and cost allocation</a:t>
            </a:r>
          </a:p>
          <a:p>
            <a:pPr lvl="1"/>
            <a:r>
              <a:rPr lang="en-US" sz="2600" dirty="0"/>
              <a:t>Estimate generation as well as load</a:t>
            </a:r>
          </a:p>
          <a:p>
            <a:pPr lvl="1"/>
            <a:r>
              <a:rPr lang="en-US" sz="2600" dirty="0"/>
              <a:t>Multi-benefit, de-silo—congestion, resilience, public policy</a:t>
            </a:r>
          </a:p>
          <a:p>
            <a:pPr lvl="1"/>
            <a:r>
              <a:rPr lang="en-US" sz="2600" dirty="0"/>
              <a:t>Resilience scenarios that might afflict a given region</a:t>
            </a:r>
          </a:p>
          <a:p>
            <a:pPr lvl="1"/>
            <a:r>
              <a:rPr lang="en-US" sz="2600" dirty="0"/>
              <a:t>Electrification estimates in load forecasts</a:t>
            </a:r>
          </a:p>
          <a:p>
            <a:pPr lvl="1"/>
            <a:r>
              <a:rPr lang="en-US" sz="2600" dirty="0"/>
              <a:t>Benefit-cost analysis</a:t>
            </a:r>
          </a:p>
          <a:p>
            <a:pPr lvl="1"/>
            <a:r>
              <a:rPr lang="en-US" sz="2600" dirty="0"/>
              <a:t>Inter-regional</a:t>
            </a:r>
          </a:p>
          <a:p>
            <a:endParaRPr lang="en-US" dirty="0"/>
          </a:p>
        </p:txBody>
      </p:sp>
      <p:sp>
        <p:nvSpPr>
          <p:cNvPr id="4" name="Footer Placeholder 3">
            <a:extLst>
              <a:ext uri="{FF2B5EF4-FFF2-40B4-BE49-F238E27FC236}">
                <a16:creationId xmlns:a16="http://schemas.microsoft.com/office/drawing/2014/main" id="{6CC996C6-AADC-4D99-AE0B-809099AE2616}"/>
              </a:ext>
            </a:extLst>
          </p:cNvPr>
          <p:cNvSpPr>
            <a:spLocks noGrp="1"/>
          </p:cNvSpPr>
          <p:nvPr>
            <p:ph type="ftr" sz="quarter" idx="11"/>
          </p:nvPr>
        </p:nvSpPr>
        <p:spPr/>
        <p:txBody>
          <a:bodyPr/>
          <a:lstStyle/>
          <a:p>
            <a:fld id="{52FDE289-FF6C-484A-82F2-4E5045740094}" type="slidenum">
              <a:rPr lang="en-US" smtClean="0"/>
              <a:pPr/>
              <a:t>8</a:t>
            </a:fld>
            <a:endParaRPr lang="en-US" dirty="0"/>
          </a:p>
        </p:txBody>
      </p:sp>
      <p:sp>
        <p:nvSpPr>
          <p:cNvPr id="5" name="Content Placeholder 2">
            <a:extLst>
              <a:ext uri="{FF2B5EF4-FFF2-40B4-BE49-F238E27FC236}">
                <a16:creationId xmlns:a16="http://schemas.microsoft.com/office/drawing/2014/main" id="{8A36D748-C6A7-4F9A-886B-1C812D844AED}"/>
              </a:ext>
            </a:extLst>
          </p:cNvPr>
          <p:cNvSpPr txBox="1">
            <a:spLocks/>
          </p:cNvSpPr>
          <p:nvPr/>
        </p:nvSpPr>
        <p:spPr>
          <a:xfrm>
            <a:off x="634013" y="1602055"/>
            <a:ext cx="4987031" cy="3653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1" kern="1200" baseline="0">
                <a:solidFill>
                  <a:schemeClr val="accent1">
                    <a:lumMod val="50000"/>
                  </a:schemeClr>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baseline="0">
                <a:solidFill>
                  <a:schemeClr val="accent1">
                    <a:lumMod val="50000"/>
                  </a:schemeClr>
                </a:solidFill>
                <a:latin typeface="Calibri Light" panose="020F03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accent1">
                    <a:lumMod val="50000"/>
                  </a:schemeClr>
                </a:solidFill>
                <a:latin typeface="Calibri Light" panose="020F03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lumMod val="50000"/>
                  </a:schemeClr>
                </a:solidFill>
                <a:latin typeface="Calibri Light" panose="020F03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en-US" dirty="0"/>
              <a:t>Kill MOPR</a:t>
            </a:r>
          </a:p>
          <a:p>
            <a:pPr marL="514350" indent="-514350">
              <a:buAutoNum type="arabicPeriod"/>
            </a:pPr>
            <a:r>
              <a:rPr lang="en-US" dirty="0"/>
              <a:t>Interconnection reforms</a:t>
            </a:r>
          </a:p>
          <a:p>
            <a:pPr marL="514350" indent="-514350">
              <a:buAutoNum type="arabicPeriod"/>
            </a:pPr>
            <a:r>
              <a:rPr lang="en-US" dirty="0"/>
              <a:t>Grid-Enhancing Technologies incentives</a:t>
            </a:r>
          </a:p>
          <a:p>
            <a:pPr marL="514350" indent="-514350">
              <a:buAutoNum type="arabicPeriod"/>
            </a:pPr>
            <a:r>
              <a:rPr lang="en-US" dirty="0"/>
              <a:t>Encourage markets and RTOs</a:t>
            </a:r>
          </a:p>
          <a:p>
            <a:endParaRPr lang="en-US" dirty="0"/>
          </a:p>
        </p:txBody>
      </p:sp>
      <p:sp>
        <p:nvSpPr>
          <p:cNvPr id="7" name="TextBox 6">
            <a:extLst>
              <a:ext uri="{FF2B5EF4-FFF2-40B4-BE49-F238E27FC236}">
                <a16:creationId xmlns:a16="http://schemas.microsoft.com/office/drawing/2014/main" id="{5D1F8BF7-659C-4D9F-8E17-187A88B6529F}"/>
              </a:ext>
            </a:extLst>
          </p:cNvPr>
          <p:cNvSpPr txBox="1"/>
          <p:nvPr/>
        </p:nvSpPr>
        <p:spPr>
          <a:xfrm>
            <a:off x="838200" y="5343880"/>
            <a:ext cx="10445318" cy="1200329"/>
          </a:xfrm>
          <a:prstGeom prst="rect">
            <a:avLst/>
          </a:prstGeom>
          <a:noFill/>
        </p:spPr>
        <p:txBody>
          <a:bodyPr wrap="square">
            <a:spAutoFit/>
          </a:bodyPr>
          <a:lstStyle/>
          <a:p>
            <a:r>
              <a:rPr lang="en-US" sz="1800" dirty="0">
                <a:solidFill>
                  <a:srgbClr val="43404D"/>
                </a:solidFill>
                <a:effectLst/>
                <a:latin typeface="Georgia" panose="02040502050405020303" pitchFamily="18" charset="0"/>
                <a:ea typeface="Candara" panose="020E0502030303020204" pitchFamily="34" charset="0"/>
                <a:cs typeface="Calibri" panose="020F0502020204030204" pitchFamily="34" charset="0"/>
              </a:rPr>
              <a:t>Chairman Glick: revisiting the planning process for developing high-voltage power lines across the country should be “front and center” at the Commission. “That’s my goal: to have something in place at least to start the process, whether it’s rulemaking or a policy approach, before the end of the summer.” </a:t>
            </a:r>
            <a:endParaRPr lang="en-US" dirty="0"/>
          </a:p>
        </p:txBody>
      </p:sp>
    </p:spTree>
    <p:extLst>
      <p:ext uri="{BB962C8B-B14F-4D97-AF65-F5344CB8AC3E}">
        <p14:creationId xmlns:p14="http://schemas.microsoft.com/office/powerpoint/2010/main" val="1609840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E09EF-ADE8-47CE-B743-C96823422A3B}"/>
              </a:ext>
            </a:extLst>
          </p:cNvPr>
          <p:cNvSpPr>
            <a:spLocks noGrp="1"/>
          </p:cNvSpPr>
          <p:nvPr>
            <p:ph type="title"/>
          </p:nvPr>
        </p:nvSpPr>
        <p:spPr>
          <a:xfrm>
            <a:off x="511945" y="365125"/>
            <a:ext cx="10841855" cy="1325563"/>
          </a:xfrm>
        </p:spPr>
        <p:txBody>
          <a:bodyPr>
            <a:normAutofit/>
          </a:bodyPr>
          <a:lstStyle/>
          <a:p>
            <a:r>
              <a:rPr lang="en-US" dirty="0"/>
              <a:t>Transmission Policy in the 117</a:t>
            </a:r>
            <a:r>
              <a:rPr lang="en-US" baseline="30000" dirty="0"/>
              <a:t>th</a:t>
            </a:r>
            <a:r>
              <a:rPr lang="en-US" dirty="0"/>
              <a:t> Congress</a:t>
            </a:r>
            <a:endParaRPr lang="en-US" sz="2700" dirty="0"/>
          </a:p>
        </p:txBody>
      </p:sp>
      <p:sp>
        <p:nvSpPr>
          <p:cNvPr id="3" name="Content Placeholder 2">
            <a:extLst>
              <a:ext uri="{FF2B5EF4-FFF2-40B4-BE49-F238E27FC236}">
                <a16:creationId xmlns:a16="http://schemas.microsoft.com/office/drawing/2014/main" id="{ED86063B-4060-4AA8-8078-952FD0978B26}"/>
              </a:ext>
            </a:extLst>
          </p:cNvPr>
          <p:cNvSpPr>
            <a:spLocks noGrp="1"/>
          </p:cNvSpPr>
          <p:nvPr>
            <p:ph idx="1"/>
          </p:nvPr>
        </p:nvSpPr>
        <p:spPr>
          <a:xfrm>
            <a:off x="511945" y="1690688"/>
            <a:ext cx="11168109" cy="4665662"/>
          </a:xfrm>
        </p:spPr>
        <p:txBody>
          <a:bodyPr>
            <a:normAutofit lnSpcReduction="10000"/>
          </a:bodyPr>
          <a:lstStyle/>
          <a:p>
            <a:r>
              <a:rPr lang="en-US" dirty="0"/>
              <a:t>Infrastructure legislation:</a:t>
            </a:r>
          </a:p>
          <a:p>
            <a:pPr lvl="1"/>
            <a:r>
              <a:rPr lang="en-US" dirty="0"/>
              <a:t>Transmission Investment Tax Credit</a:t>
            </a:r>
          </a:p>
          <a:p>
            <a:pPr lvl="1"/>
            <a:r>
              <a:rPr lang="en-US" dirty="0"/>
              <a:t>Funding for large scale transmission</a:t>
            </a:r>
          </a:p>
          <a:p>
            <a:pPr lvl="1"/>
            <a:r>
              <a:rPr lang="en-US" dirty="0"/>
              <a:t>Anchor tenant loans</a:t>
            </a:r>
          </a:p>
          <a:p>
            <a:pPr lvl="1"/>
            <a:r>
              <a:rPr lang="en-US" dirty="0"/>
              <a:t>Power Marketing Administration loan authority</a:t>
            </a:r>
          </a:p>
          <a:p>
            <a:pPr lvl="1"/>
            <a:r>
              <a:rPr lang="en-US" dirty="0"/>
              <a:t>DOE studies and helping with planning</a:t>
            </a:r>
          </a:p>
          <a:p>
            <a:r>
              <a:rPr lang="en-US" dirty="0"/>
              <a:t>Direct FERC to fix interregional planning and cost allocation</a:t>
            </a:r>
          </a:p>
          <a:p>
            <a:r>
              <a:rPr lang="en-US" dirty="0"/>
              <a:t>Funding for states to constructively engage in transmission planning</a:t>
            </a:r>
          </a:p>
          <a:p>
            <a:r>
              <a:rPr lang="en-US" dirty="0"/>
              <a:t>Consider transmission siting</a:t>
            </a:r>
          </a:p>
          <a:p>
            <a:pPr marL="0" indent="0">
              <a:buNone/>
            </a:pPr>
            <a:endParaRPr lang="en-US" dirty="0"/>
          </a:p>
          <a:p>
            <a:pPr lvl="1"/>
            <a:endParaRPr lang="en-US" dirty="0"/>
          </a:p>
        </p:txBody>
      </p:sp>
      <p:sp>
        <p:nvSpPr>
          <p:cNvPr id="4" name="Footer Placeholder 3">
            <a:extLst>
              <a:ext uri="{FF2B5EF4-FFF2-40B4-BE49-F238E27FC236}">
                <a16:creationId xmlns:a16="http://schemas.microsoft.com/office/drawing/2014/main" id="{0123373C-2479-4133-9E2D-F814CC3BF55B}"/>
              </a:ext>
            </a:extLst>
          </p:cNvPr>
          <p:cNvSpPr>
            <a:spLocks noGrp="1"/>
          </p:cNvSpPr>
          <p:nvPr>
            <p:ph type="ftr" sz="quarter" idx="11"/>
          </p:nvPr>
        </p:nvSpPr>
        <p:spPr/>
        <p:txBody>
          <a:bodyPr/>
          <a:lstStyle/>
          <a:p>
            <a:fld id="{52FDE289-FF6C-484A-82F2-4E5045740094}" type="slidenum">
              <a:rPr lang="en-US" smtClean="0"/>
              <a:pPr/>
              <a:t>9</a:t>
            </a:fld>
            <a:endParaRPr lang="en-US" dirty="0"/>
          </a:p>
        </p:txBody>
      </p:sp>
    </p:spTree>
    <p:extLst>
      <p:ext uri="{BB962C8B-B14F-4D97-AF65-F5344CB8AC3E}">
        <p14:creationId xmlns:p14="http://schemas.microsoft.com/office/powerpoint/2010/main" val="1946644023"/>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3354ED3FDC794CA2F6C97B788A4E49" ma:contentTypeVersion="16" ma:contentTypeDescription="Create a new document." ma:contentTypeScope="" ma:versionID="0e1d6dacb503b98945e47cc520d43153">
  <xsd:schema xmlns:xsd="http://www.w3.org/2001/XMLSchema" xmlns:xs="http://www.w3.org/2001/XMLSchema" xmlns:p="http://schemas.microsoft.com/office/2006/metadata/properties" xmlns:ns1="http://schemas.microsoft.com/sharepoint/v3" xmlns:ns2="4d143d4e-948a-464c-ad85-8ba265094b37" xmlns:ns3="80ba4c77-0553-4d0f-8797-9d3230f08b16" xmlns:ns4="22234af5-8891-415d-836b-55637b4a8305" xmlns:ns5="1822e6cc-998b-47e4-b2a3-e9a7fb6162a5" targetNamespace="http://schemas.microsoft.com/office/2006/metadata/properties" ma:root="true" ma:fieldsID="b6d5e5589f286e7573d557270637e091" ns1:_="" ns2:_="" ns3:_="" ns4:_="" ns5:_="">
    <xsd:import namespace="http://schemas.microsoft.com/sharepoint/v3"/>
    <xsd:import namespace="4d143d4e-948a-464c-ad85-8ba265094b37"/>
    <xsd:import namespace="80ba4c77-0553-4d0f-8797-9d3230f08b16"/>
    <xsd:import namespace="22234af5-8891-415d-836b-55637b4a8305"/>
    <xsd:import namespace="1822e6cc-998b-47e4-b2a3-e9a7fb6162a5"/>
    <xsd:element name="properties">
      <xsd:complexType>
        <xsd:sequence>
          <xsd:element name="documentManagement">
            <xsd:complexType>
              <xsd:all>
                <xsd:element ref="ns2:SharedWithUsers" minOccurs="0"/>
                <xsd:element ref="ns2: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Location" minOccurs="0"/>
                <xsd:element ref="ns5:MediaServiceOCR" minOccurs="0"/>
                <xsd:element ref="ns5:MediaServiceEventHashCode" minOccurs="0"/>
                <xsd:element ref="ns5:MediaServiceGenerationTime" minOccurs="0"/>
                <xsd:element ref="ns5:_Flow_SignoffStatus" minOccurs="0"/>
                <xsd:element ref="ns5:MediaServiceAutoKeyPoints" minOccurs="0"/>
                <xsd:element ref="ns5:MediaServiceKeyPoints"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2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d143d4e-948a-464c-ad85-8ba265094b3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ba4c77-0553-4d0f-8797-9d3230f08b16" elementFormDefault="qualified">
    <xsd:import namespace="http://schemas.microsoft.com/office/2006/documentManagement/types"/>
    <xsd:import namespace="http://schemas.microsoft.com/office/infopath/2007/PartnerControls"/>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2234af5-8891-415d-836b-55637b4a830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22e6cc-998b-47e4-b2a3-e9a7fb6162a5" elementFormDefault="qualified">
    <xsd:import namespace="http://schemas.microsoft.com/office/2006/documentManagement/types"/>
    <xsd:import namespace="http://schemas.microsoft.com/office/infopath/2007/PartnerControls"/>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_Flow_SignoffStatus" ma:index="19" nillable="true" ma:displayName="Sign-off status" ma:internalName="_x0024_Resources_x003a_core_x002c_Signoff_Status_x003b_">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1822e6cc-998b-47e4-b2a3-e9a7fb6162a5"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17A6D66-5F08-475C-A7CB-E890C4CD12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d143d4e-948a-464c-ad85-8ba265094b37"/>
    <ds:schemaRef ds:uri="80ba4c77-0553-4d0f-8797-9d3230f08b16"/>
    <ds:schemaRef ds:uri="22234af5-8891-415d-836b-55637b4a8305"/>
    <ds:schemaRef ds:uri="1822e6cc-998b-47e4-b2a3-e9a7fb6162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8C2E22-5845-4246-BD7B-DC7EB136399A}">
  <ds:schemaRefs>
    <ds:schemaRef ds:uri="http://schemas.microsoft.com/sharepoint/v3/contenttype/forms"/>
  </ds:schemaRefs>
</ds:datastoreItem>
</file>

<file path=customXml/itemProps3.xml><?xml version="1.0" encoding="utf-8"?>
<ds:datastoreItem xmlns:ds="http://schemas.openxmlformats.org/officeDocument/2006/customXml" ds:itemID="{8E593828-D24F-4940-A862-DF5354EAF399}">
  <ds:schemaRefs>
    <ds:schemaRef ds:uri="http://www.w3.org/XML/1998/namespace"/>
    <ds:schemaRef ds:uri="http://schemas.openxmlformats.org/package/2006/metadata/core-properties"/>
    <ds:schemaRef ds:uri="http://purl.org/dc/terms/"/>
    <ds:schemaRef ds:uri="22234af5-8891-415d-836b-55637b4a8305"/>
    <ds:schemaRef ds:uri="http://schemas.microsoft.com/office/infopath/2007/PartnerControls"/>
    <ds:schemaRef ds:uri="1822e6cc-998b-47e4-b2a3-e9a7fb6162a5"/>
    <ds:schemaRef ds:uri="http://schemas.microsoft.com/office/2006/documentManagement/types"/>
    <ds:schemaRef ds:uri="http://schemas.microsoft.com/sharepoint/v3"/>
    <ds:schemaRef ds:uri="80ba4c77-0553-4d0f-8797-9d3230f08b16"/>
    <ds:schemaRef ds:uri="4d143d4e-948a-464c-ad85-8ba265094b37"/>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6398</TotalTime>
  <Words>528</Words>
  <Application>Microsoft Office PowerPoint</Application>
  <PresentationFormat>Widescreen</PresentationFormat>
  <Paragraphs>76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Georgia</vt:lpstr>
      <vt:lpstr>Office Theme</vt:lpstr>
      <vt:lpstr>Federal Transmission Policies for a  Clean Energy Grid  NASUCA June, 2021</vt:lpstr>
      <vt:lpstr>Interregional Transmission Keeps the Lights On in Winter Storm Uri Feb 2021 MISO imported 13 GW, ERCOT only 0.8 GW (East to West flow) Eastern polar vortex incidents in 2014, 2018 served by Midwest power (West to East flow)  For transmission planning and cost allocation—who is the beneficiary???</vt:lpstr>
      <vt:lpstr>Low-cost decarbonization requires large scale transmission 10s of GWs of power transfer back and forth across and between regions 2-3x increase in national transmission capacity</vt:lpstr>
      <vt:lpstr>Bigger is lower cost in transmission</vt:lpstr>
      <vt:lpstr>~800 GW of clean energy stuck in interconnection queues  Planning a HV network through an interconnection process costs more than regional planning</vt:lpstr>
      <vt:lpstr>First, get the most out of the existing grid with Grid-Enhancing Technologies (GETs) See www.watt-transmission.org</vt:lpstr>
      <vt:lpstr>Big transmission CAN be built! Recent US Large-Scale Expansions</vt:lpstr>
      <vt:lpstr>FERC Initiatives For low delivered cost energy (generation + transmission)</vt:lpstr>
      <vt:lpstr>Transmission Policy in the 117th Congress</vt:lpstr>
      <vt:lpstr>Executive Agency Transmission Initiatives Sec. Granholm: “deploy, deploy, deploy”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Microgrids from an Economic Policy Perspective</dc:title>
  <dc:creator>rgram</dc:creator>
  <cp:lastModifiedBy>Rob Gramlich</cp:lastModifiedBy>
  <cp:revision>1108</cp:revision>
  <cp:lastPrinted>2020-04-22T22:27:16Z</cp:lastPrinted>
  <dcterms:created xsi:type="dcterms:W3CDTF">2017-03-05T15:47:38Z</dcterms:created>
  <dcterms:modified xsi:type="dcterms:W3CDTF">2021-06-14T14:11:32Z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0x0101005D3354ED3FDC794CA2F6C97B788A4E49</vt:lpwstr>
  </property>
</Properties>
</file>