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6" r:id="rId5"/>
    <p:sldId id="267" r:id="rId6"/>
    <p:sldId id="275" r:id="rId7"/>
    <p:sldId id="271" r:id="rId8"/>
    <p:sldId id="269" r:id="rId9"/>
    <p:sldId id="272" r:id="rId10"/>
    <p:sldId id="268" r:id="rId11"/>
    <p:sldId id="274" r:id="rId12"/>
    <p:sldId id="258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D"/>
    <a:srgbClr val="005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3635" autoAdjust="0"/>
  </p:normalViewPr>
  <p:slideViewPr>
    <p:cSldViewPr snapToGrid="0">
      <p:cViewPr>
        <p:scale>
          <a:sx n="80" d="100"/>
          <a:sy n="80" d="100"/>
        </p:scale>
        <p:origin x="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409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A255-1DCD-4688-9567-E1A82B1939F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D2611-1AFE-4393-917A-CC9F702A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43BA7-AF45-40CF-97D4-30A2EB505A0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5335-C87C-48DB-8FB6-BDFFED20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3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" y="0"/>
            <a:ext cx="9144000" cy="6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87437"/>
          </a:xfrm>
        </p:spPr>
        <p:txBody>
          <a:bodyPr anchor="b">
            <a:noAutofit/>
          </a:bodyPr>
          <a:lstStyle>
            <a:lvl1pPr algn="l">
              <a:lnSpc>
                <a:spcPts val="312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98078"/>
            <a:ext cx="7787640" cy="105632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lang="en-US" sz="24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451" y="6498992"/>
            <a:ext cx="5060950" cy="393192"/>
          </a:xfrm>
        </p:spPr>
        <p:txBody>
          <a:bodyPr/>
          <a:lstStyle>
            <a:lvl1pPr algn="r">
              <a:defRPr lang="en-US" sz="1000" b="0" i="0" u="none" strike="noStrike" baseline="0" smtClean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www.synapse-energy.com  |  ©2021 Synapse Energy Economics Inc. All rights reserved.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76645" y="3674377"/>
            <a:ext cx="7811530" cy="51868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6645" y="4205718"/>
            <a:ext cx="7811530" cy="150310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81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923785" y="297974"/>
            <a:ext cx="2113124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017" y="6498992"/>
            <a:ext cx="395222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6" y="365127"/>
            <a:ext cx="6344318" cy="653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25" y="1319753"/>
            <a:ext cx="8284456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381" y="6498992"/>
            <a:ext cx="557784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1" y="273260"/>
            <a:ext cx="2290118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24" y="2547257"/>
            <a:ext cx="8392305" cy="1665515"/>
          </a:xfrm>
        </p:spPr>
        <p:txBody>
          <a:bodyPr>
            <a:normAutofit/>
          </a:bodyPr>
          <a:lstStyle>
            <a:lvl1pPr marL="171450" indent="-171450">
              <a:lnSpc>
                <a:spcPts val="3200"/>
              </a:lnSpc>
              <a:buFont typeface="Arial" panose="020B0604020202020204" pitchFamily="34" charset="0"/>
              <a:buChar char=" 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381" y="6498992"/>
            <a:ext cx="5577840" cy="390124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017" y="6498992"/>
            <a:ext cx="395222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4695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87" y="365127"/>
            <a:ext cx="4256313" cy="653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970" y="1319753"/>
            <a:ext cx="4256315" cy="485721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381" y="6498992"/>
            <a:ext cx="5577840" cy="390124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017" y="6498992"/>
            <a:ext cx="395222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3286" y="359229"/>
            <a:ext cx="4354285" cy="58347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11561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932023" y="296091"/>
            <a:ext cx="2211978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6" y="365127"/>
            <a:ext cx="6336079" cy="65344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08" y="1941534"/>
            <a:ext cx="2287529" cy="3989390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2143" y="1418116"/>
            <a:ext cx="5676907" cy="539523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46329" y="1959278"/>
            <a:ext cx="5856516" cy="3958092"/>
          </a:xfrm>
        </p:spPr>
        <p:txBody>
          <a:bodyPr>
            <a:noAutofit/>
          </a:bodyPr>
          <a:lstStyle>
            <a:lvl1pPr marL="119063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800"/>
            </a:lvl1pPr>
            <a:lvl2pPr marL="347663" indent="-173038">
              <a:lnSpc>
                <a:spcPts val="2400"/>
              </a:lnSpc>
              <a:spcBef>
                <a:spcPts val="0"/>
              </a:spcBef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2" y="273260"/>
            <a:ext cx="2290118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932023" y="296091"/>
            <a:ext cx="2211977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5" y="365127"/>
            <a:ext cx="6311367" cy="653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42" y="1937916"/>
            <a:ext cx="3868340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37916"/>
            <a:ext cx="3887391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3" y="273260"/>
            <a:ext cx="2298356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932023" y="296091"/>
            <a:ext cx="2211977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5" y="365127"/>
            <a:ext cx="6397183" cy="653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1400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37916"/>
            <a:ext cx="3868340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1400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7916"/>
            <a:ext cx="3887391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3" y="273260"/>
            <a:ext cx="2211976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932023" y="296091"/>
            <a:ext cx="2211977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6" y="365127"/>
            <a:ext cx="6303128" cy="653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87330" y="1303409"/>
            <a:ext cx="8142669" cy="4828450"/>
          </a:xfrm>
        </p:spPr>
        <p:txBody>
          <a:bodyPr>
            <a:noAutofit/>
          </a:bodyPr>
          <a:lstStyle>
            <a:lvl1pPr marL="119063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800"/>
            </a:lvl1pPr>
            <a:lvl2pPr marL="347663" indent="-173038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28740" y="6580045"/>
            <a:ext cx="2009085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273260"/>
            <a:ext cx="2306594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325" y="365127"/>
            <a:ext cx="6397183" cy="653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325" y="1145894"/>
            <a:ext cx="8284456" cy="503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381" y="6498993"/>
            <a:ext cx="5577840" cy="390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www.synapse-energy.com  |  ©2021 Synapse Energy Economics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7017" y="6498992"/>
            <a:ext cx="395222" cy="393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65" r:id="rId5"/>
    <p:sldLayoutId id="2147483663" r:id="rId6"/>
    <p:sldLayoutId id="2147483664" r:id="rId7"/>
    <p:sldLayoutId id="2147483675" r:id="rId8"/>
    <p:sldLayoutId id="214748366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26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Electrifying Fleets and Heavy-Duty Vehicles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 NASUCA Mid-Year Meeting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©2021 Synapse Energy Economics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99270" y="6458672"/>
            <a:ext cx="419433" cy="393192"/>
          </a:xfrm>
        </p:spPr>
        <p:txBody>
          <a:bodyPr/>
          <a:lstStyle/>
          <a:p>
            <a:fld id="{1B79225A-044F-47AC-A466-ADAA88F41A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14, 2021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Jason Frost</a:t>
            </a:r>
          </a:p>
        </p:txBody>
      </p:sp>
    </p:spTree>
    <p:extLst>
      <p:ext uri="{BB962C8B-B14F-4D97-AF65-F5344CB8AC3E}">
        <p14:creationId xmlns:p14="http://schemas.microsoft.com/office/powerpoint/2010/main" val="7988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5" y="365127"/>
            <a:ext cx="6311367" cy="653446"/>
          </a:xfrm>
        </p:spPr>
        <p:txBody>
          <a:bodyPr anchor="b">
            <a:normAutofit/>
          </a:bodyPr>
          <a:lstStyle/>
          <a:p>
            <a:r>
              <a:rPr lang="en-US" dirty="0"/>
              <a:t>Fleet electrification 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842" y="1937916"/>
            <a:ext cx="3868340" cy="42313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number of available electric fleet vehicles is increasing rapidly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According to </a:t>
            </a:r>
            <a:r>
              <a:rPr lang="en-US" sz="2000" dirty="0" err="1"/>
              <a:t>Calstart</a:t>
            </a:r>
            <a:r>
              <a:rPr lang="en-US" sz="2000" dirty="0"/>
              <a:t>, the number of available zero emissions heavy-duty truck models in the US will increase from 8 models in 2020 to 28 models in 2023</a:t>
            </a:r>
          </a:p>
          <a:p>
            <a:pPr>
              <a:lnSpc>
                <a:spcPct val="90000"/>
              </a:lnSpc>
            </a:pPr>
            <a:r>
              <a:rPr lang="en-US" dirty="0"/>
              <a:t>Companies have announced significant investments in EV fleets, including Amazon’s plan to purchase 100,000 electric delivery vans by 2030</a:t>
            </a:r>
          </a:p>
          <a:p>
            <a:pPr>
              <a:lnSpc>
                <a:spcPct val="90000"/>
              </a:lnSpc>
            </a:pPr>
            <a:r>
              <a:rPr lang="en-US" dirty="0"/>
              <a:t>Buses, delivery vans, and drayage vehicles are likely to be electrified first</a:t>
            </a:r>
          </a:p>
        </p:txBody>
      </p:sp>
      <p:pic>
        <p:nvPicPr>
          <p:cNvPr id="6" name="Picture 5" descr="A group of bicycles parked on the side of a street&#10;&#10;Description automatically generated with low confidence">
            <a:extLst>
              <a:ext uri="{FF2B5EF4-FFF2-40B4-BE49-F238E27FC236}">
                <a16:creationId xmlns:a16="http://schemas.microsoft.com/office/drawing/2014/main" id="{590098C8-D283-4E97-9898-974F2F7C0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22044" b="3"/>
          <a:stretch/>
        </p:blipFill>
        <p:spPr>
          <a:xfrm>
            <a:off x="4629150" y="1937916"/>
            <a:ext cx="3887391" cy="423139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9381" y="6498993"/>
            <a:ext cx="5577840" cy="3901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www.synapse-energy.com  |  ©2021 Synapse Energy Economics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47017" y="6498992"/>
            <a:ext cx="395222" cy="3931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79225A-044F-47AC-A466-ADAA88F41AF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71ABDE0-6BBD-4B7B-AFDF-FC2B8AA16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740" y="6580045"/>
            <a:ext cx="2009085" cy="2462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 fleet deployment will accelerate over the next decade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cost of ownership (TCO) for electric fleets is declining</a:t>
            </a:r>
          </a:p>
          <a:p>
            <a:pPr lvl="1"/>
            <a:r>
              <a:rPr lang="en-US" dirty="0"/>
              <a:t>TCO parity already being reached in some segments and coming soon in others</a:t>
            </a:r>
          </a:p>
          <a:p>
            <a:pPr lvl="1"/>
            <a:r>
              <a:rPr lang="en-US" dirty="0"/>
              <a:t>Costs vary between vehicle types and uses</a:t>
            </a:r>
          </a:p>
          <a:p>
            <a:r>
              <a:rPr lang="en-US" dirty="0"/>
              <a:t>Some states are moving to accelerate the market</a:t>
            </a:r>
          </a:p>
          <a:p>
            <a:pPr lvl="1"/>
            <a:r>
              <a:rPr lang="en-US" dirty="0"/>
              <a:t>California Advanced Clean Trucks rule requires 30%-50% of new sales to be electric by 2030 (depending on the type of truck)</a:t>
            </a:r>
          </a:p>
          <a:p>
            <a:pPr lvl="1"/>
            <a:r>
              <a:rPr lang="en-US" dirty="0"/>
              <a:t>15 states and DC signed a medium- and heavy-duty zero emission vehicle MOU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4C6E7-A06F-4200-AAA9-F5EAD704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electrification cost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EV total cost of ownership is approaching parity with gas and diesel vehicles, upfront costs remain high</a:t>
            </a:r>
          </a:p>
          <a:p>
            <a:r>
              <a:rPr lang="en-US" dirty="0"/>
              <a:t>Charging infrastructure deployment is another significant barrier</a:t>
            </a:r>
          </a:p>
          <a:p>
            <a:pPr lvl="1"/>
            <a:r>
              <a:rPr lang="en-US" dirty="0"/>
              <a:t>According to the Electrification Coalition, a DC fast charger can cost $20,000-$50,000</a:t>
            </a:r>
          </a:p>
          <a:p>
            <a:pPr lvl="1"/>
            <a:r>
              <a:rPr lang="en-US" dirty="0"/>
              <a:t>Slower chargers are often not suitable for larger trucks or buses</a:t>
            </a:r>
          </a:p>
          <a:p>
            <a:r>
              <a:rPr lang="en-US" dirty="0"/>
              <a:t>Demand charges can also increase the cost of fleet electrification</a:t>
            </a:r>
          </a:p>
          <a:p>
            <a:pPr lvl="1"/>
            <a:r>
              <a:rPr lang="en-US" dirty="0"/>
              <a:t>Fleets charging simultaneously can consume large amounts of energy</a:t>
            </a:r>
          </a:p>
          <a:p>
            <a:pPr lvl="1"/>
            <a:r>
              <a:rPr lang="en-US" dirty="0"/>
              <a:t>For example, a bus depot housing 100 transit buses charging at 50 kW would consume 5 MW of electricity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4C6E7-A06F-4200-AAA9-F5EAD704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1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fleets into the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Fleet vehicles have a few characteristics that distinguish them from passenger EVs</a:t>
            </a:r>
          </a:p>
          <a:p>
            <a:pPr lvl="1"/>
            <a:r>
              <a:rPr lang="en-US" dirty="0"/>
              <a:t>Typically in use more of the time</a:t>
            </a:r>
          </a:p>
          <a:p>
            <a:pPr lvl="1"/>
            <a:r>
              <a:rPr lang="en-US" dirty="0"/>
              <a:t>Often have repeated, predictable routes that can make electrification easier</a:t>
            </a:r>
          </a:p>
          <a:p>
            <a:pPr lvl="1"/>
            <a:r>
              <a:rPr lang="en-US" dirty="0"/>
              <a:t>Opportunities to work with a single fleet operator to impact charging behavior for a large number of vehicles</a:t>
            </a:r>
          </a:p>
          <a:p>
            <a:r>
              <a:rPr lang="en-US" dirty="0"/>
              <a:t> There may be opportunities for utilities to facilitate fleet electrification</a:t>
            </a:r>
          </a:p>
          <a:p>
            <a:pPr lvl="1"/>
            <a:r>
              <a:rPr lang="en-US" dirty="0"/>
              <a:t>Simplifying interconnection processes for large new charging loads</a:t>
            </a:r>
          </a:p>
          <a:p>
            <a:pPr lvl="1"/>
            <a:r>
              <a:rPr lang="en-US" dirty="0"/>
              <a:t>Rate designs that take advantage of EV load flexibility</a:t>
            </a:r>
          </a:p>
          <a:p>
            <a:pPr lvl="1"/>
            <a:r>
              <a:rPr lang="en-US" dirty="0"/>
              <a:t>Assistance with siting in locations with more available capacity for new load</a:t>
            </a:r>
          </a:p>
          <a:p>
            <a:pPr lvl="1"/>
            <a:r>
              <a:rPr lang="en-US" dirty="0"/>
              <a:t>Targeted make-ready infrastructure investments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4C6E7-A06F-4200-AAA9-F5EAD704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5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consumers and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Electrification of fleets can have a big impact on communities they operate in</a:t>
            </a:r>
          </a:p>
          <a:p>
            <a:r>
              <a:rPr lang="en-US" dirty="0"/>
              <a:t>Heavy-duty vehicles are responsible for a disproportionate amount of criteria pollutant emissions, such as particulates, that have direct health impacts on people who live, work, or travel nearby</a:t>
            </a:r>
          </a:p>
          <a:p>
            <a:pPr lvl="1"/>
            <a:r>
              <a:rPr lang="en-US" dirty="0"/>
              <a:t>The American Lung Association found that transitioning to EVs could result in $72 billion in avoided health harms, including 6,300 premature deaths and 93,000 asthma attacks</a:t>
            </a:r>
          </a:p>
          <a:p>
            <a:r>
              <a:rPr lang="en-US" dirty="0"/>
              <a:t>EVs also emit less noise and less heat (particularly important for urban environments that suffer from heat island effect)</a:t>
            </a:r>
          </a:p>
          <a:p>
            <a:r>
              <a:rPr lang="en-US" dirty="0"/>
              <a:t>Key strategy to mitigate climate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4C6E7-A06F-4200-AAA9-F5EAD704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EVs can drive rates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EVs represent a large new load to the system</a:t>
            </a:r>
          </a:p>
          <a:p>
            <a:pPr lvl="1"/>
            <a:r>
              <a:rPr lang="en-US" dirty="0"/>
              <a:t>But will take decades to fully emerge</a:t>
            </a:r>
          </a:p>
          <a:p>
            <a:r>
              <a:rPr lang="en-US" dirty="0"/>
              <a:t>Additional, flexible load can use existing grid infrastructure more efficiently</a:t>
            </a:r>
          </a:p>
          <a:p>
            <a:pPr lvl="1"/>
            <a:r>
              <a:rPr lang="en-US" dirty="0"/>
              <a:t>We calculated that in California passenger EVs contributed $800 million more in revenue than they cost to serve between 2012-2019</a:t>
            </a:r>
          </a:p>
          <a:p>
            <a:pPr lvl="1"/>
            <a:r>
              <a:rPr lang="en-US" dirty="0"/>
              <a:t>Better charging management and even vehicle to grid technology can help lower costs even further in the future</a:t>
            </a:r>
          </a:p>
          <a:p>
            <a:pPr lvl="1"/>
            <a:r>
              <a:rPr lang="en-US" dirty="0"/>
              <a:t>Analysis of EV impacts on rates across the country coming soon</a:t>
            </a:r>
          </a:p>
          <a:p>
            <a:r>
              <a:rPr lang="en-US" dirty="0"/>
              <a:t>To help attract this load and realize consumer benefits, it may be reasonable to set EV charging rates at marginal costs in the near term</a:t>
            </a:r>
          </a:p>
          <a:p>
            <a:pPr lvl="1"/>
            <a:r>
              <a:rPr lang="en-US" dirty="0"/>
              <a:t>Embedded costs that cover historical investments can then be phased in on a predictable 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4C6E7-A06F-4200-AAA9-F5EAD704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9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design elements for flexible EV 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Rates should be designed to promote efficient use of fixed system resources, which will lead to reduced costs for all utility customers</a:t>
            </a:r>
          </a:p>
          <a:p>
            <a:r>
              <a:rPr lang="en-US" dirty="0"/>
              <a:t>Non-coincident demand charges are often not cost-reflective</a:t>
            </a:r>
          </a:p>
          <a:p>
            <a:pPr lvl="1"/>
            <a:r>
              <a:rPr lang="en-US" dirty="0"/>
              <a:t>Opportunity to accelerate EV adoption and increase grid utilization by offering more cost reflective rates that recover costs through time of use energy charges</a:t>
            </a:r>
          </a:p>
          <a:p>
            <a:r>
              <a:rPr lang="en-US" dirty="0"/>
              <a:t>Commercial customers and fleet operators may be better able to respond to price signals</a:t>
            </a:r>
          </a:p>
          <a:p>
            <a:pPr lvl="1"/>
            <a:r>
              <a:rPr lang="en-US" dirty="0"/>
              <a:t>Certain use cases, such as transit buses and delivery fleets, naturally fit into off peak distribution system hours overnight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4C6E7-A06F-4200-AAA9-F5EAD7045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5" y="365127"/>
            <a:ext cx="7209291" cy="653446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©2021 Synapse Energy Economics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Jason Frost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jfrost@synapse-energy.com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PPT">
  <a:themeElements>
    <a:clrScheme name="Custom 27">
      <a:dk1>
        <a:sysClr val="windowText" lastClr="000000"/>
      </a:dk1>
      <a:lt1>
        <a:sysClr val="window" lastClr="FFFFFF"/>
      </a:lt1>
      <a:dk2>
        <a:srgbClr val="2D3991"/>
      </a:dk2>
      <a:lt2>
        <a:srgbClr val="717073"/>
      </a:lt2>
      <a:accent1>
        <a:srgbClr val="5B9BD5"/>
      </a:accent1>
      <a:accent2>
        <a:srgbClr val="ED7D31"/>
      </a:accent2>
      <a:accent3>
        <a:srgbClr val="595959"/>
      </a:accent3>
      <a:accent4>
        <a:srgbClr val="EEB111"/>
      </a:accent4>
      <a:accent5>
        <a:srgbClr val="00549E"/>
      </a:accent5>
      <a:accent6>
        <a:srgbClr val="70AD47"/>
      </a:accent6>
      <a:hlink>
        <a:srgbClr val="0563C1"/>
      </a:hlink>
      <a:folHlink>
        <a:srgbClr val="954F72"/>
      </a:folHlink>
    </a:clrScheme>
    <a:fontScheme name="Energy Guide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PPT" id="{21209888-04C5-47CA-9ACB-AFA9AC227B83}" vid="{D819DA08-3962-409F-B3BD-23AA1A6AD4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78587022F4419013A8A07848007E" ma:contentTypeVersion="1" ma:contentTypeDescription="Create a new document." ma:contentTypeScope="" ma:versionID="117763a7aba4069641c326733236adf9">
  <xsd:schema xmlns:xsd="http://www.w3.org/2001/XMLSchema" xmlns:xs="http://www.w3.org/2001/XMLSchema" xmlns:p="http://schemas.microsoft.com/office/2006/metadata/properties" xmlns:ns2="4b54f95a-c392-4915-b50c-618f44f31247" targetNamespace="http://schemas.microsoft.com/office/2006/metadata/properties" ma:root="true" ma:fieldsID="1fbff1f4a39622302fe098e13c6d823d" ns2:_="">
    <xsd:import namespace="4b54f95a-c392-4915-b50c-618f44f31247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4f95a-c392-4915-b50c-618f44f31247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internalName="Document_x0020_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e-review Notes"/>
                        <xsd:enumeration value="Completed Review Forms"/>
                        <xsd:enumeration value="Completed Review Notes"/>
                        <xsd:enumeration value="Planning"/>
                        <xsd:enumeration value="Analysis"/>
                        <xsd:enumeration value="Orientation Scheduling and Tracking"/>
                        <xsd:enumeration value="Orientation Materials"/>
                        <xsd:enumeration value="Orientation Process Planning"/>
                        <xsd:enumeration value="Consulting Skills"/>
                        <xsd:enumeration value="Newbie Buddy Program"/>
                        <xsd:enumeration value="Consulting Skills Training"/>
                        <xsd:enumeration value="Excel Training"/>
                        <xsd:enumeration value="First Day Schedule"/>
                        <xsd:enumeration value="Admin Logist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b54f95a-c392-4915-b50c-618f44f31247"/>
  </documentManagement>
</p:properties>
</file>

<file path=customXml/itemProps1.xml><?xml version="1.0" encoding="utf-8"?>
<ds:datastoreItem xmlns:ds="http://schemas.openxmlformats.org/officeDocument/2006/customXml" ds:itemID="{B74BCE88-2A84-4744-B719-B2F802A6A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D6E978-C854-4E3F-A2FE-C0BAB03733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54f95a-c392-4915-b50c-618f44f31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8F8960-D074-4426-8C35-83A9A987A364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b54f95a-c392-4915-b50c-618f44f3124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PPT</Template>
  <TotalTime>393</TotalTime>
  <Words>877</Words>
  <Application>Microsoft Office PowerPoint</Application>
  <PresentationFormat>On-screen Show (4:3)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template - PPT</vt:lpstr>
      <vt:lpstr>Electrifying Fleets and Heavy-Duty Vehicles</vt:lpstr>
      <vt:lpstr>Fleet electrification in the US</vt:lpstr>
      <vt:lpstr>EV fleet deployment will accelerate over the next decade</vt:lpstr>
      <vt:lpstr>Fleet electrification cost drivers</vt:lpstr>
      <vt:lpstr>Integrating fleets into the grid</vt:lpstr>
      <vt:lpstr>Benefits to consumers and society</vt:lpstr>
      <vt:lpstr>EVs can drive rates down</vt:lpstr>
      <vt:lpstr>Rate design elements for flexible EV loads</vt:lpstr>
      <vt:lpstr>Contact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Electrifying Fleets and Heavy-Duty Vehicles</dc:title>
  <dc:creator>Jason Frost</dc:creator>
  <cp:lastModifiedBy>Jason Frost</cp:lastModifiedBy>
  <cp:revision>20</cp:revision>
  <dcterms:created xsi:type="dcterms:W3CDTF">2021-06-14T13:21:51Z</dcterms:created>
  <dcterms:modified xsi:type="dcterms:W3CDTF">2021-06-14T19:55:38Z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0x010100695F78587022F4419013A8A07848007E</vt:lpwstr>
  </property>
</Properties>
</file>