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7" r:id="rId1"/>
  </p:sldMasterIdLst>
  <p:notesMasterIdLst>
    <p:notesMasterId r:id="rId37"/>
  </p:notesMasterIdLst>
  <p:handoutMasterIdLst>
    <p:handoutMasterId r:id="rId38"/>
  </p:handoutMasterIdLst>
  <p:sldIdLst>
    <p:sldId id="257" r:id="rId2"/>
    <p:sldId id="403" r:id="rId3"/>
    <p:sldId id="2505" r:id="rId4"/>
    <p:sldId id="2825" r:id="rId5"/>
    <p:sldId id="262" r:id="rId6"/>
    <p:sldId id="348" r:id="rId7"/>
    <p:sldId id="346" r:id="rId8"/>
    <p:sldId id="2788" r:id="rId9"/>
    <p:sldId id="2508" r:id="rId10"/>
    <p:sldId id="2826" r:id="rId11"/>
    <p:sldId id="2507" r:id="rId12"/>
    <p:sldId id="2419" r:id="rId13"/>
    <p:sldId id="259" r:id="rId14"/>
    <p:sldId id="2427" r:id="rId15"/>
    <p:sldId id="2429" r:id="rId16"/>
    <p:sldId id="397" r:id="rId17"/>
    <p:sldId id="398" r:id="rId18"/>
    <p:sldId id="394" r:id="rId19"/>
    <p:sldId id="265" r:id="rId20"/>
    <p:sldId id="2824" r:id="rId21"/>
    <p:sldId id="267" r:id="rId22"/>
    <p:sldId id="2823" r:id="rId23"/>
    <p:sldId id="2829" r:id="rId24"/>
    <p:sldId id="269" r:id="rId25"/>
    <p:sldId id="270" r:id="rId26"/>
    <p:sldId id="271" r:id="rId27"/>
    <p:sldId id="2791" r:id="rId28"/>
    <p:sldId id="2758" r:id="rId29"/>
    <p:sldId id="2792" r:id="rId30"/>
    <p:sldId id="2657" r:id="rId31"/>
    <p:sldId id="2818" r:id="rId32"/>
    <p:sldId id="2509" r:id="rId33"/>
    <p:sldId id="2510" r:id="rId34"/>
    <p:sldId id="2431" r:id="rId35"/>
    <p:sldId id="332" r:id="rId36"/>
  </p:sldIdLst>
  <p:sldSz cx="9144000" cy="6858000" type="letter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43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Schwartz" initials="" lastIdx="10" clrIdx="0"/>
  <p:cmAuthor id="1" name="Tim Woolf" initials="TW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D8BA"/>
    <a:srgbClr val="FDE2CB"/>
    <a:srgbClr val="425222"/>
    <a:srgbClr val="F39F7D"/>
    <a:srgbClr val="276B7D"/>
    <a:srgbClr val="AC70FC"/>
    <a:srgbClr val="00228E"/>
    <a:srgbClr val="696C95"/>
    <a:srgbClr val="FF6D6D"/>
    <a:srgbClr val="9F8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5905A-FB5D-4D0C-99C5-A8447E299112}" v="1202" dt="2021-06-15T15:29:34.391"/>
    <p1510:client id="{C4649B2F-4167-4346-84B5-A2872D0D8DFA}" v="6" dt="2021-06-14T22:36:15.355"/>
    <p1510:client id="{EDA5D4D8-5692-46F5-A71D-277E1695E1C2}" v="980" dt="2021-06-15T01:29:20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8" y="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53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243"/>
        <p:guide pos="287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44048-D821-4674-A30D-49DBE035F32D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23A31B7-DF7C-46E1-A177-51AA526B056F}">
      <dgm:prSet phldrT="[Text]" custT="1"/>
      <dgm:spPr>
        <a:solidFill>
          <a:schemeClr val="tx2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400" b="1" dirty="0">
              <a:solidFill>
                <a:schemeClr val="tx1"/>
              </a:solidFill>
              <a:latin typeface="Calibri" panose="020F0502020204030204" pitchFamily="34" charset="0"/>
            </a:rPr>
            <a:t>Performance Metrics </a:t>
          </a:r>
          <a:r>
            <a:rPr lang="en-US" altLang="en-US" sz="2400" b="0" dirty="0">
              <a:solidFill>
                <a:schemeClr val="tx1"/>
              </a:solidFill>
              <a:latin typeface="Calibri" panose="020F0502020204030204" pitchFamily="34" charset="0"/>
            </a:rPr>
            <a:t>measure performance in targeted areas</a:t>
          </a:r>
          <a:r>
            <a:rPr lang="en-US" altLang="en-US" sz="2400" dirty="0">
              <a:solidFill>
                <a:schemeClr val="tx1"/>
              </a:solidFill>
              <a:latin typeface="Calibri" panose="020F0502020204030204" pitchFamily="34" charset="0"/>
            </a:rPr>
            <a:t>   </a:t>
          </a:r>
          <a:endParaRPr lang="en-US" sz="2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809DB2-BFE3-431D-97AD-8FFC21F09729}" type="parTrans" cxnId="{AE71B198-C41F-4DF6-B68A-87DFD756121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2795B8B-8AC3-4EDE-A68B-91E1B0A100BF}" type="sibTrans" cxnId="{AE71B198-C41F-4DF6-B68A-87DFD756121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FBFE7D7-0C44-48F5-A38F-B670A4229B65}">
      <dgm:prSet phldrT="[Text]" custT="1"/>
      <dgm:spPr>
        <a:solidFill>
          <a:schemeClr val="tx2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400" b="1" dirty="0">
              <a:solidFill>
                <a:schemeClr val="tx1"/>
              </a:solidFill>
              <a:latin typeface="Calibri" panose="020F0502020204030204" pitchFamily="34" charset="0"/>
            </a:rPr>
            <a:t>Revenue Decoupling </a:t>
          </a:r>
          <a:r>
            <a:rPr lang="en-US" altLang="en-US" sz="2400" dirty="0">
              <a:solidFill>
                <a:schemeClr val="tx1"/>
              </a:solidFill>
              <a:latin typeface="Calibri" panose="020F0502020204030204" pitchFamily="34" charset="0"/>
            </a:rPr>
            <a:t>reduces utility resistance to DSM, DG, and high usage charges</a:t>
          </a:r>
          <a:endParaRPr lang="en-US" sz="2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0B71B04-9AC8-45AA-9F3E-ED5BE92BC86E}" type="parTrans" cxnId="{2CF4F080-BD89-4213-85BF-4319FB6DC2A6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C851014-CF4E-4C4D-8B63-5EE7072CAA05}" type="sibTrans" cxnId="{2CF4F080-BD89-4213-85BF-4319FB6DC2A6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DA7226-2253-46FF-9808-B6DA664FE058}">
      <dgm:prSet phldrT="[Text]" custT="1"/>
      <dgm:spPr>
        <a:solidFill>
          <a:schemeClr val="tx2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400" b="1" dirty="0">
              <a:solidFill>
                <a:schemeClr val="tx1"/>
              </a:solidFill>
              <a:latin typeface="Calibri" panose="020F0502020204030204" pitchFamily="34" charset="0"/>
            </a:rPr>
            <a:t>Special Incentives for Underused Inputs                   </a:t>
          </a:r>
          <a:r>
            <a:rPr lang="en-US" altLang="en-US" sz="2400" dirty="0">
              <a:solidFill>
                <a:schemeClr val="tx1"/>
              </a:solidFill>
              <a:latin typeface="Calibri" panose="020F0502020204030204" pitchFamily="34" charset="0"/>
            </a:rPr>
            <a:t>(e.g. Pilot programs and DSM cost trackers)</a:t>
          </a:r>
        </a:p>
      </dgm:t>
    </dgm:pt>
    <dgm:pt modelId="{6BD0D5C5-48D1-4E31-87D2-E62140147096}" type="parTrans" cxnId="{DF13CBDC-D843-468F-92BA-63D4DCD09DC8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733EC13-E770-4EF3-B00B-F803078DBF9A}" type="sibTrans" cxnId="{DF13CBDC-D843-468F-92BA-63D4DCD09DC8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E4F9710-CE7F-438A-8DD9-EDE4339BBFED}">
      <dgm:prSet phldrT="[Text]" custT="1"/>
      <dgm:spPr>
        <a:solidFill>
          <a:schemeClr val="tx2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400" b="1" dirty="0">
              <a:solidFill>
                <a:schemeClr val="tx1"/>
              </a:solidFill>
              <a:latin typeface="Calibri" panose="020F0502020204030204" pitchFamily="34" charset="0"/>
            </a:rPr>
            <a:t> Multiyear Rate Plans </a:t>
          </a:r>
          <a:r>
            <a:rPr lang="en-US" altLang="en-US" sz="2400" dirty="0">
              <a:solidFill>
                <a:schemeClr val="tx1"/>
              </a:solidFill>
              <a:latin typeface="Calibri" panose="020F0502020204030204" pitchFamily="34" charset="0"/>
            </a:rPr>
            <a:t>(“MRPs”) </a:t>
          </a:r>
        </a:p>
      </dgm:t>
    </dgm:pt>
    <dgm:pt modelId="{103625FE-AFDA-4CF2-8580-115EB12BAA3A}" type="parTrans" cxnId="{F7A8BC52-ACDD-4D0D-BF05-2276C1D0AB06}">
      <dgm:prSet/>
      <dgm:spPr/>
      <dgm:t>
        <a:bodyPr/>
        <a:lstStyle/>
        <a:p>
          <a:endParaRPr lang="en-US"/>
        </a:p>
      </dgm:t>
    </dgm:pt>
    <dgm:pt modelId="{8461C178-B499-4907-8054-FBEDD06192B5}" type="sibTrans" cxnId="{F7A8BC52-ACDD-4D0D-BF05-2276C1D0AB06}">
      <dgm:prSet/>
      <dgm:spPr/>
      <dgm:t>
        <a:bodyPr/>
        <a:lstStyle/>
        <a:p>
          <a:endParaRPr lang="en-US"/>
        </a:p>
      </dgm:t>
    </dgm:pt>
    <dgm:pt modelId="{AC284184-DD40-429F-8E1B-64B4D9EC18E5}" type="pres">
      <dgm:prSet presAssocID="{FED44048-D821-4674-A30D-49DBE035F32D}" presName="Name0" presStyleCnt="0">
        <dgm:presLayoutVars>
          <dgm:chMax val="7"/>
          <dgm:chPref val="7"/>
          <dgm:dir/>
        </dgm:presLayoutVars>
      </dgm:prSet>
      <dgm:spPr/>
    </dgm:pt>
    <dgm:pt modelId="{8C0FE899-9E82-4D13-AADF-5297C46FD4DA}" type="pres">
      <dgm:prSet presAssocID="{FED44048-D821-4674-A30D-49DBE035F32D}" presName="Name1" presStyleCnt="0"/>
      <dgm:spPr/>
    </dgm:pt>
    <dgm:pt modelId="{CC8A8D69-3497-4704-A36D-27049907816E}" type="pres">
      <dgm:prSet presAssocID="{FED44048-D821-4674-A30D-49DBE035F32D}" presName="cycle" presStyleCnt="0"/>
      <dgm:spPr/>
    </dgm:pt>
    <dgm:pt modelId="{6DAA095C-382B-44D0-B766-5BB0778E8C5D}" type="pres">
      <dgm:prSet presAssocID="{FED44048-D821-4674-A30D-49DBE035F32D}" presName="srcNode" presStyleLbl="node1" presStyleIdx="0" presStyleCnt="4"/>
      <dgm:spPr/>
    </dgm:pt>
    <dgm:pt modelId="{DC06407F-3402-45FB-AFBF-E1D51B2C0F09}" type="pres">
      <dgm:prSet presAssocID="{FED44048-D821-4674-A30D-49DBE035F32D}" presName="conn" presStyleLbl="parChTrans1D2" presStyleIdx="0" presStyleCnt="1" custLinFactNeighborX="775"/>
      <dgm:spPr/>
    </dgm:pt>
    <dgm:pt modelId="{0B89A9A0-AA29-4E1B-A65C-F0145C6AF44C}" type="pres">
      <dgm:prSet presAssocID="{FED44048-D821-4674-A30D-49DBE035F32D}" presName="extraNode" presStyleLbl="node1" presStyleIdx="0" presStyleCnt="4"/>
      <dgm:spPr/>
    </dgm:pt>
    <dgm:pt modelId="{54A9B597-2BC1-4030-A2E9-7B021EC14921}" type="pres">
      <dgm:prSet presAssocID="{FED44048-D821-4674-A30D-49DBE035F32D}" presName="dstNode" presStyleLbl="node1" presStyleIdx="0" presStyleCnt="4"/>
      <dgm:spPr/>
    </dgm:pt>
    <dgm:pt modelId="{E82DA2DB-4937-490B-8879-206911AB54AC}" type="pres">
      <dgm:prSet presAssocID="{B23A31B7-DF7C-46E1-A177-51AA526B056F}" presName="text_1" presStyleLbl="node1" presStyleIdx="0" presStyleCnt="4" custScaleY="139283">
        <dgm:presLayoutVars>
          <dgm:bulletEnabled val="1"/>
        </dgm:presLayoutVars>
      </dgm:prSet>
      <dgm:spPr/>
    </dgm:pt>
    <dgm:pt modelId="{5A8EA69F-2162-4B51-81F4-9A6D92046E70}" type="pres">
      <dgm:prSet presAssocID="{B23A31B7-DF7C-46E1-A177-51AA526B056F}" presName="accent_1" presStyleCnt="0"/>
      <dgm:spPr/>
    </dgm:pt>
    <dgm:pt modelId="{EBEC7874-F562-43FD-A232-43C0B3DBCAC2}" type="pres">
      <dgm:prSet presAssocID="{B23A31B7-DF7C-46E1-A177-51AA526B056F}" presName="accentRepeatNode" presStyleLbl="solidFgAcc1" presStyleIdx="0" presStyleCnt="4" custScaleX="107716" custScaleY="11144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</dgm:pt>
    <dgm:pt modelId="{5B89A50C-BBC6-4B15-8F06-AED9D271D4A4}" type="pres">
      <dgm:prSet presAssocID="{4FBFE7D7-0C44-48F5-A38F-B670A4229B65}" presName="text_2" presStyleLbl="node1" presStyleIdx="1" presStyleCnt="4" custScaleY="140000">
        <dgm:presLayoutVars>
          <dgm:bulletEnabled val="1"/>
        </dgm:presLayoutVars>
      </dgm:prSet>
      <dgm:spPr/>
    </dgm:pt>
    <dgm:pt modelId="{7E71B046-AABD-4DE8-B9AC-5C9D627C2002}" type="pres">
      <dgm:prSet presAssocID="{4FBFE7D7-0C44-48F5-A38F-B670A4229B65}" presName="accent_2" presStyleCnt="0"/>
      <dgm:spPr/>
    </dgm:pt>
    <dgm:pt modelId="{02B5587E-98CE-439F-B470-AFC8553CE212}" type="pres">
      <dgm:prSet presAssocID="{4FBFE7D7-0C44-48F5-A38F-B670A4229B65}" presName="accentRepeatNode" presStyleLbl="solidFgAcc1" presStyleIdx="1" presStyleCnt="4" custScaleX="107750" custScaleY="10949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6600"/>
        </a:solidFill>
      </dgm:spPr>
    </dgm:pt>
    <dgm:pt modelId="{BE1527F9-39FB-4062-9888-7C55A26B8AF9}" type="pres">
      <dgm:prSet presAssocID="{AADA7226-2253-46FF-9808-B6DA664FE058}" presName="text_3" presStyleLbl="node1" presStyleIdx="2" presStyleCnt="4" custScaleX="99248" custScaleY="126971" custLinFactNeighborX="40" custLinFactNeighborY="2484">
        <dgm:presLayoutVars>
          <dgm:bulletEnabled val="1"/>
        </dgm:presLayoutVars>
      </dgm:prSet>
      <dgm:spPr/>
    </dgm:pt>
    <dgm:pt modelId="{61A80628-6838-4357-B026-5531E510B972}" type="pres">
      <dgm:prSet presAssocID="{AADA7226-2253-46FF-9808-B6DA664FE058}" presName="accent_3" presStyleCnt="0"/>
      <dgm:spPr/>
    </dgm:pt>
    <dgm:pt modelId="{847F61BB-FA50-491A-A4F6-AC96D8B9689B}" type="pres">
      <dgm:prSet presAssocID="{AADA7226-2253-46FF-9808-B6DA664FE058}" presName="accentRepeatNode" presStyleLbl="solidFgAcc1" presStyleIdx="2" presStyleCnt="4" custScaleX="100461" custScaleY="107540" custLinFactNeighborX="-729" custLinFactNeighborY="1458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</dgm:pt>
    <dgm:pt modelId="{0AD2D415-331D-46C1-8D4E-073A355854AA}" type="pres">
      <dgm:prSet presAssocID="{BE4F9710-CE7F-438A-8DD9-EDE4339BBFED}" presName="text_4" presStyleLbl="node1" presStyleIdx="3" presStyleCnt="4" custScaleY="119485" custLinFactNeighborY="1831">
        <dgm:presLayoutVars>
          <dgm:bulletEnabled val="1"/>
        </dgm:presLayoutVars>
      </dgm:prSet>
      <dgm:spPr/>
    </dgm:pt>
    <dgm:pt modelId="{1D009E01-CAEC-46E1-BEE0-75465B1680DE}" type="pres">
      <dgm:prSet presAssocID="{BE4F9710-CE7F-438A-8DD9-EDE4339BBFED}" presName="accent_4" presStyleCnt="0"/>
      <dgm:spPr/>
    </dgm:pt>
    <dgm:pt modelId="{1EC1411B-CE91-4A7A-A10D-20B92B17527D}" type="pres">
      <dgm:prSet presAssocID="{BE4F9710-CE7F-438A-8DD9-EDE4339BBFED}" presName="accentRepeatNode" presStyleLbl="solidFgAcc1" presStyleIdx="3" presStyleCnt="4" custScaleX="109099" custScaleY="108504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2DBC"/>
        </a:solidFill>
      </dgm:spPr>
    </dgm:pt>
  </dgm:ptLst>
  <dgm:cxnLst>
    <dgm:cxn modelId="{C2011F1D-9D78-44EE-A7D2-A6C7149F1D5F}" type="presOf" srcId="{BE4F9710-CE7F-438A-8DD9-EDE4339BBFED}" destId="{0AD2D415-331D-46C1-8D4E-073A355854AA}" srcOrd="0" destOrd="0" presId="urn:microsoft.com/office/officeart/2008/layout/VerticalCurvedList"/>
    <dgm:cxn modelId="{55C0E337-B893-4F22-AB05-950AAAF03108}" type="presOf" srcId="{4FBFE7D7-0C44-48F5-A38F-B670A4229B65}" destId="{5B89A50C-BBC6-4B15-8F06-AED9D271D4A4}" srcOrd="0" destOrd="0" presId="urn:microsoft.com/office/officeart/2008/layout/VerticalCurvedList"/>
    <dgm:cxn modelId="{AD230866-3F86-4634-8B5A-A12B030BE5E7}" type="presOf" srcId="{FED44048-D821-4674-A30D-49DBE035F32D}" destId="{AC284184-DD40-429F-8E1B-64B4D9EC18E5}" srcOrd="0" destOrd="0" presId="urn:microsoft.com/office/officeart/2008/layout/VerticalCurvedList"/>
    <dgm:cxn modelId="{F7A8BC52-ACDD-4D0D-BF05-2276C1D0AB06}" srcId="{FED44048-D821-4674-A30D-49DBE035F32D}" destId="{BE4F9710-CE7F-438A-8DD9-EDE4339BBFED}" srcOrd="3" destOrd="0" parTransId="{103625FE-AFDA-4CF2-8580-115EB12BAA3A}" sibTransId="{8461C178-B499-4907-8054-FBEDD06192B5}"/>
    <dgm:cxn modelId="{2CF4F080-BD89-4213-85BF-4319FB6DC2A6}" srcId="{FED44048-D821-4674-A30D-49DBE035F32D}" destId="{4FBFE7D7-0C44-48F5-A38F-B670A4229B65}" srcOrd="1" destOrd="0" parTransId="{B0B71B04-9AC8-45AA-9F3E-ED5BE92BC86E}" sibTransId="{2C851014-CF4E-4C4D-8B63-5EE7072CAA05}"/>
    <dgm:cxn modelId="{AE71B198-C41F-4DF6-B68A-87DFD7561214}" srcId="{FED44048-D821-4674-A30D-49DBE035F32D}" destId="{B23A31B7-DF7C-46E1-A177-51AA526B056F}" srcOrd="0" destOrd="0" parTransId="{F7809DB2-BFE3-431D-97AD-8FFC21F09729}" sibTransId="{A2795B8B-8AC3-4EDE-A68B-91E1B0A100BF}"/>
    <dgm:cxn modelId="{3A4BDB9B-1026-4D07-834F-4669C56F313A}" type="presOf" srcId="{AADA7226-2253-46FF-9808-B6DA664FE058}" destId="{BE1527F9-39FB-4062-9888-7C55A26B8AF9}" srcOrd="0" destOrd="0" presId="urn:microsoft.com/office/officeart/2008/layout/VerticalCurvedList"/>
    <dgm:cxn modelId="{DF13CBDC-D843-468F-92BA-63D4DCD09DC8}" srcId="{FED44048-D821-4674-A30D-49DBE035F32D}" destId="{AADA7226-2253-46FF-9808-B6DA664FE058}" srcOrd="2" destOrd="0" parTransId="{6BD0D5C5-48D1-4E31-87D2-E62140147096}" sibTransId="{2733EC13-E770-4EF3-B00B-F803078DBF9A}"/>
    <dgm:cxn modelId="{E654C1ED-8995-46EC-8BBC-901983A9C236}" type="presOf" srcId="{B23A31B7-DF7C-46E1-A177-51AA526B056F}" destId="{E82DA2DB-4937-490B-8879-206911AB54AC}" srcOrd="0" destOrd="0" presId="urn:microsoft.com/office/officeart/2008/layout/VerticalCurvedList"/>
    <dgm:cxn modelId="{97AE62FA-ACE8-4E14-99D8-A2F97EA98DAD}" type="presOf" srcId="{A2795B8B-8AC3-4EDE-A68B-91E1B0A100BF}" destId="{DC06407F-3402-45FB-AFBF-E1D51B2C0F09}" srcOrd="0" destOrd="0" presId="urn:microsoft.com/office/officeart/2008/layout/VerticalCurvedList"/>
    <dgm:cxn modelId="{17EB046C-47A0-42C6-BA2A-28566835C765}" type="presParOf" srcId="{AC284184-DD40-429F-8E1B-64B4D9EC18E5}" destId="{8C0FE899-9E82-4D13-AADF-5297C46FD4DA}" srcOrd="0" destOrd="0" presId="urn:microsoft.com/office/officeart/2008/layout/VerticalCurvedList"/>
    <dgm:cxn modelId="{2AB7E970-0C64-4EEA-9A35-5AFDB696EAA2}" type="presParOf" srcId="{8C0FE899-9E82-4D13-AADF-5297C46FD4DA}" destId="{CC8A8D69-3497-4704-A36D-27049907816E}" srcOrd="0" destOrd="0" presId="urn:microsoft.com/office/officeart/2008/layout/VerticalCurvedList"/>
    <dgm:cxn modelId="{D7CF253E-5B18-4405-BDA3-1860EDF79ECB}" type="presParOf" srcId="{CC8A8D69-3497-4704-A36D-27049907816E}" destId="{6DAA095C-382B-44D0-B766-5BB0778E8C5D}" srcOrd="0" destOrd="0" presId="urn:microsoft.com/office/officeart/2008/layout/VerticalCurvedList"/>
    <dgm:cxn modelId="{B58B6ECD-249B-4164-AAFD-BB78BE8FBC02}" type="presParOf" srcId="{CC8A8D69-3497-4704-A36D-27049907816E}" destId="{DC06407F-3402-45FB-AFBF-E1D51B2C0F09}" srcOrd="1" destOrd="0" presId="urn:microsoft.com/office/officeart/2008/layout/VerticalCurvedList"/>
    <dgm:cxn modelId="{922994B7-A09A-4514-ACB6-84A1356E89C6}" type="presParOf" srcId="{CC8A8D69-3497-4704-A36D-27049907816E}" destId="{0B89A9A0-AA29-4E1B-A65C-F0145C6AF44C}" srcOrd="2" destOrd="0" presId="urn:microsoft.com/office/officeart/2008/layout/VerticalCurvedList"/>
    <dgm:cxn modelId="{BBD31128-D1D1-4FE6-A344-47DBD4AC8E00}" type="presParOf" srcId="{CC8A8D69-3497-4704-A36D-27049907816E}" destId="{54A9B597-2BC1-4030-A2E9-7B021EC14921}" srcOrd="3" destOrd="0" presId="urn:microsoft.com/office/officeart/2008/layout/VerticalCurvedList"/>
    <dgm:cxn modelId="{5A6B7076-AE8D-4C70-976E-70CE7C8D0842}" type="presParOf" srcId="{8C0FE899-9E82-4D13-AADF-5297C46FD4DA}" destId="{E82DA2DB-4937-490B-8879-206911AB54AC}" srcOrd="1" destOrd="0" presId="urn:microsoft.com/office/officeart/2008/layout/VerticalCurvedList"/>
    <dgm:cxn modelId="{28BF8049-671A-467F-B617-C7030028FA52}" type="presParOf" srcId="{8C0FE899-9E82-4D13-AADF-5297C46FD4DA}" destId="{5A8EA69F-2162-4B51-81F4-9A6D92046E70}" srcOrd="2" destOrd="0" presId="urn:microsoft.com/office/officeart/2008/layout/VerticalCurvedList"/>
    <dgm:cxn modelId="{BE73491D-D61E-4C73-954C-EF70C1117D6A}" type="presParOf" srcId="{5A8EA69F-2162-4B51-81F4-9A6D92046E70}" destId="{EBEC7874-F562-43FD-A232-43C0B3DBCAC2}" srcOrd="0" destOrd="0" presId="urn:microsoft.com/office/officeart/2008/layout/VerticalCurvedList"/>
    <dgm:cxn modelId="{69BF4A2C-E60F-43B4-9B12-553580138911}" type="presParOf" srcId="{8C0FE899-9E82-4D13-AADF-5297C46FD4DA}" destId="{5B89A50C-BBC6-4B15-8F06-AED9D271D4A4}" srcOrd="3" destOrd="0" presId="urn:microsoft.com/office/officeart/2008/layout/VerticalCurvedList"/>
    <dgm:cxn modelId="{46F4A2D8-2CB2-4CCC-BADC-B314877F8361}" type="presParOf" srcId="{8C0FE899-9E82-4D13-AADF-5297C46FD4DA}" destId="{7E71B046-AABD-4DE8-B9AC-5C9D627C2002}" srcOrd="4" destOrd="0" presId="urn:microsoft.com/office/officeart/2008/layout/VerticalCurvedList"/>
    <dgm:cxn modelId="{9C4036E4-1D8A-46BC-B198-C60436D50B94}" type="presParOf" srcId="{7E71B046-AABD-4DE8-B9AC-5C9D627C2002}" destId="{02B5587E-98CE-439F-B470-AFC8553CE212}" srcOrd="0" destOrd="0" presId="urn:microsoft.com/office/officeart/2008/layout/VerticalCurvedList"/>
    <dgm:cxn modelId="{B99195B9-EAEC-42C4-8D29-84AFA46CA9B5}" type="presParOf" srcId="{8C0FE899-9E82-4D13-AADF-5297C46FD4DA}" destId="{BE1527F9-39FB-4062-9888-7C55A26B8AF9}" srcOrd="5" destOrd="0" presId="urn:microsoft.com/office/officeart/2008/layout/VerticalCurvedList"/>
    <dgm:cxn modelId="{CCDF9363-E9E2-4097-8FF5-7EDCB1E28C38}" type="presParOf" srcId="{8C0FE899-9E82-4D13-AADF-5297C46FD4DA}" destId="{61A80628-6838-4357-B026-5531E510B972}" srcOrd="6" destOrd="0" presId="urn:microsoft.com/office/officeart/2008/layout/VerticalCurvedList"/>
    <dgm:cxn modelId="{14F84AE7-424D-4D21-B919-0DF1C3676776}" type="presParOf" srcId="{61A80628-6838-4357-B026-5531E510B972}" destId="{847F61BB-FA50-491A-A4F6-AC96D8B9689B}" srcOrd="0" destOrd="0" presId="urn:microsoft.com/office/officeart/2008/layout/VerticalCurvedList"/>
    <dgm:cxn modelId="{70634D38-1C76-4A25-952B-27C776F0ED4E}" type="presParOf" srcId="{8C0FE899-9E82-4D13-AADF-5297C46FD4DA}" destId="{0AD2D415-331D-46C1-8D4E-073A355854AA}" srcOrd="7" destOrd="0" presId="urn:microsoft.com/office/officeart/2008/layout/VerticalCurvedList"/>
    <dgm:cxn modelId="{D72BE902-67DF-46CB-9E70-D4E439AB9520}" type="presParOf" srcId="{8C0FE899-9E82-4D13-AADF-5297C46FD4DA}" destId="{1D009E01-CAEC-46E1-BEE0-75465B1680DE}" srcOrd="8" destOrd="0" presId="urn:microsoft.com/office/officeart/2008/layout/VerticalCurvedList"/>
    <dgm:cxn modelId="{EC1220B6-C16A-46E6-949D-B93EF938DFE4}" type="presParOf" srcId="{1D009E01-CAEC-46E1-BEE0-75465B1680DE}" destId="{1EC1411B-CE91-4A7A-A10D-20B92B1752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78054-1055-4E0A-9C98-12BF4A228288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AE9690B-4DA4-42A3-A9CF-E23CDE919FD2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39AC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en-US" altLang="en-US" sz="2400" b="1" u="none">
              <a:solidFill>
                <a:schemeClr val="bg1"/>
              </a:solidFill>
              <a:latin typeface="Calibri" panose="020F0502020204030204" pitchFamily="34" charset="0"/>
            </a:rPr>
            <a:t>Key Components</a:t>
          </a:r>
          <a:endParaRPr lang="en-US" sz="2400" b="1" u="none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3BD17EF7-94B8-4E87-84A8-3768C89CB89E}" type="parTrans" cxnId="{8920F2AD-AFF6-4323-A2F7-C612F262E684}">
      <dgm:prSet/>
      <dgm:spPr/>
      <dgm:t>
        <a:bodyPr/>
        <a:lstStyle/>
        <a:p>
          <a:endParaRPr lang="en-US"/>
        </a:p>
      </dgm:t>
    </dgm:pt>
    <dgm:pt modelId="{4A8DECF6-EECB-4D95-AE59-A258A19C0602}" type="sibTrans" cxnId="{8920F2AD-AFF6-4323-A2F7-C612F262E684}">
      <dgm:prSet/>
      <dgm:spPr/>
      <dgm:t>
        <a:bodyPr/>
        <a:lstStyle/>
        <a:p>
          <a:endParaRPr lang="en-US"/>
        </a:p>
      </dgm:t>
    </dgm:pt>
    <dgm:pt modelId="{A47702A8-BFBD-4D6F-B662-4B75028C6A0E}">
      <dgm:prSet phldrT="[Text]" custT="1"/>
      <dgm:spPr/>
      <dgm:t>
        <a:bodyPr/>
        <a:lstStyle/>
        <a:p>
          <a:r>
            <a:rPr lang="en-US" sz="2000">
              <a:latin typeface="+mn-lt"/>
              <a:cs typeface="Arial" panose="020B0604020202020204" pitchFamily="34" charset="0"/>
            </a:rPr>
            <a:t>Reduced rate case frequency (e.g., 4 or 5 year cycle)</a:t>
          </a:r>
          <a:endParaRPr lang="en-US" sz="2000">
            <a:latin typeface="+mn-lt"/>
          </a:endParaRPr>
        </a:p>
      </dgm:t>
    </dgm:pt>
    <dgm:pt modelId="{591C0029-D184-4C01-B4CA-EB196DFD794B}" type="parTrans" cxnId="{50D90A80-81F2-4BCD-9C87-F77F03025E0C}">
      <dgm:prSet/>
      <dgm:spPr/>
      <dgm:t>
        <a:bodyPr/>
        <a:lstStyle/>
        <a:p>
          <a:endParaRPr lang="en-US"/>
        </a:p>
      </dgm:t>
    </dgm:pt>
    <dgm:pt modelId="{C6850E50-C196-47EC-B648-B7FEB90D9105}" type="sibTrans" cxnId="{50D90A80-81F2-4BCD-9C87-F77F03025E0C}">
      <dgm:prSet/>
      <dgm:spPr/>
      <dgm:t>
        <a:bodyPr/>
        <a:lstStyle/>
        <a:p>
          <a:endParaRPr lang="en-US"/>
        </a:p>
      </dgm:t>
    </dgm:pt>
    <dgm:pt modelId="{848DFE30-4DC9-4786-A4B4-AEAE82E1D0C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39AC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en-US" sz="2400" b="1" u="none">
              <a:solidFill>
                <a:schemeClr val="bg1"/>
              </a:solidFill>
              <a:latin typeface="Calibri" panose="020F0502020204030204" pitchFamily="34" charset="0"/>
            </a:rPr>
            <a:t>Precedents</a:t>
          </a:r>
        </a:p>
      </dgm:t>
    </dgm:pt>
    <dgm:pt modelId="{55476117-546E-4FE9-970D-DB91D2F6FACD}" type="parTrans" cxnId="{65A56187-3701-4060-A946-A3F0BA7E360B}">
      <dgm:prSet/>
      <dgm:spPr/>
      <dgm:t>
        <a:bodyPr/>
        <a:lstStyle/>
        <a:p>
          <a:endParaRPr lang="en-US"/>
        </a:p>
      </dgm:t>
    </dgm:pt>
    <dgm:pt modelId="{2AFA3A0D-10F8-4FE6-AADB-AE4005EDEA03}" type="sibTrans" cxnId="{65A56187-3701-4060-A946-A3F0BA7E360B}">
      <dgm:prSet/>
      <dgm:spPr/>
      <dgm:t>
        <a:bodyPr/>
        <a:lstStyle/>
        <a:p>
          <a:endParaRPr lang="en-US"/>
        </a:p>
      </dgm:t>
    </dgm:pt>
    <dgm:pt modelId="{629066DA-A3F9-4A8E-9085-1BFCC24E18D2}">
      <dgm:prSet phldrT="[Text]" custT="1"/>
      <dgm:spPr/>
      <dgm:t>
        <a:bodyPr/>
        <a:lstStyle/>
        <a:p>
          <a:endParaRPr lang="en-US" sz="2000"/>
        </a:p>
      </dgm:t>
    </dgm:pt>
    <dgm:pt modelId="{7C607D31-145C-43B8-BDC2-C83A24503E22}" type="parTrans" cxnId="{CA79FB24-E390-4785-9C54-13CB4A130A23}">
      <dgm:prSet/>
      <dgm:spPr/>
      <dgm:t>
        <a:bodyPr/>
        <a:lstStyle/>
        <a:p>
          <a:endParaRPr lang="en-US"/>
        </a:p>
      </dgm:t>
    </dgm:pt>
    <dgm:pt modelId="{77371477-F2C8-4620-8656-116A867388C7}" type="sibTrans" cxnId="{CA79FB24-E390-4785-9C54-13CB4A130A23}">
      <dgm:prSet/>
      <dgm:spPr/>
      <dgm:t>
        <a:bodyPr/>
        <a:lstStyle/>
        <a:p>
          <a:endParaRPr lang="en-US"/>
        </a:p>
      </dgm:t>
    </dgm:pt>
    <dgm:pt modelId="{9A5D0719-AE78-4A4B-892C-31EC8F3FA4A9}">
      <dgm:prSet custT="1"/>
      <dgm:spPr/>
      <dgm:t>
        <a:bodyPr/>
        <a:lstStyle/>
        <a:p>
          <a:r>
            <a:rPr lang="en-US" sz="2000" dirty="0">
              <a:latin typeface="+mn-lt"/>
            </a:rPr>
            <a:t>Popular in Great Britain, Canada, and Australia</a:t>
          </a:r>
        </a:p>
      </dgm:t>
    </dgm:pt>
    <dgm:pt modelId="{404ED85A-AA9C-4FD0-A3D3-5A80F9186F1D}" type="parTrans" cxnId="{810C9E0F-467F-46C5-9A7F-B9F3E57383E6}">
      <dgm:prSet/>
      <dgm:spPr/>
      <dgm:t>
        <a:bodyPr/>
        <a:lstStyle/>
        <a:p>
          <a:endParaRPr lang="en-US"/>
        </a:p>
      </dgm:t>
    </dgm:pt>
    <dgm:pt modelId="{98186101-0AF0-4476-9475-D62A099E74D7}" type="sibTrans" cxnId="{810C9E0F-467F-46C5-9A7F-B9F3E57383E6}">
      <dgm:prSet/>
      <dgm:spPr/>
      <dgm:t>
        <a:bodyPr/>
        <a:lstStyle/>
        <a:p>
          <a:endParaRPr lang="en-US"/>
        </a:p>
      </dgm:t>
    </dgm:pt>
    <dgm:pt modelId="{BA2EE0B9-AE6E-4864-A4F9-2EE1F3621B66}">
      <dgm:prSet custT="1"/>
      <dgm:spPr/>
      <dgm:t>
        <a:bodyPr/>
        <a:lstStyle/>
        <a:p>
          <a:r>
            <a:rPr lang="en-US" sz="2000" u="sng" dirty="0">
              <a:latin typeface="+mn-lt"/>
              <a:cs typeface="Arial" panose="020B0604020202020204" pitchFamily="34" charset="0"/>
            </a:rPr>
            <a:t>Attrition relief mechanism </a:t>
          </a:r>
          <a:r>
            <a:rPr lang="en-US" sz="2000" dirty="0">
              <a:latin typeface="+mn-lt"/>
              <a:cs typeface="Arial" panose="020B0604020202020204" pitchFamily="34" charset="0"/>
            </a:rPr>
            <a:t>(“ARM”) automatically escalates rates or revenue </a:t>
          </a:r>
          <a:r>
            <a:rPr lang="en-US" altLang="en-US" sz="2000" i="0" dirty="0">
              <a:solidFill>
                <a:schemeClr val="tx1"/>
              </a:solidFill>
              <a:latin typeface="+mn-lt"/>
              <a:ea typeface="Arial" panose="020B0604020202020204" pitchFamily="34" charset="0"/>
            </a:rPr>
            <a:t>but is not linked to utility’s </a:t>
          </a:r>
          <a:r>
            <a:rPr lang="en-US" altLang="en-US" sz="2000" i="1" dirty="0">
              <a:solidFill>
                <a:schemeClr val="tx1"/>
              </a:solidFill>
              <a:latin typeface="+mn-lt"/>
              <a:ea typeface="Arial" panose="020B0604020202020204" pitchFamily="34" charset="0"/>
            </a:rPr>
            <a:t>actual</a:t>
          </a:r>
          <a:r>
            <a:rPr lang="en-US" altLang="en-US" sz="2000" i="0" dirty="0">
              <a:solidFill>
                <a:schemeClr val="tx1"/>
              </a:solidFill>
              <a:latin typeface="+mn-lt"/>
              <a:ea typeface="Arial" panose="020B0604020202020204" pitchFamily="34" charset="0"/>
            </a:rPr>
            <a:t> costs</a:t>
          </a:r>
          <a:endParaRPr lang="en-US" sz="2000" i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A6ACEDBD-6376-4340-A066-524ED48B95AB}" type="parTrans" cxnId="{868BCDA8-C54A-4E32-94F8-123CFC86A28A}">
      <dgm:prSet/>
      <dgm:spPr/>
      <dgm:t>
        <a:bodyPr/>
        <a:lstStyle/>
        <a:p>
          <a:endParaRPr lang="en-US"/>
        </a:p>
      </dgm:t>
    </dgm:pt>
    <dgm:pt modelId="{A60C3F5F-148B-49CB-834A-43D402BA3087}" type="sibTrans" cxnId="{868BCDA8-C54A-4E32-94F8-123CFC86A28A}">
      <dgm:prSet/>
      <dgm:spPr/>
      <dgm:t>
        <a:bodyPr/>
        <a:lstStyle/>
        <a:p>
          <a:endParaRPr lang="en-US"/>
        </a:p>
      </dgm:t>
    </dgm:pt>
    <dgm:pt modelId="{29294E0C-AB00-4F40-9687-2FE51A848AE1}">
      <dgm:prSet custT="1"/>
      <dgm:spPr/>
      <dgm:t>
        <a:bodyPr/>
        <a:lstStyle/>
        <a:p>
          <a:r>
            <a:rPr lang="en-US" sz="2000" dirty="0">
              <a:latin typeface="+mn-lt"/>
              <a:cs typeface="Arial" panose="020B0604020202020204" pitchFamily="34" charset="0"/>
            </a:rPr>
            <a:t>Used in diverse American states (e.g. California, New York, and Florida)</a:t>
          </a:r>
          <a:endParaRPr lang="en-US" sz="2000" dirty="0">
            <a:solidFill>
              <a:srgbClr val="FF0000"/>
            </a:solidFill>
            <a:latin typeface="+mn-lt"/>
            <a:cs typeface="Arial" panose="020B0604020202020204" pitchFamily="34" charset="0"/>
          </a:endParaRPr>
        </a:p>
      </dgm:t>
    </dgm:pt>
    <dgm:pt modelId="{23D78255-F2E6-4C0C-AFD4-31F07528DA5D}" type="parTrans" cxnId="{E8583433-D8A7-4B11-A03B-B7A316F550C3}">
      <dgm:prSet/>
      <dgm:spPr/>
      <dgm:t>
        <a:bodyPr/>
        <a:lstStyle/>
        <a:p>
          <a:endParaRPr lang="en-US"/>
        </a:p>
      </dgm:t>
    </dgm:pt>
    <dgm:pt modelId="{88915119-6D12-4696-BC47-B3FF12245FC4}" type="sibTrans" cxnId="{E8583433-D8A7-4B11-A03B-B7A316F550C3}">
      <dgm:prSet/>
      <dgm:spPr/>
      <dgm:t>
        <a:bodyPr/>
        <a:lstStyle/>
        <a:p>
          <a:endParaRPr lang="en-US"/>
        </a:p>
      </dgm:t>
    </dgm:pt>
    <dgm:pt modelId="{DFDDD7F2-35C0-426F-BC02-FC3B16E65CF0}">
      <dgm:prSet custT="1"/>
      <dgm:spPr/>
      <dgm:t>
        <a:bodyPr/>
        <a:lstStyle/>
        <a:p>
          <a:r>
            <a:rPr lang="en-US" sz="1800" dirty="0">
              <a:latin typeface="+mn-lt"/>
              <a:cs typeface="Arial" panose="020B0604020202020204" pitchFamily="34" charset="0"/>
            </a:rPr>
            <a:t> </a:t>
          </a:r>
          <a:r>
            <a:rPr lang="en-US" sz="2000" dirty="0">
              <a:latin typeface="+mn-lt"/>
              <a:cs typeface="Arial" panose="020B0604020202020204" pitchFamily="34" charset="0"/>
            </a:rPr>
            <a:t>Mounting interest in other states (e.g. Washington and North Carolina)</a:t>
          </a:r>
          <a:endParaRPr lang="en-US" sz="2000" dirty="0">
            <a:solidFill>
              <a:srgbClr val="FF0000"/>
            </a:solidFill>
            <a:latin typeface="+mn-lt"/>
            <a:cs typeface="Arial" panose="020B0604020202020204" pitchFamily="34" charset="0"/>
          </a:endParaRPr>
        </a:p>
      </dgm:t>
    </dgm:pt>
    <dgm:pt modelId="{1488076C-FACE-49E1-B5B6-FCE047971E85}" type="parTrans" cxnId="{60F07F0F-9BED-4013-BDCE-6A18221C63E6}">
      <dgm:prSet/>
      <dgm:spPr/>
      <dgm:t>
        <a:bodyPr/>
        <a:lstStyle/>
        <a:p>
          <a:endParaRPr lang="en-US"/>
        </a:p>
      </dgm:t>
    </dgm:pt>
    <dgm:pt modelId="{261E5286-F3FF-4590-9EC2-8599F67A606D}" type="sibTrans" cxnId="{60F07F0F-9BED-4013-BDCE-6A18221C63E6}">
      <dgm:prSet/>
      <dgm:spPr/>
      <dgm:t>
        <a:bodyPr/>
        <a:lstStyle/>
        <a:p>
          <a:endParaRPr lang="en-US"/>
        </a:p>
      </dgm:t>
    </dgm:pt>
    <dgm:pt modelId="{E3790F67-4DFB-4282-81A9-087BF7D94571}">
      <dgm:prSet custT="1"/>
      <dgm:spPr/>
      <dgm:t>
        <a:bodyPr/>
        <a:lstStyle/>
        <a:p>
          <a:pPr>
            <a:buNone/>
          </a:pPr>
          <a:r>
            <a:rPr lang="en-US" sz="2000" i="1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     &gt;&gt;&gt; Stronger cost containment incentives</a:t>
          </a:r>
        </a:p>
      </dgm:t>
    </dgm:pt>
    <dgm:pt modelId="{EFCED247-FD4C-4003-9585-A2DE2845385A}" type="parTrans" cxnId="{DAA45D5B-D631-4A9D-B032-25465FB13B4A}">
      <dgm:prSet/>
      <dgm:spPr/>
      <dgm:t>
        <a:bodyPr/>
        <a:lstStyle/>
        <a:p>
          <a:endParaRPr lang="en-US"/>
        </a:p>
      </dgm:t>
    </dgm:pt>
    <dgm:pt modelId="{9ADC359C-E7DA-4B69-AE0A-8A4AAFCC3ED0}" type="sibTrans" cxnId="{DAA45D5B-D631-4A9D-B032-25465FB13B4A}">
      <dgm:prSet/>
      <dgm:spPr/>
      <dgm:t>
        <a:bodyPr/>
        <a:lstStyle/>
        <a:p>
          <a:endParaRPr lang="en-US"/>
        </a:p>
      </dgm:t>
    </dgm:pt>
    <dgm:pt modelId="{78A219A9-13DB-417B-9DC7-5FF761CDF499}">
      <dgm:prSet custT="1"/>
      <dgm:spPr/>
      <dgm:t>
        <a:bodyPr/>
        <a:lstStyle/>
        <a:p>
          <a:pPr>
            <a:buFontTx/>
            <a:buNone/>
          </a:pPr>
          <a:r>
            <a:rPr lang="en-US" sz="2000" i="1" dirty="0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     &gt;&gt;&gt; More efficient regulation</a:t>
          </a:r>
        </a:p>
      </dgm:t>
    </dgm:pt>
    <dgm:pt modelId="{348BB123-967E-4BE3-BB23-3980EEBF3A8C}" type="parTrans" cxnId="{CE7280F6-F3CB-455C-9BB7-259F3DE4A7AD}">
      <dgm:prSet/>
      <dgm:spPr/>
      <dgm:t>
        <a:bodyPr/>
        <a:lstStyle/>
        <a:p>
          <a:endParaRPr lang="en-US"/>
        </a:p>
      </dgm:t>
    </dgm:pt>
    <dgm:pt modelId="{6E337EC9-F5E1-47F6-B730-A9882CD9660D}" type="sibTrans" cxnId="{CE7280F6-F3CB-455C-9BB7-259F3DE4A7AD}">
      <dgm:prSet/>
      <dgm:spPr/>
      <dgm:t>
        <a:bodyPr/>
        <a:lstStyle/>
        <a:p>
          <a:endParaRPr lang="en-US"/>
        </a:p>
      </dgm:t>
    </dgm:pt>
    <dgm:pt modelId="{E1E62BA7-67DB-437A-9407-F03E4918A4D5}">
      <dgm:prSet custT="1"/>
      <dgm:spPr/>
      <dgm:t>
        <a:bodyPr/>
        <a:lstStyle/>
        <a:p>
          <a:r>
            <a:rPr lang="en-US" sz="2000" dirty="0">
              <a:latin typeface="+mn-lt"/>
            </a:rPr>
            <a:t>Ontario is a North American PBR leader </a:t>
          </a:r>
        </a:p>
      </dgm:t>
    </dgm:pt>
    <dgm:pt modelId="{17F7BC83-A186-45AF-9D89-473630BD4660}" type="parTrans" cxnId="{7AEC18BC-1D2A-4A71-9C58-A1E0DBFBFE36}">
      <dgm:prSet/>
      <dgm:spPr/>
    </dgm:pt>
    <dgm:pt modelId="{662B4E41-68F5-4458-9C57-7DF0FB624D5B}" type="sibTrans" cxnId="{7AEC18BC-1D2A-4A71-9C58-A1E0DBFBFE36}">
      <dgm:prSet/>
      <dgm:spPr/>
    </dgm:pt>
    <dgm:pt modelId="{8144EE0E-5047-4E39-9B5C-82123172FD29}" type="pres">
      <dgm:prSet presAssocID="{AE678054-1055-4E0A-9C98-12BF4A228288}" presName="linear" presStyleCnt="0">
        <dgm:presLayoutVars>
          <dgm:animLvl val="lvl"/>
          <dgm:resizeHandles val="exact"/>
        </dgm:presLayoutVars>
      </dgm:prSet>
      <dgm:spPr/>
    </dgm:pt>
    <dgm:pt modelId="{6896C5CB-5D69-49D1-AD8A-22814D29B884}" type="pres">
      <dgm:prSet presAssocID="{1AE9690B-4DA4-42A3-A9CF-E23CDE919FD2}" presName="parentText" presStyleLbl="node1" presStyleIdx="0" presStyleCnt="2" custScaleX="96449" custScaleY="43506" custLinFactNeighborY="-45">
        <dgm:presLayoutVars>
          <dgm:chMax val="0"/>
          <dgm:bulletEnabled val="1"/>
        </dgm:presLayoutVars>
      </dgm:prSet>
      <dgm:spPr/>
    </dgm:pt>
    <dgm:pt modelId="{B4D0B0A9-9FD5-4C58-8252-C4EFAE67A948}" type="pres">
      <dgm:prSet presAssocID="{1AE9690B-4DA4-42A3-A9CF-E23CDE919FD2}" presName="childText" presStyleLbl="revTx" presStyleIdx="0" presStyleCnt="2" custLinFactNeighborY="2608">
        <dgm:presLayoutVars>
          <dgm:bulletEnabled val="1"/>
        </dgm:presLayoutVars>
      </dgm:prSet>
      <dgm:spPr/>
    </dgm:pt>
    <dgm:pt modelId="{B2519632-F519-4415-AF4D-0EA17ECD5813}" type="pres">
      <dgm:prSet presAssocID="{848DFE30-4DC9-4786-A4B4-AEAE82E1D0C4}" presName="parentText" presStyleLbl="node1" presStyleIdx="1" presStyleCnt="2" custScaleX="95557" custScaleY="46116" custLinFactNeighborX="111" custLinFactNeighborY="11639">
        <dgm:presLayoutVars>
          <dgm:chMax val="0"/>
          <dgm:bulletEnabled val="1"/>
        </dgm:presLayoutVars>
      </dgm:prSet>
      <dgm:spPr/>
    </dgm:pt>
    <dgm:pt modelId="{CB3D16E5-903A-4FEF-A2C7-02602CBB5A08}" type="pres">
      <dgm:prSet presAssocID="{848DFE30-4DC9-4786-A4B4-AEAE82E1D0C4}" presName="childText" presStyleLbl="revTx" presStyleIdx="1" presStyleCnt="2" custScaleY="98609" custLinFactNeighborY="-4029">
        <dgm:presLayoutVars>
          <dgm:bulletEnabled val="1"/>
        </dgm:presLayoutVars>
      </dgm:prSet>
      <dgm:spPr/>
    </dgm:pt>
  </dgm:ptLst>
  <dgm:cxnLst>
    <dgm:cxn modelId="{60F07F0F-9BED-4013-BDCE-6A18221C63E6}" srcId="{848DFE30-4DC9-4786-A4B4-AEAE82E1D0C4}" destId="{DFDDD7F2-35C0-426F-BC02-FC3B16E65CF0}" srcOrd="4" destOrd="0" parTransId="{1488076C-FACE-49E1-B5B6-FCE047971E85}" sibTransId="{261E5286-F3FF-4590-9EC2-8599F67A606D}"/>
    <dgm:cxn modelId="{810C9E0F-467F-46C5-9A7F-B9F3E57383E6}" srcId="{848DFE30-4DC9-4786-A4B4-AEAE82E1D0C4}" destId="{9A5D0719-AE78-4A4B-892C-31EC8F3FA4A9}" srcOrd="1" destOrd="0" parTransId="{404ED85A-AA9C-4FD0-A3D3-5A80F9186F1D}" sibTransId="{98186101-0AF0-4476-9475-D62A099E74D7}"/>
    <dgm:cxn modelId="{E32AE512-AE2F-4DA7-81CD-C820FAECDAF4}" type="presOf" srcId="{1AE9690B-4DA4-42A3-A9CF-E23CDE919FD2}" destId="{6896C5CB-5D69-49D1-AD8A-22814D29B884}" srcOrd="0" destOrd="0" presId="urn:microsoft.com/office/officeart/2005/8/layout/vList2"/>
    <dgm:cxn modelId="{BBA27919-ED53-4562-B4EC-1C985C486B25}" type="presOf" srcId="{78A219A9-13DB-417B-9DC7-5FF761CDF499}" destId="{B4D0B0A9-9FD5-4C58-8252-C4EFAE67A948}" srcOrd="0" destOrd="3" presId="urn:microsoft.com/office/officeart/2005/8/layout/vList2"/>
    <dgm:cxn modelId="{CA79FB24-E390-4785-9C54-13CB4A130A23}" srcId="{848DFE30-4DC9-4786-A4B4-AEAE82E1D0C4}" destId="{629066DA-A3F9-4A8E-9085-1BFCC24E18D2}" srcOrd="0" destOrd="0" parTransId="{7C607D31-145C-43B8-BDC2-C83A24503E22}" sibTransId="{77371477-F2C8-4620-8656-116A867388C7}"/>
    <dgm:cxn modelId="{53CD632B-DF97-49B3-97E4-386C96A8C60F}" type="presOf" srcId="{848DFE30-4DC9-4786-A4B4-AEAE82E1D0C4}" destId="{B2519632-F519-4415-AF4D-0EA17ECD5813}" srcOrd="0" destOrd="0" presId="urn:microsoft.com/office/officeart/2005/8/layout/vList2"/>
    <dgm:cxn modelId="{E8583433-D8A7-4B11-A03B-B7A316F550C3}" srcId="{848DFE30-4DC9-4786-A4B4-AEAE82E1D0C4}" destId="{29294E0C-AB00-4F40-9687-2FE51A848AE1}" srcOrd="3" destOrd="0" parTransId="{23D78255-F2E6-4C0C-AFD4-31F07528DA5D}" sibTransId="{88915119-6D12-4696-BC47-B3FF12245FC4}"/>
    <dgm:cxn modelId="{08466C36-2B03-4476-A8D6-D3A4BCE22F87}" type="presOf" srcId="{E1E62BA7-67DB-437A-9407-F03E4918A4D5}" destId="{CB3D16E5-903A-4FEF-A2C7-02602CBB5A08}" srcOrd="0" destOrd="2" presId="urn:microsoft.com/office/officeart/2005/8/layout/vList2"/>
    <dgm:cxn modelId="{DAA45D5B-D631-4A9D-B032-25465FB13B4A}" srcId="{1AE9690B-4DA4-42A3-A9CF-E23CDE919FD2}" destId="{E3790F67-4DFB-4282-81A9-087BF7D94571}" srcOrd="2" destOrd="0" parTransId="{EFCED247-FD4C-4003-9585-A2DE2845385A}" sibTransId="{9ADC359C-E7DA-4B69-AE0A-8A4AAFCC3ED0}"/>
    <dgm:cxn modelId="{DD4FE367-A8FB-45A6-8331-CE7676518B0D}" type="presOf" srcId="{E3790F67-4DFB-4282-81A9-087BF7D94571}" destId="{B4D0B0A9-9FD5-4C58-8252-C4EFAE67A948}" srcOrd="0" destOrd="2" presId="urn:microsoft.com/office/officeart/2005/8/layout/vList2"/>
    <dgm:cxn modelId="{C812164D-486C-45A2-B1DB-9CBB4F207CDC}" type="presOf" srcId="{A47702A8-BFBD-4D6F-B662-4B75028C6A0E}" destId="{B4D0B0A9-9FD5-4C58-8252-C4EFAE67A948}" srcOrd="0" destOrd="0" presId="urn:microsoft.com/office/officeart/2005/8/layout/vList2"/>
    <dgm:cxn modelId="{50D90A80-81F2-4BCD-9C87-F77F03025E0C}" srcId="{1AE9690B-4DA4-42A3-A9CF-E23CDE919FD2}" destId="{A47702A8-BFBD-4D6F-B662-4B75028C6A0E}" srcOrd="0" destOrd="0" parTransId="{591C0029-D184-4C01-B4CA-EB196DFD794B}" sibTransId="{C6850E50-C196-47EC-B648-B7FEB90D9105}"/>
    <dgm:cxn modelId="{65A56187-3701-4060-A946-A3F0BA7E360B}" srcId="{AE678054-1055-4E0A-9C98-12BF4A228288}" destId="{848DFE30-4DC9-4786-A4B4-AEAE82E1D0C4}" srcOrd="1" destOrd="0" parTransId="{55476117-546E-4FE9-970D-DB91D2F6FACD}" sibTransId="{2AFA3A0D-10F8-4FE6-AADB-AE4005EDEA03}"/>
    <dgm:cxn modelId="{868BCDA8-C54A-4E32-94F8-123CFC86A28A}" srcId="{1AE9690B-4DA4-42A3-A9CF-E23CDE919FD2}" destId="{BA2EE0B9-AE6E-4864-A4F9-2EE1F3621B66}" srcOrd="1" destOrd="0" parTransId="{A6ACEDBD-6376-4340-A066-524ED48B95AB}" sibTransId="{A60C3F5F-148B-49CB-834A-43D402BA3087}"/>
    <dgm:cxn modelId="{8920F2AD-AFF6-4323-A2F7-C612F262E684}" srcId="{AE678054-1055-4E0A-9C98-12BF4A228288}" destId="{1AE9690B-4DA4-42A3-A9CF-E23CDE919FD2}" srcOrd="0" destOrd="0" parTransId="{3BD17EF7-94B8-4E87-84A8-3768C89CB89E}" sibTransId="{4A8DECF6-EECB-4D95-AE59-A258A19C0602}"/>
    <dgm:cxn modelId="{C476F3AF-6003-4D65-887C-E0832FA307AF}" type="presOf" srcId="{DFDDD7F2-35C0-426F-BC02-FC3B16E65CF0}" destId="{CB3D16E5-903A-4FEF-A2C7-02602CBB5A08}" srcOrd="0" destOrd="4" presId="urn:microsoft.com/office/officeart/2005/8/layout/vList2"/>
    <dgm:cxn modelId="{DA945BB5-B3E4-4E7B-A6AD-C8326D6B99CB}" type="presOf" srcId="{AE678054-1055-4E0A-9C98-12BF4A228288}" destId="{8144EE0E-5047-4E39-9B5C-82123172FD29}" srcOrd="0" destOrd="0" presId="urn:microsoft.com/office/officeart/2005/8/layout/vList2"/>
    <dgm:cxn modelId="{83A80BB8-EFD4-45C9-B0F8-50EC3A2CC627}" type="presOf" srcId="{BA2EE0B9-AE6E-4864-A4F9-2EE1F3621B66}" destId="{B4D0B0A9-9FD5-4C58-8252-C4EFAE67A948}" srcOrd="0" destOrd="1" presId="urn:microsoft.com/office/officeart/2005/8/layout/vList2"/>
    <dgm:cxn modelId="{7AEC18BC-1D2A-4A71-9C58-A1E0DBFBFE36}" srcId="{848DFE30-4DC9-4786-A4B4-AEAE82E1D0C4}" destId="{E1E62BA7-67DB-437A-9407-F03E4918A4D5}" srcOrd="2" destOrd="0" parTransId="{17F7BC83-A186-45AF-9D89-473630BD4660}" sibTransId="{662B4E41-68F5-4458-9C57-7DF0FB624D5B}"/>
    <dgm:cxn modelId="{B53BFDBC-D150-406F-AEEC-75E0AB2B07D6}" type="presOf" srcId="{29294E0C-AB00-4F40-9687-2FE51A848AE1}" destId="{CB3D16E5-903A-4FEF-A2C7-02602CBB5A08}" srcOrd="0" destOrd="3" presId="urn:microsoft.com/office/officeart/2005/8/layout/vList2"/>
    <dgm:cxn modelId="{5E2A11CE-AD16-4C06-937C-9970A843B90D}" type="presOf" srcId="{629066DA-A3F9-4A8E-9085-1BFCC24E18D2}" destId="{CB3D16E5-903A-4FEF-A2C7-02602CBB5A08}" srcOrd="0" destOrd="0" presId="urn:microsoft.com/office/officeart/2005/8/layout/vList2"/>
    <dgm:cxn modelId="{957F2DD9-5132-4770-8D9E-22567FC2A130}" type="presOf" srcId="{9A5D0719-AE78-4A4B-892C-31EC8F3FA4A9}" destId="{CB3D16E5-903A-4FEF-A2C7-02602CBB5A08}" srcOrd="0" destOrd="1" presId="urn:microsoft.com/office/officeart/2005/8/layout/vList2"/>
    <dgm:cxn modelId="{CE7280F6-F3CB-455C-9BB7-259F3DE4A7AD}" srcId="{1AE9690B-4DA4-42A3-A9CF-E23CDE919FD2}" destId="{78A219A9-13DB-417B-9DC7-5FF761CDF499}" srcOrd="3" destOrd="0" parTransId="{348BB123-967E-4BE3-BB23-3980EEBF3A8C}" sibTransId="{6E337EC9-F5E1-47F6-B730-A9882CD9660D}"/>
    <dgm:cxn modelId="{A045ACD4-0EA6-4436-B04B-C0C9596F084E}" type="presParOf" srcId="{8144EE0E-5047-4E39-9B5C-82123172FD29}" destId="{6896C5CB-5D69-49D1-AD8A-22814D29B884}" srcOrd="0" destOrd="0" presId="urn:microsoft.com/office/officeart/2005/8/layout/vList2"/>
    <dgm:cxn modelId="{E930C9CB-58C8-4BF0-A214-5785BFF84CB0}" type="presParOf" srcId="{8144EE0E-5047-4E39-9B5C-82123172FD29}" destId="{B4D0B0A9-9FD5-4C58-8252-C4EFAE67A948}" srcOrd="1" destOrd="0" presId="urn:microsoft.com/office/officeart/2005/8/layout/vList2"/>
    <dgm:cxn modelId="{2E26239A-F848-4A77-94C7-1836957AE33F}" type="presParOf" srcId="{8144EE0E-5047-4E39-9B5C-82123172FD29}" destId="{B2519632-F519-4415-AF4D-0EA17ECD5813}" srcOrd="2" destOrd="0" presId="urn:microsoft.com/office/officeart/2005/8/layout/vList2"/>
    <dgm:cxn modelId="{7ACA12C5-7269-40FA-962C-D55FE15F5FF0}" type="presParOf" srcId="{8144EE0E-5047-4E39-9B5C-82123172FD29}" destId="{CB3D16E5-903A-4FEF-A2C7-02602CBB5A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6B390E-6A35-49DD-A7F8-69AED752A90D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81195944-F88C-42FF-873A-64003DA69CD3}">
      <dgm:prSet phldrT="[Text]" custT="1"/>
      <dgm:spPr>
        <a:solidFill>
          <a:srgbClr val="0085B4">
            <a:alpha val="49804"/>
          </a:srgb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800"/>
        </a:p>
      </dgm:t>
    </dgm:pt>
    <dgm:pt modelId="{125D06AC-49B6-400B-8407-5EC2BE6590B5}" type="parTrans" cxnId="{F9540310-E865-4F0A-8609-688CFE92E1F5}">
      <dgm:prSet/>
      <dgm:spPr/>
      <dgm:t>
        <a:bodyPr/>
        <a:lstStyle/>
        <a:p>
          <a:endParaRPr lang="en-US" sz="1800"/>
        </a:p>
      </dgm:t>
    </dgm:pt>
    <dgm:pt modelId="{C102026D-D6A5-4D65-9929-6FD60DB12C59}" type="sibTrans" cxnId="{F9540310-E865-4F0A-8609-688CFE92E1F5}">
      <dgm:prSet/>
      <dgm:spPr/>
      <dgm:t>
        <a:bodyPr/>
        <a:lstStyle/>
        <a:p>
          <a:endParaRPr lang="en-US" sz="1800"/>
        </a:p>
      </dgm:t>
    </dgm:pt>
    <dgm:pt modelId="{587681F2-8DDA-4BE2-BDE9-4FDDEB36AC59}">
      <dgm:prSet phldrT="[Text]" custT="1"/>
      <dgm:spPr>
        <a:solidFill>
          <a:srgbClr val="FF8A3B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Special Incentives for Underused  Inputs</a:t>
          </a:r>
        </a:p>
      </dgm:t>
    </dgm:pt>
    <dgm:pt modelId="{52F7CEB0-A838-434F-9076-519E9A560152}" type="parTrans" cxnId="{325F08C0-D911-42C3-AC4F-74DFD210A99C}">
      <dgm:prSet/>
      <dgm:spPr/>
      <dgm:t>
        <a:bodyPr/>
        <a:lstStyle/>
        <a:p>
          <a:endParaRPr lang="en-US" sz="1800"/>
        </a:p>
      </dgm:t>
    </dgm:pt>
    <dgm:pt modelId="{9FAE01FE-199B-4580-8335-468A87A7BE60}" type="sibTrans" cxnId="{325F08C0-D911-42C3-AC4F-74DFD210A99C}">
      <dgm:prSet/>
      <dgm:spPr/>
      <dgm:t>
        <a:bodyPr/>
        <a:lstStyle/>
        <a:p>
          <a:endParaRPr lang="en-US" sz="1800"/>
        </a:p>
      </dgm:t>
    </dgm:pt>
    <dgm:pt modelId="{2BAD63B1-5ED4-4F14-8E7A-7457F0403ED2}">
      <dgm:prSet phldrT="[Text]" custT="1"/>
      <dgm:spPr>
        <a:solidFill>
          <a:srgbClr val="FF0000">
            <a:alpha val="50000"/>
          </a:srgb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300"/>
        </a:p>
      </dgm:t>
    </dgm:pt>
    <dgm:pt modelId="{98057862-5907-454B-8C92-574D67DE8619}" type="parTrans" cxnId="{EBD24714-FE9C-4EAF-A451-291FEADB2AFD}">
      <dgm:prSet/>
      <dgm:spPr/>
      <dgm:t>
        <a:bodyPr/>
        <a:lstStyle/>
        <a:p>
          <a:endParaRPr lang="en-US" sz="1800"/>
        </a:p>
      </dgm:t>
    </dgm:pt>
    <dgm:pt modelId="{EACACCE0-5031-4C1D-87D4-E193AEBDD298}" type="sibTrans" cxnId="{EBD24714-FE9C-4EAF-A451-291FEADB2AFD}">
      <dgm:prSet/>
      <dgm:spPr/>
      <dgm:t>
        <a:bodyPr/>
        <a:lstStyle/>
        <a:p>
          <a:endParaRPr lang="en-US" sz="1800"/>
        </a:p>
      </dgm:t>
    </dgm:pt>
    <dgm:pt modelId="{C1AF6255-D0DC-4B4C-8D09-1BA649738122}">
      <dgm:prSet custT="1"/>
      <dgm:spPr>
        <a:solidFill>
          <a:srgbClr val="00B050">
            <a:alpha val="49804"/>
          </a:srgb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400"/>
        </a:p>
      </dgm:t>
    </dgm:pt>
    <dgm:pt modelId="{F24F3507-713D-4933-8678-2983070EAD03}" type="parTrans" cxnId="{D1A14829-14A5-4F0B-863E-20DEEA134D27}">
      <dgm:prSet/>
      <dgm:spPr/>
      <dgm:t>
        <a:bodyPr/>
        <a:lstStyle/>
        <a:p>
          <a:endParaRPr lang="en-US" sz="1800"/>
        </a:p>
      </dgm:t>
    </dgm:pt>
    <dgm:pt modelId="{65049039-B38F-4BA8-97A1-63AA1194B6EE}" type="sibTrans" cxnId="{D1A14829-14A5-4F0B-863E-20DEEA134D27}">
      <dgm:prSet/>
      <dgm:spPr/>
      <dgm:t>
        <a:bodyPr/>
        <a:lstStyle/>
        <a:p>
          <a:endParaRPr lang="en-US" sz="1800"/>
        </a:p>
      </dgm:t>
    </dgm:pt>
    <dgm:pt modelId="{CD2AD485-29AE-4955-AA1E-A0A8479AF647}" type="pres">
      <dgm:prSet presAssocID="{946B390E-6A35-49DD-A7F8-69AED752A90D}" presName="compositeShape" presStyleCnt="0">
        <dgm:presLayoutVars>
          <dgm:chMax val="7"/>
          <dgm:dir/>
          <dgm:resizeHandles val="exact"/>
        </dgm:presLayoutVars>
      </dgm:prSet>
      <dgm:spPr/>
    </dgm:pt>
    <dgm:pt modelId="{C013BF54-0A50-4896-ACFA-3FC76398980E}" type="pres">
      <dgm:prSet presAssocID="{81195944-F88C-42FF-873A-64003DA69CD3}" presName="circ1" presStyleLbl="vennNode1" presStyleIdx="0" presStyleCnt="4"/>
      <dgm:spPr/>
    </dgm:pt>
    <dgm:pt modelId="{0CB2042F-DC17-424E-9E6E-092AA7684C4D}" type="pres">
      <dgm:prSet presAssocID="{81195944-F88C-42FF-873A-64003DA69CD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DB649BE-52ED-4830-96C5-E233F9DA87D6}" type="pres">
      <dgm:prSet presAssocID="{C1AF6255-D0DC-4B4C-8D09-1BA649738122}" presName="circ2" presStyleLbl="vennNode1" presStyleIdx="1" presStyleCnt="4" custLinFactNeighborY="315"/>
      <dgm:spPr/>
    </dgm:pt>
    <dgm:pt modelId="{998062DF-A57A-49FA-823F-DC1B60D5DB55}" type="pres">
      <dgm:prSet presAssocID="{C1AF6255-D0DC-4B4C-8D09-1BA6497381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CAC48C2-CE40-4B2C-88D9-7BD4BE1DB9F9}" type="pres">
      <dgm:prSet presAssocID="{587681F2-8DDA-4BE2-BDE9-4FDDEB36AC59}" presName="circ3" presStyleLbl="vennNode1" presStyleIdx="2" presStyleCnt="4"/>
      <dgm:spPr/>
    </dgm:pt>
    <dgm:pt modelId="{3B0D756B-29EA-482E-9DEE-3CD057463EEF}" type="pres">
      <dgm:prSet presAssocID="{587681F2-8DDA-4BE2-BDE9-4FDDEB36AC5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57FB6C-483A-4C27-A401-547278A76460}" type="pres">
      <dgm:prSet presAssocID="{2BAD63B1-5ED4-4F14-8E7A-7457F0403ED2}" presName="circ4" presStyleLbl="vennNode1" presStyleIdx="3" presStyleCnt="4"/>
      <dgm:spPr/>
    </dgm:pt>
    <dgm:pt modelId="{E73D92B4-FFC2-4CC9-A9A0-CDBDC16D4A29}" type="pres">
      <dgm:prSet presAssocID="{2BAD63B1-5ED4-4F14-8E7A-7457F0403ED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9540310-E865-4F0A-8609-688CFE92E1F5}" srcId="{946B390E-6A35-49DD-A7F8-69AED752A90D}" destId="{81195944-F88C-42FF-873A-64003DA69CD3}" srcOrd="0" destOrd="0" parTransId="{125D06AC-49B6-400B-8407-5EC2BE6590B5}" sibTransId="{C102026D-D6A5-4D65-9929-6FD60DB12C59}"/>
    <dgm:cxn modelId="{EBD24714-FE9C-4EAF-A451-291FEADB2AFD}" srcId="{946B390E-6A35-49DD-A7F8-69AED752A90D}" destId="{2BAD63B1-5ED4-4F14-8E7A-7457F0403ED2}" srcOrd="3" destOrd="0" parTransId="{98057862-5907-454B-8C92-574D67DE8619}" sibTransId="{EACACCE0-5031-4C1D-87D4-E193AEBDD298}"/>
    <dgm:cxn modelId="{02369825-C5F1-47D2-A5BF-BD452162C284}" type="presOf" srcId="{C1AF6255-D0DC-4B4C-8D09-1BA649738122}" destId="{8DB649BE-52ED-4830-96C5-E233F9DA87D6}" srcOrd="0" destOrd="0" presId="urn:microsoft.com/office/officeart/2005/8/layout/venn1"/>
    <dgm:cxn modelId="{D1A14829-14A5-4F0B-863E-20DEEA134D27}" srcId="{946B390E-6A35-49DD-A7F8-69AED752A90D}" destId="{C1AF6255-D0DC-4B4C-8D09-1BA649738122}" srcOrd="1" destOrd="0" parTransId="{F24F3507-713D-4933-8678-2983070EAD03}" sibTransId="{65049039-B38F-4BA8-97A1-63AA1194B6EE}"/>
    <dgm:cxn modelId="{ECA7136C-AF7C-4159-B8C3-096C6D505A63}" type="presOf" srcId="{81195944-F88C-42FF-873A-64003DA69CD3}" destId="{0CB2042F-DC17-424E-9E6E-092AA7684C4D}" srcOrd="1" destOrd="0" presId="urn:microsoft.com/office/officeart/2005/8/layout/venn1"/>
    <dgm:cxn modelId="{FBCE15AF-0C38-40B9-AF9F-BE5445AD3F19}" type="presOf" srcId="{587681F2-8DDA-4BE2-BDE9-4FDDEB36AC59}" destId="{6CAC48C2-CE40-4B2C-88D9-7BD4BE1DB9F9}" srcOrd="0" destOrd="0" presId="urn:microsoft.com/office/officeart/2005/8/layout/venn1"/>
    <dgm:cxn modelId="{325F08C0-D911-42C3-AC4F-74DFD210A99C}" srcId="{946B390E-6A35-49DD-A7F8-69AED752A90D}" destId="{587681F2-8DDA-4BE2-BDE9-4FDDEB36AC59}" srcOrd="2" destOrd="0" parTransId="{52F7CEB0-A838-434F-9076-519E9A560152}" sibTransId="{9FAE01FE-199B-4580-8335-468A87A7BE60}"/>
    <dgm:cxn modelId="{778385CB-A89C-423E-A6D8-622EE95291F1}" type="presOf" srcId="{587681F2-8DDA-4BE2-BDE9-4FDDEB36AC59}" destId="{3B0D756B-29EA-482E-9DEE-3CD057463EEF}" srcOrd="1" destOrd="0" presId="urn:microsoft.com/office/officeart/2005/8/layout/venn1"/>
    <dgm:cxn modelId="{BBAB71E4-BE7C-4150-BD25-13C8A97C0F60}" type="presOf" srcId="{2BAD63B1-5ED4-4F14-8E7A-7457F0403ED2}" destId="{8657FB6C-483A-4C27-A401-547278A76460}" srcOrd="0" destOrd="0" presId="urn:microsoft.com/office/officeart/2005/8/layout/venn1"/>
    <dgm:cxn modelId="{E96429EB-1FBE-4D5D-8705-236BB26469B4}" type="presOf" srcId="{81195944-F88C-42FF-873A-64003DA69CD3}" destId="{C013BF54-0A50-4896-ACFA-3FC76398980E}" srcOrd="0" destOrd="0" presId="urn:microsoft.com/office/officeart/2005/8/layout/venn1"/>
    <dgm:cxn modelId="{6E2C47ED-D505-4C49-8706-96C0DBFBAE45}" type="presOf" srcId="{946B390E-6A35-49DD-A7F8-69AED752A90D}" destId="{CD2AD485-29AE-4955-AA1E-A0A8479AF647}" srcOrd="0" destOrd="0" presId="urn:microsoft.com/office/officeart/2005/8/layout/venn1"/>
    <dgm:cxn modelId="{21FA53F5-F074-4992-A494-75D094DAB812}" type="presOf" srcId="{2BAD63B1-5ED4-4F14-8E7A-7457F0403ED2}" destId="{E73D92B4-FFC2-4CC9-A9A0-CDBDC16D4A29}" srcOrd="1" destOrd="0" presId="urn:microsoft.com/office/officeart/2005/8/layout/venn1"/>
    <dgm:cxn modelId="{97AA99F9-DAF9-4192-AF06-B847A08AAAC2}" type="presOf" srcId="{C1AF6255-D0DC-4B4C-8D09-1BA649738122}" destId="{998062DF-A57A-49FA-823F-DC1B60D5DB55}" srcOrd="1" destOrd="0" presId="urn:microsoft.com/office/officeart/2005/8/layout/venn1"/>
    <dgm:cxn modelId="{F6D2FF82-1C3B-4636-874C-EB02DAFD0C91}" type="presParOf" srcId="{CD2AD485-29AE-4955-AA1E-A0A8479AF647}" destId="{C013BF54-0A50-4896-ACFA-3FC76398980E}" srcOrd="0" destOrd="0" presId="urn:microsoft.com/office/officeart/2005/8/layout/venn1"/>
    <dgm:cxn modelId="{FB28A0E2-BD5F-4C0F-93D3-54CF4E36B8E7}" type="presParOf" srcId="{CD2AD485-29AE-4955-AA1E-A0A8479AF647}" destId="{0CB2042F-DC17-424E-9E6E-092AA7684C4D}" srcOrd="1" destOrd="0" presId="urn:microsoft.com/office/officeart/2005/8/layout/venn1"/>
    <dgm:cxn modelId="{D3AA6A55-F5AC-47B3-91AF-A7C768A1CE19}" type="presParOf" srcId="{CD2AD485-29AE-4955-AA1E-A0A8479AF647}" destId="{8DB649BE-52ED-4830-96C5-E233F9DA87D6}" srcOrd="2" destOrd="0" presId="urn:microsoft.com/office/officeart/2005/8/layout/venn1"/>
    <dgm:cxn modelId="{64D4B8B8-F441-4882-B7C1-05823D9AE70D}" type="presParOf" srcId="{CD2AD485-29AE-4955-AA1E-A0A8479AF647}" destId="{998062DF-A57A-49FA-823F-DC1B60D5DB55}" srcOrd="3" destOrd="0" presId="urn:microsoft.com/office/officeart/2005/8/layout/venn1"/>
    <dgm:cxn modelId="{22AC4BE4-C54A-4EE9-91F3-43EEB58AE390}" type="presParOf" srcId="{CD2AD485-29AE-4955-AA1E-A0A8479AF647}" destId="{6CAC48C2-CE40-4B2C-88D9-7BD4BE1DB9F9}" srcOrd="4" destOrd="0" presId="urn:microsoft.com/office/officeart/2005/8/layout/venn1"/>
    <dgm:cxn modelId="{86148A60-481B-431F-8386-06BC8EF0A6D8}" type="presParOf" srcId="{CD2AD485-29AE-4955-AA1E-A0A8479AF647}" destId="{3B0D756B-29EA-482E-9DEE-3CD057463EEF}" srcOrd="5" destOrd="0" presId="urn:microsoft.com/office/officeart/2005/8/layout/venn1"/>
    <dgm:cxn modelId="{0D525EED-FE0E-45F2-98BC-9EDBF82F8B88}" type="presParOf" srcId="{CD2AD485-29AE-4955-AA1E-A0A8479AF647}" destId="{8657FB6C-483A-4C27-A401-547278A76460}" srcOrd="6" destOrd="0" presId="urn:microsoft.com/office/officeart/2005/8/layout/venn1"/>
    <dgm:cxn modelId="{61394E23-F25C-430B-B525-8868117A36C2}" type="presParOf" srcId="{CD2AD485-29AE-4955-AA1E-A0A8479AF647}" destId="{E73D92B4-FFC2-4CC9-A9A0-CDBDC16D4A2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6407F-3402-45FB-AFBF-E1D51B2C0F09}">
      <dsp:nvSpPr>
        <dsp:cNvPr id="0" name=""/>
        <dsp:cNvSpPr/>
      </dsp:nvSpPr>
      <dsp:spPr>
        <a:xfrm>
          <a:off x="-3720236" y="-577887"/>
          <a:ext cx="4484191" cy="4484191"/>
        </a:xfrm>
        <a:prstGeom prst="blockArc">
          <a:avLst>
            <a:gd name="adj1" fmla="val 18900000"/>
            <a:gd name="adj2" fmla="val 2700000"/>
            <a:gd name="adj3" fmla="val 482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DA2DB-4937-490B-8879-206911AB54AC}">
      <dsp:nvSpPr>
        <dsp:cNvPr id="0" name=""/>
        <dsp:cNvSpPr/>
      </dsp:nvSpPr>
      <dsp:spPr>
        <a:xfrm>
          <a:off x="385594" y="155315"/>
          <a:ext cx="7490057" cy="71318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solidFill>
                <a:schemeClr val="tx1"/>
              </a:solidFill>
              <a:latin typeface="Calibri" panose="020F0502020204030204" pitchFamily="34" charset="0"/>
            </a:rPr>
            <a:t>Performance Metrics </a:t>
          </a:r>
          <a:r>
            <a:rPr lang="en-US" altLang="en-US" sz="2400" b="0" kern="1200" dirty="0">
              <a:solidFill>
                <a:schemeClr val="tx1"/>
              </a:solidFill>
              <a:latin typeface="Calibri" panose="020F0502020204030204" pitchFamily="34" charset="0"/>
            </a:rPr>
            <a:t>measure performance in targeted areas</a:t>
          </a:r>
          <a:r>
            <a:rPr lang="en-US" altLang="en-US" sz="2400" kern="1200" dirty="0">
              <a:solidFill>
                <a:schemeClr val="tx1"/>
              </a:solidFill>
              <a:latin typeface="Calibri" panose="020F0502020204030204" pitchFamily="34" charset="0"/>
            </a:rPr>
            <a:t>   </a:t>
          </a:r>
          <a:endParaRPr lang="en-US" sz="24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5594" y="155315"/>
        <a:ext cx="7490057" cy="713189"/>
      </dsp:txXfrm>
    </dsp:sp>
    <dsp:sp modelId="{EBEC7874-F562-43FD-A232-43C0B3DBCAC2}">
      <dsp:nvSpPr>
        <dsp:cNvPr id="0" name=""/>
        <dsp:cNvSpPr/>
      </dsp:nvSpPr>
      <dsp:spPr>
        <a:xfrm>
          <a:off x="40874" y="155268"/>
          <a:ext cx="689440" cy="71328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5B89A50C-BBC6-4B15-8F06-AED9D271D4A4}">
      <dsp:nvSpPr>
        <dsp:cNvPr id="0" name=""/>
        <dsp:cNvSpPr/>
      </dsp:nvSpPr>
      <dsp:spPr>
        <a:xfrm>
          <a:off x="679161" y="921678"/>
          <a:ext cx="7196491" cy="71686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solidFill>
                <a:schemeClr val="tx1"/>
              </a:solidFill>
              <a:latin typeface="Calibri" panose="020F0502020204030204" pitchFamily="34" charset="0"/>
            </a:rPr>
            <a:t>Revenue Decoupling </a:t>
          </a:r>
          <a:r>
            <a:rPr lang="en-US" altLang="en-US" sz="2400" kern="1200" dirty="0">
              <a:solidFill>
                <a:schemeClr val="tx1"/>
              </a:solidFill>
              <a:latin typeface="Calibri" panose="020F0502020204030204" pitchFamily="34" charset="0"/>
            </a:rPr>
            <a:t>reduces utility resistance to DSM, DG, and high usage charges</a:t>
          </a:r>
          <a:endParaRPr lang="en-US" sz="24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79161" y="921678"/>
        <a:ext cx="7196491" cy="716860"/>
      </dsp:txXfrm>
    </dsp:sp>
    <dsp:sp modelId="{02B5587E-98CE-439F-B470-AFC8553CE212}">
      <dsp:nvSpPr>
        <dsp:cNvPr id="0" name=""/>
        <dsp:cNvSpPr/>
      </dsp:nvSpPr>
      <dsp:spPr>
        <a:xfrm>
          <a:off x="334331" y="929711"/>
          <a:ext cx="689658" cy="700795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BE1527F9-39FB-4062-9888-7C55A26B8AF9}">
      <dsp:nvSpPr>
        <dsp:cNvPr id="0" name=""/>
        <dsp:cNvSpPr/>
      </dsp:nvSpPr>
      <dsp:spPr>
        <a:xfrm>
          <a:off x="709098" y="1735952"/>
          <a:ext cx="7142373" cy="65014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solidFill>
                <a:schemeClr val="tx1"/>
              </a:solidFill>
              <a:latin typeface="Calibri" panose="020F0502020204030204" pitchFamily="34" charset="0"/>
            </a:rPr>
            <a:t>Special Incentives for Underused Inputs                   </a:t>
          </a:r>
          <a:r>
            <a:rPr lang="en-US" altLang="en-US" sz="2400" kern="1200" dirty="0">
              <a:solidFill>
                <a:schemeClr val="tx1"/>
              </a:solidFill>
              <a:latin typeface="Calibri" panose="020F0502020204030204" pitchFamily="34" charset="0"/>
            </a:rPr>
            <a:t>(e.g. Pilot programs and DSM cost trackers)</a:t>
          </a:r>
        </a:p>
      </dsp:txBody>
      <dsp:txXfrm>
        <a:off x="709098" y="1735952"/>
        <a:ext cx="7142373" cy="650146"/>
      </dsp:txXfrm>
    </dsp:sp>
    <dsp:sp modelId="{847F61BB-FA50-491A-A4F6-AC96D8B9689B}">
      <dsp:nvSpPr>
        <dsp:cNvPr id="0" name=""/>
        <dsp:cNvSpPr/>
      </dsp:nvSpPr>
      <dsp:spPr>
        <a:xfrm>
          <a:off x="352992" y="1713481"/>
          <a:ext cx="643005" cy="688314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0AD2D415-331D-46C1-8D4E-073A355854AA}">
      <dsp:nvSpPr>
        <dsp:cNvPr id="0" name=""/>
        <dsp:cNvSpPr/>
      </dsp:nvSpPr>
      <dsp:spPr>
        <a:xfrm>
          <a:off x="385594" y="2519973"/>
          <a:ext cx="7490057" cy="61181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solidFill>
                <a:schemeClr val="tx1"/>
              </a:solidFill>
              <a:latin typeface="Calibri" panose="020F0502020204030204" pitchFamily="34" charset="0"/>
            </a:rPr>
            <a:t> Multiyear Rate Plans </a:t>
          </a:r>
          <a:r>
            <a:rPr lang="en-US" altLang="en-US" sz="2400" kern="1200" dirty="0">
              <a:solidFill>
                <a:schemeClr val="tx1"/>
              </a:solidFill>
              <a:latin typeface="Calibri" panose="020F0502020204030204" pitchFamily="34" charset="0"/>
            </a:rPr>
            <a:t>(“MRPs”) </a:t>
          </a:r>
        </a:p>
      </dsp:txBody>
      <dsp:txXfrm>
        <a:off x="385594" y="2519973"/>
        <a:ext cx="7490057" cy="611815"/>
      </dsp:txXfrm>
    </dsp:sp>
    <dsp:sp modelId="{1EC1411B-CE91-4A7A-A10D-20B92B17527D}">
      <dsp:nvSpPr>
        <dsp:cNvPr id="0" name=""/>
        <dsp:cNvSpPr/>
      </dsp:nvSpPr>
      <dsp:spPr>
        <a:xfrm>
          <a:off x="36448" y="2469263"/>
          <a:ext cx="698292" cy="694484"/>
        </a:xfrm>
        <a:prstGeom prst="ellipse">
          <a:avLst/>
        </a:prstGeom>
        <a:solidFill>
          <a:srgbClr val="002DB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6C5CB-5D69-49D1-AD8A-22814D29B884}">
      <dsp:nvSpPr>
        <dsp:cNvPr id="0" name=""/>
        <dsp:cNvSpPr/>
      </dsp:nvSpPr>
      <dsp:spPr>
        <a:xfrm>
          <a:off x="151276" y="310902"/>
          <a:ext cx="8217677" cy="521236"/>
        </a:xfrm>
        <a:prstGeom prst="roundRect">
          <a:avLst/>
        </a:prstGeom>
        <a:solidFill>
          <a:srgbClr val="0039AC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u="none" kern="1200">
              <a:solidFill>
                <a:schemeClr val="bg1"/>
              </a:solidFill>
              <a:latin typeface="Calibri" panose="020F0502020204030204" pitchFamily="34" charset="0"/>
            </a:rPr>
            <a:t>Key Components</a:t>
          </a:r>
          <a:endParaRPr lang="en-US" sz="2400" b="1" u="none" kern="120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176721" y="336347"/>
        <a:ext cx="8166787" cy="470346"/>
      </dsp:txXfrm>
    </dsp:sp>
    <dsp:sp modelId="{B4D0B0A9-9FD5-4C58-8252-C4EFAE67A948}">
      <dsp:nvSpPr>
        <dsp:cNvPr id="0" name=""/>
        <dsp:cNvSpPr/>
      </dsp:nvSpPr>
      <dsp:spPr>
        <a:xfrm>
          <a:off x="0" y="864130"/>
          <a:ext cx="8520231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1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latin typeface="+mn-lt"/>
              <a:cs typeface="Arial" panose="020B0604020202020204" pitchFamily="34" charset="0"/>
            </a:rPr>
            <a:t>Reduced rate case frequency (e.g., 4 or 5 year cycle)</a:t>
          </a:r>
          <a:endParaRPr lang="en-US" sz="2000" kern="120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u="sng" kern="1200" dirty="0">
              <a:latin typeface="+mn-lt"/>
              <a:cs typeface="Arial" panose="020B0604020202020204" pitchFamily="34" charset="0"/>
            </a:rPr>
            <a:t>Attrition relief mechanism </a:t>
          </a:r>
          <a:r>
            <a:rPr lang="en-US" sz="2000" kern="1200" dirty="0">
              <a:latin typeface="+mn-lt"/>
              <a:cs typeface="Arial" panose="020B0604020202020204" pitchFamily="34" charset="0"/>
            </a:rPr>
            <a:t>(“ARM”) automatically escalates rates or revenue </a:t>
          </a:r>
          <a:r>
            <a:rPr lang="en-US" altLang="en-US" sz="2000" i="0" kern="1200" dirty="0">
              <a:solidFill>
                <a:schemeClr val="tx1"/>
              </a:solidFill>
              <a:latin typeface="+mn-lt"/>
              <a:ea typeface="Arial" panose="020B0604020202020204" pitchFamily="34" charset="0"/>
            </a:rPr>
            <a:t>but is not linked to utility’s </a:t>
          </a:r>
          <a:r>
            <a:rPr lang="en-US" altLang="en-US" sz="2000" i="1" kern="1200" dirty="0">
              <a:solidFill>
                <a:schemeClr val="tx1"/>
              </a:solidFill>
              <a:latin typeface="+mn-lt"/>
              <a:ea typeface="Arial" panose="020B0604020202020204" pitchFamily="34" charset="0"/>
            </a:rPr>
            <a:t>actual</a:t>
          </a:r>
          <a:r>
            <a:rPr lang="en-US" altLang="en-US" sz="2000" i="0" kern="1200" dirty="0">
              <a:solidFill>
                <a:schemeClr val="tx1"/>
              </a:solidFill>
              <a:latin typeface="+mn-lt"/>
              <a:ea typeface="Arial" panose="020B0604020202020204" pitchFamily="34" charset="0"/>
            </a:rPr>
            <a:t> costs</a:t>
          </a:r>
          <a:endParaRPr lang="en-US" sz="2000" i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i="1" kern="1200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     &gt;&gt;&gt; Stronger cost containment incentives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n-US" sz="2000" i="1" kern="1200" dirty="0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     &gt;&gt;&gt; More efficient regulation</a:t>
          </a:r>
        </a:p>
      </dsp:txBody>
      <dsp:txXfrm>
        <a:off x="0" y="864130"/>
        <a:ext cx="8520231" cy="1656000"/>
      </dsp:txXfrm>
    </dsp:sp>
    <dsp:sp modelId="{B2519632-F519-4415-AF4D-0EA17ECD5813}">
      <dsp:nvSpPr>
        <dsp:cNvPr id="0" name=""/>
        <dsp:cNvSpPr/>
      </dsp:nvSpPr>
      <dsp:spPr>
        <a:xfrm>
          <a:off x="198734" y="2689335"/>
          <a:ext cx="8141677" cy="552506"/>
        </a:xfrm>
        <a:prstGeom prst="roundRect">
          <a:avLst/>
        </a:prstGeom>
        <a:solidFill>
          <a:srgbClr val="0039AC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>
              <a:solidFill>
                <a:schemeClr val="bg1"/>
              </a:solidFill>
              <a:latin typeface="Calibri" panose="020F0502020204030204" pitchFamily="34" charset="0"/>
            </a:rPr>
            <a:t>Precedents</a:t>
          </a:r>
        </a:p>
      </dsp:txBody>
      <dsp:txXfrm>
        <a:off x="225705" y="2716306"/>
        <a:ext cx="8087735" cy="498564"/>
      </dsp:txXfrm>
    </dsp:sp>
    <dsp:sp modelId="{CB3D16E5-903A-4FEF-A2C7-02602CBB5A08}">
      <dsp:nvSpPr>
        <dsp:cNvPr id="0" name=""/>
        <dsp:cNvSpPr/>
      </dsp:nvSpPr>
      <dsp:spPr>
        <a:xfrm>
          <a:off x="0" y="2993120"/>
          <a:ext cx="8520231" cy="169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1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+mn-lt"/>
            </a:rPr>
            <a:t>Popular in Great Britain, Canada, and Australia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+mn-lt"/>
            </a:rPr>
            <a:t>Ontario is a North American PBR leader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+mn-lt"/>
              <a:cs typeface="Arial" panose="020B0604020202020204" pitchFamily="34" charset="0"/>
            </a:rPr>
            <a:t>Used in diverse American states (e.g. California, New York, and Florida)</a:t>
          </a:r>
          <a:endParaRPr lang="en-US" sz="2000" kern="1200" dirty="0">
            <a:solidFill>
              <a:srgbClr val="FF0000"/>
            </a:solidFill>
            <a:latin typeface="+mn-lt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  <a:cs typeface="Arial" panose="020B0604020202020204" pitchFamily="34" charset="0"/>
            </a:rPr>
            <a:t> </a:t>
          </a:r>
          <a:r>
            <a:rPr lang="en-US" sz="2000" kern="1200" dirty="0">
              <a:latin typeface="+mn-lt"/>
              <a:cs typeface="Arial" panose="020B0604020202020204" pitchFamily="34" charset="0"/>
            </a:rPr>
            <a:t>Mounting interest in other states (e.g. Washington and North Carolina)</a:t>
          </a:r>
          <a:endParaRPr lang="en-US" sz="2000" kern="1200" dirty="0">
            <a:solidFill>
              <a:srgbClr val="FF0000"/>
            </a:solidFill>
            <a:latin typeface="+mn-lt"/>
            <a:cs typeface="Arial" panose="020B0604020202020204" pitchFamily="34" charset="0"/>
          </a:endParaRPr>
        </a:p>
      </dsp:txBody>
      <dsp:txXfrm>
        <a:off x="0" y="2993120"/>
        <a:ext cx="8520231" cy="1698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3BF54-0A50-4896-ACFA-3FC76398980E}">
      <dsp:nvSpPr>
        <dsp:cNvPr id="0" name=""/>
        <dsp:cNvSpPr/>
      </dsp:nvSpPr>
      <dsp:spPr>
        <a:xfrm>
          <a:off x="2866433" y="48224"/>
          <a:ext cx="2507679" cy="2507679"/>
        </a:xfrm>
        <a:prstGeom prst="ellipse">
          <a:avLst/>
        </a:prstGeom>
        <a:solidFill>
          <a:srgbClr val="0085B4">
            <a:alpha val="49804"/>
          </a:srgb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155781" y="385796"/>
        <a:ext cx="1928984" cy="795706"/>
      </dsp:txXfrm>
    </dsp:sp>
    <dsp:sp modelId="{8DB649BE-52ED-4830-96C5-E233F9DA87D6}">
      <dsp:nvSpPr>
        <dsp:cNvPr id="0" name=""/>
        <dsp:cNvSpPr/>
      </dsp:nvSpPr>
      <dsp:spPr>
        <a:xfrm>
          <a:off x="3975599" y="1165289"/>
          <a:ext cx="2507679" cy="2507679"/>
        </a:xfrm>
        <a:prstGeom prst="ellipse">
          <a:avLst/>
        </a:prstGeom>
        <a:solidFill>
          <a:srgbClr val="00B050">
            <a:alpha val="49804"/>
          </a:srgb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25888" y="1454637"/>
        <a:ext cx="964492" cy="1928984"/>
      </dsp:txXfrm>
    </dsp:sp>
    <dsp:sp modelId="{6CAC48C2-CE40-4B2C-88D9-7BD4BE1DB9F9}">
      <dsp:nvSpPr>
        <dsp:cNvPr id="0" name=""/>
        <dsp:cNvSpPr/>
      </dsp:nvSpPr>
      <dsp:spPr>
        <a:xfrm>
          <a:off x="2866433" y="2266556"/>
          <a:ext cx="2507679" cy="2507679"/>
        </a:xfrm>
        <a:prstGeom prst="ellipse">
          <a:avLst/>
        </a:prstGeom>
        <a:solidFill>
          <a:srgbClr val="FF8A3B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Special Incentives for Underused  Inputs</a:t>
          </a:r>
        </a:p>
      </dsp:txBody>
      <dsp:txXfrm>
        <a:off x="3155781" y="3640958"/>
        <a:ext cx="1928984" cy="795706"/>
      </dsp:txXfrm>
    </dsp:sp>
    <dsp:sp modelId="{8657FB6C-483A-4C27-A401-547278A76460}">
      <dsp:nvSpPr>
        <dsp:cNvPr id="0" name=""/>
        <dsp:cNvSpPr/>
      </dsp:nvSpPr>
      <dsp:spPr>
        <a:xfrm>
          <a:off x="1757267" y="1157390"/>
          <a:ext cx="2507679" cy="2507679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950166" y="1446738"/>
        <a:ext cx="964492" cy="192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484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1" y="4114800"/>
            <a:ext cx="50593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6" tIns="46744" rIns="93486" bIns="46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368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381000"/>
            <a:ext cx="4645025" cy="3484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76428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88000"/>
      </a:lnSpc>
      <a:spcBef>
        <a:spcPct val="40000"/>
      </a:spcBef>
      <a:spcAft>
        <a:spcPct val="0"/>
      </a:spcAft>
      <a:defRPr sz="8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742950" indent="-285750" algn="l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1143000" indent="-228600" algn="l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600200" indent="-228600" algn="l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2057400" indent="-228600" algn="l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96;p7:notes">
            <a:extLst>
              <a:ext uri="{FF2B5EF4-FFF2-40B4-BE49-F238E27FC236}">
                <a16:creationId xmlns:a16="http://schemas.microsoft.com/office/drawing/2014/main" id="{5086BCBC-A992-4235-AE2E-574028877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8832850"/>
            <a:ext cx="29797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50" tIns="0" rIns="19350" bIns="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fld id="{54542417-3185-4160-A1DC-4F3533935079}" type="slidenum">
              <a:rPr lang="en-US" altLang="en-US" sz="1000" i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pPr algn="r" eaLnBrk="1" hangingPunct="1"/>
              <a:t>4</a:t>
            </a:fld>
            <a:endParaRPr lang="en-US" altLang="en-US" sz="1000" i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35" name="Google Shape;97;p7:notes">
            <a:extLst>
              <a:ext uri="{FF2B5EF4-FFF2-40B4-BE49-F238E27FC236}">
                <a16:creationId xmlns:a16="http://schemas.microsoft.com/office/drawing/2014/main" id="{08E20BDE-FE50-4123-B913-F855136181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79887"/>
          </a:xfrm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36" name="Google Shape;98;p7:notes">
            <a:extLst>
              <a:ext uri="{FF2B5EF4-FFF2-40B4-BE49-F238E27FC236}">
                <a16:creationId xmlns:a16="http://schemas.microsoft.com/office/drawing/2014/main" id="{4E7ED02A-703F-4C9F-BCDE-B133E4CABF9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27125" y="706438"/>
            <a:ext cx="4629150" cy="3471862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565296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83;p12:notes">
            <a:extLst>
              <a:ext uri="{FF2B5EF4-FFF2-40B4-BE49-F238E27FC236}">
                <a16:creationId xmlns:a16="http://schemas.microsoft.com/office/drawing/2014/main" id="{DBD45503-10E9-44D4-B259-C2DF837AEF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7651" name="Google Shape;184;p12:notes">
            <a:extLst>
              <a:ext uri="{FF2B5EF4-FFF2-40B4-BE49-F238E27FC236}">
                <a16:creationId xmlns:a16="http://schemas.microsoft.com/office/drawing/2014/main" id="{1BDB0758-60C7-439A-9E79-F091BF61BA0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6328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203;p13:notes">
            <a:extLst>
              <a:ext uri="{FF2B5EF4-FFF2-40B4-BE49-F238E27FC236}">
                <a16:creationId xmlns:a16="http://schemas.microsoft.com/office/drawing/2014/main" id="{A3600E51-6D1E-46D5-AB09-DFE9942996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9699" name="Google Shape;204;p13:notes">
            <a:extLst>
              <a:ext uri="{FF2B5EF4-FFF2-40B4-BE49-F238E27FC236}">
                <a16:creationId xmlns:a16="http://schemas.microsoft.com/office/drawing/2014/main" id="{7BF63FD8-6EF3-4871-882B-8A2FF0FA16D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07972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215;p14:notes">
            <a:extLst>
              <a:ext uri="{FF2B5EF4-FFF2-40B4-BE49-F238E27FC236}">
                <a16:creationId xmlns:a16="http://schemas.microsoft.com/office/drawing/2014/main" id="{1CA33F7F-BFB1-4E30-9D7E-B49D83C73F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1747" name="Google Shape;216;p14:notes">
            <a:extLst>
              <a:ext uri="{FF2B5EF4-FFF2-40B4-BE49-F238E27FC236}">
                <a16:creationId xmlns:a16="http://schemas.microsoft.com/office/drawing/2014/main" id="{C6307F44-1A2F-40F6-ACE8-DDC8683AADD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08500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223;p15:notes">
            <a:extLst>
              <a:ext uri="{FF2B5EF4-FFF2-40B4-BE49-F238E27FC236}">
                <a16:creationId xmlns:a16="http://schemas.microsoft.com/office/drawing/2014/main" id="{D9D0FB5F-F7FB-484A-A3B4-D22421FDBD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3795" name="Google Shape;224;p15:notes">
            <a:extLst>
              <a:ext uri="{FF2B5EF4-FFF2-40B4-BE49-F238E27FC236}">
                <a16:creationId xmlns:a16="http://schemas.microsoft.com/office/drawing/2014/main" id="{1E2DD028-99FE-4241-B321-68EEFF5C0C1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14500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232;p16:notes">
            <a:extLst>
              <a:ext uri="{FF2B5EF4-FFF2-40B4-BE49-F238E27FC236}">
                <a16:creationId xmlns:a16="http://schemas.microsoft.com/office/drawing/2014/main" id="{0D44DD49-4EC8-4E1C-945C-11847EA905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5843" name="Google Shape;233;p16:notes">
            <a:extLst>
              <a:ext uri="{FF2B5EF4-FFF2-40B4-BE49-F238E27FC236}">
                <a16:creationId xmlns:a16="http://schemas.microsoft.com/office/drawing/2014/main" id="{EF7481D7-BBDB-47CC-8C19-D162A41319B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61740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>
            <a:extLst>
              <a:ext uri="{FF2B5EF4-FFF2-40B4-BE49-F238E27FC236}">
                <a16:creationId xmlns:a16="http://schemas.microsoft.com/office/drawing/2014/main" id="{A6E18221-B243-4CDE-9204-2B5A0F821E2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56" tIns="0" rIns="19356" bIns="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ACB60E9-7693-4911-99CE-6E4E6C8E4728}" type="slidenum">
              <a:rPr lang="en-US" altLang="en-US" sz="1000" i="1"/>
              <a:pPr algn="r">
                <a:spcBef>
                  <a:spcPct val="0"/>
                </a:spcBef>
              </a:pPr>
              <a:t>28</a:t>
            </a:fld>
            <a:endParaRPr lang="en-US" altLang="en-US" sz="1000" i="1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483C538-C705-48B4-8D0F-FC14F68B1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94AD6A0C-6A9E-41D9-8A46-AC70C3090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6438"/>
            <a:ext cx="4629150" cy="3471862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>
            <a:extLst>
              <a:ext uri="{FF2B5EF4-FFF2-40B4-BE49-F238E27FC236}">
                <a16:creationId xmlns:a16="http://schemas.microsoft.com/office/drawing/2014/main" id="{A206BBB5-2923-438A-B500-8355B776EB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56" tIns="0" rIns="19356" bIns="0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F91E0CD-602B-4E3F-B54A-5F341FB4D444}" type="slidenum">
              <a:rPr lang="en-US" altLang="en-US" sz="1000" i="1"/>
              <a:pPr algn="r">
                <a:spcBef>
                  <a:spcPct val="0"/>
                </a:spcBef>
              </a:pPr>
              <a:t>30</a:t>
            </a:fld>
            <a:endParaRPr lang="en-US" altLang="en-US" sz="1000" i="1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5C46FC6D-9208-44E5-B2B3-646691EFB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34D8E3F-8E9C-4CFE-8EE9-94F883A35A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6438"/>
            <a:ext cx="4629150" cy="3471862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96;p7:notes">
            <a:extLst>
              <a:ext uri="{FF2B5EF4-FFF2-40B4-BE49-F238E27FC236}">
                <a16:creationId xmlns:a16="http://schemas.microsoft.com/office/drawing/2014/main" id="{5086BCBC-A992-4235-AE2E-574028877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8832850"/>
            <a:ext cx="29797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50" tIns="0" rIns="19350" bIns="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fld id="{54542417-3185-4160-A1DC-4F3533935079}" type="slidenum">
              <a:rPr lang="en-US" altLang="en-US" sz="1000" i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pPr algn="r" eaLnBrk="1" hangingPunct="1"/>
              <a:t>5</a:t>
            </a:fld>
            <a:endParaRPr lang="en-US" altLang="en-US" sz="1000" i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35" name="Google Shape;97;p7:notes">
            <a:extLst>
              <a:ext uri="{FF2B5EF4-FFF2-40B4-BE49-F238E27FC236}">
                <a16:creationId xmlns:a16="http://schemas.microsoft.com/office/drawing/2014/main" id="{08E20BDE-FE50-4123-B913-F855136181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79887"/>
          </a:xfrm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36" name="Google Shape;98;p7:notes">
            <a:extLst>
              <a:ext uri="{FF2B5EF4-FFF2-40B4-BE49-F238E27FC236}">
                <a16:creationId xmlns:a16="http://schemas.microsoft.com/office/drawing/2014/main" id="{4E7ED02A-703F-4C9F-BCDE-B133E4CABF9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27125" y="706438"/>
            <a:ext cx="4629150" cy="3471862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4C708E2-D2AA-4996-9E90-CF5A6058A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1BD0869F-E6E4-4303-9281-2B9A67B539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/>
          <a:lstStyle/>
          <a:p>
            <a:fld id="{9AEDD5E6-98E5-4503-8B2F-240989DFE4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7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66;p4:notes">
            <a:extLst>
              <a:ext uri="{FF2B5EF4-FFF2-40B4-BE49-F238E27FC236}">
                <a16:creationId xmlns:a16="http://schemas.microsoft.com/office/drawing/2014/main" id="{D093B02E-10B0-4319-B0CE-DD2441001A6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49375" y="1162050"/>
            <a:ext cx="4183063" cy="3138488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4339" name="Google Shape;67;p4:notes">
            <a:extLst>
              <a:ext uri="{FF2B5EF4-FFF2-40B4-BE49-F238E27FC236}">
                <a16:creationId xmlns:a16="http://schemas.microsoft.com/office/drawing/2014/main" id="{C47C11C0-82D6-4CEE-B414-B58727C859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9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026B84-12F3-694B-9E55-968C01CE82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 txBox="1">
            <a:spLocks noGrp="1" noChangeArrowheads="1"/>
          </p:cNvSpPr>
          <p:nvPr/>
        </p:nvSpPr>
        <p:spPr bwMode="auto">
          <a:xfrm>
            <a:off x="3912442" y="8978455"/>
            <a:ext cx="2993271" cy="4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61" tIns="0" rIns="19461" bIns="0" anchor="b"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2A2294F9-5862-49D5-AD24-6B4584D6CBF7}" type="slidenum">
              <a:rPr lang="en-US" altLang="en-US" sz="1000" b="1" i="1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18</a:t>
            </a:fld>
            <a:endParaRPr lang="en-US" altLang="en-US" sz="1000" b="1" i="1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04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57;p10:notes">
            <a:extLst>
              <a:ext uri="{FF2B5EF4-FFF2-40B4-BE49-F238E27FC236}">
                <a16:creationId xmlns:a16="http://schemas.microsoft.com/office/drawing/2014/main" id="{E882F330-4C24-46CF-A434-562731EEC5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555" name="Google Shape;158;p10:notes">
            <a:extLst>
              <a:ext uri="{FF2B5EF4-FFF2-40B4-BE49-F238E27FC236}">
                <a16:creationId xmlns:a16="http://schemas.microsoft.com/office/drawing/2014/main" id="{2C9F1FB4-4D73-4C64-B7FF-B830AACA216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23185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74;p11:notes">
            <a:extLst>
              <a:ext uri="{FF2B5EF4-FFF2-40B4-BE49-F238E27FC236}">
                <a16:creationId xmlns:a16="http://schemas.microsoft.com/office/drawing/2014/main" id="{71D202A9-48B8-4402-A1F5-9288EFD4CF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3" name="Google Shape;175;p11:notes">
            <a:extLst>
              <a:ext uri="{FF2B5EF4-FFF2-40B4-BE49-F238E27FC236}">
                <a16:creationId xmlns:a16="http://schemas.microsoft.com/office/drawing/2014/main" id="{88BDF153-CA97-489A-A562-B511432CAF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9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8594"/>
            <a:ext cx="7910513" cy="76835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300" y="6404768"/>
            <a:ext cx="4433978" cy="331788"/>
          </a:xfrm>
          <a:prstGeom prst="rect">
            <a:avLst/>
          </a:prstGeom>
        </p:spPr>
        <p:txBody>
          <a:bodyPr/>
          <a:lstStyle>
            <a:lvl1pPr algn="l" eaLnBrk="1" hangingPunct="1">
              <a:defRPr sz="1200" b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The PBR Challenge for U.S. Consumer Advocates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8F88B0-B346-4C17-8F8B-FBC1274AA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6518" y="6217002"/>
            <a:ext cx="1566657" cy="519554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9DFFDD3-D30F-40FA-836B-C659617337C2}"/>
              </a:ext>
            </a:extLst>
          </p:cNvPr>
          <p:cNvSpPr txBox="1">
            <a:spLocks/>
          </p:cNvSpPr>
          <p:nvPr userDrawn="1"/>
        </p:nvSpPr>
        <p:spPr>
          <a:xfrm>
            <a:off x="8313738" y="254568"/>
            <a:ext cx="750888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78BD858C-21ED-40A1-90F8-13656103117B}" type="slidenum">
              <a:rPr lang="en-US" altLang="en-US" sz="14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US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890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28E4-9B8B-455B-8866-6B03A21D2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D1EB2-5388-4E4C-B9FF-820293654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CEAA0-2073-459D-9A5F-EB9ED453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0A948-93DE-4FF4-8765-159A507B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4815-9B0F-463E-95D6-0E48CC0F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8023" y="6387493"/>
            <a:ext cx="8246852" cy="331788"/>
          </a:xfrm>
        </p:spPr>
        <p:txBody>
          <a:bodyPr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322145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1300" y="996950"/>
            <a:ext cx="860107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241300" y="127000"/>
            <a:ext cx="79105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42769"/>
            <a:ext cx="9144000" cy="331788"/>
          </a:xfrm>
          <a:prstGeom prst="rect">
            <a:avLst/>
          </a:prstGeom>
        </p:spPr>
        <p:txBody>
          <a:bodyPr/>
          <a:lstStyle>
            <a:lvl1pPr eaLnBrk="1" hangingPunct="1"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/>
              <a:t>The PBR Challenge for U.S. Consumer Advocates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6" r:id="rId2"/>
    <p:sldLayoutId id="2147483917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1859C"/>
          </a:solidFill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cificeconomicsgroup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6EF00-D758-424F-89A4-4B3C8083B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335" y="138799"/>
            <a:ext cx="7544389" cy="1333481"/>
          </a:xfrm>
        </p:spPr>
        <p:txBody>
          <a:bodyPr/>
          <a:lstStyle/>
          <a:p>
            <a:r>
              <a:rPr lang="en-US" sz="4400" b="1">
                <a:solidFill>
                  <a:srgbClr val="425222"/>
                </a:solidFill>
              </a:rPr>
              <a:t>The PBR Challenge for </a:t>
            </a:r>
            <a:br>
              <a:rPr lang="en-US" sz="4400" b="1">
                <a:solidFill>
                  <a:srgbClr val="425222"/>
                </a:solidFill>
              </a:rPr>
            </a:br>
            <a:r>
              <a:rPr lang="en-US" sz="4400" b="1">
                <a:solidFill>
                  <a:srgbClr val="425222"/>
                </a:solidFill>
              </a:rPr>
              <a:t>US Consumer Advocates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E2B715D-4D32-4C46-94E0-14BB24F8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4345" y="5809359"/>
            <a:ext cx="3168488" cy="743587"/>
          </a:xfrm>
          <a:solidFill>
            <a:srgbClr val="FCD8BA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sz="2000" b="1"/>
              <a:t>NASUCA Mid-Year Meeting</a:t>
            </a:r>
          </a:p>
          <a:p>
            <a:r>
              <a:rPr lang="en-US" sz="1600"/>
              <a:t>June 15, 2021</a:t>
            </a:r>
          </a:p>
          <a:p>
            <a:endParaRPr lang="en-US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10B2CEB5-24FD-4078-9ABD-19108204D053}"/>
              </a:ext>
            </a:extLst>
          </p:cNvPr>
          <p:cNvSpPr txBox="1">
            <a:spLocks/>
          </p:cNvSpPr>
          <p:nvPr/>
        </p:nvSpPr>
        <p:spPr>
          <a:xfrm>
            <a:off x="4820276" y="4698192"/>
            <a:ext cx="4144407" cy="936708"/>
          </a:xfrm>
          <a:prstGeom prst="rect">
            <a:avLst/>
          </a:prstGeom>
          <a:solidFill>
            <a:srgbClr val="FCD8BA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vert="horz" lIns="68580" tIns="34290" rIns="68580" bIns="3429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Mark Newton Lowry, PhD</a:t>
            </a:r>
          </a:p>
          <a:p>
            <a:r>
              <a:rPr lang="en-US" sz="1900"/>
              <a:t>President, Pacific Economics Group Research LLC                         44 East Mifflin St.  Madison WI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C264DA-4606-44B1-B30D-67E0F2CA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3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D3AD4-261D-4785-B7F8-089CC91E3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24541"/>
            <a:ext cx="8601075" cy="5349875"/>
          </a:xfrm>
        </p:spPr>
        <p:txBody>
          <a:bodyPr/>
          <a:lstStyle/>
          <a:p>
            <a:pPr marL="457200" lvl="1" indent="0">
              <a:buNone/>
            </a:pPr>
            <a:endParaRPr lang="en-US" sz="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MRP Con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Utilities can and have played strategic games in MRP ratemaking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US regulatory staff and consumer groups are underfunded relative to foreign (e.g. Canadian) counterparts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Consumer advocates have lost some PBR battles (e.g. MA) but also won some (e.g. HI)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Confusion is commonplace in legislative and regulatory undertakings to consider PBR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Consultants are often not PBR experts. 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Some consultants will “say anything” to advance their clients’ interests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Misconceptions that result can lead to surprising outcomes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MD and DC have recently approved “multiyear rate plans” that are really formula rates due to “reconciliation mechanisms”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IL is on the verge of doing the same thing</a:t>
            </a:r>
          </a:p>
          <a:p>
            <a:pPr marL="457200" lvl="1" indent="0" algn="ctr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indent="234950"/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DCB5F-0257-4948-BD37-F893EE5AF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264281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BBFC-7BCD-40A1-B929-38C31925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24" y="178594"/>
            <a:ext cx="7910513" cy="768350"/>
          </a:xfrm>
        </p:spPr>
        <p:txBody>
          <a:bodyPr/>
          <a:lstStyle/>
          <a:p>
            <a:r>
              <a:rPr lang="en-US" sz="32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D3AD4-261D-4785-B7F8-089CC91E3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996950"/>
            <a:ext cx="8601075" cy="4461741"/>
          </a:xfrm>
        </p:spPr>
        <p:txBody>
          <a:bodyPr/>
          <a:lstStyle/>
          <a:p>
            <a:pPr indent="0">
              <a:lnSpc>
                <a:spcPct val="150000"/>
              </a:lnSpc>
              <a:buNone/>
            </a:pPr>
            <a:endParaRPr lang="en-US" sz="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err="1">
                <a:solidFill>
                  <a:schemeClr val="tx1"/>
                </a:solidFill>
              </a:rPr>
              <a:t>Altreg</a:t>
            </a:r>
            <a:r>
              <a:rPr lang="en-US" sz="2200" dirty="0">
                <a:solidFill>
                  <a:schemeClr val="tx1"/>
                </a:solidFill>
              </a:rPr>
              <a:t> is a reflection of environmental concerns and unfavorable business conditions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Environmental groups are major </a:t>
            </a:r>
            <a:r>
              <a:rPr lang="en-US" sz="2200" dirty="0" err="1">
                <a:solidFill>
                  <a:schemeClr val="tx1"/>
                </a:solidFill>
              </a:rPr>
              <a:t>Altreg</a:t>
            </a:r>
            <a:r>
              <a:rPr lang="en-US" sz="2200" dirty="0">
                <a:solidFill>
                  <a:schemeClr val="tx1"/>
                </a:solidFill>
              </a:rPr>
              <a:t> players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err="1">
                <a:solidFill>
                  <a:schemeClr val="tx1"/>
                </a:solidFill>
              </a:rPr>
              <a:t>Altreg</a:t>
            </a:r>
            <a:r>
              <a:rPr lang="en-US" sz="2200" dirty="0">
                <a:solidFill>
                  <a:schemeClr val="tx1"/>
                </a:solidFill>
              </a:rPr>
              <a:t> options are often misunderstood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Amongst the </a:t>
            </a:r>
            <a:r>
              <a:rPr lang="en-US" sz="2200" dirty="0" err="1">
                <a:solidFill>
                  <a:schemeClr val="tx1"/>
                </a:solidFill>
              </a:rPr>
              <a:t>Altreg</a:t>
            </a:r>
            <a:r>
              <a:rPr lang="en-US" sz="2200" dirty="0">
                <a:solidFill>
                  <a:schemeClr val="tx1"/>
                </a:solidFill>
              </a:rPr>
              <a:t> approaches, PBR has the best shot at helping consumers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PBR includes multiyear rate plans and decoupling, not just metrics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Consumer advocates should keep an open mind about PBR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Consider going out the PBR learning curve and becoming forceful, persuasive practitioners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000" dirty="0"/>
          </a:p>
          <a:p>
            <a:pPr indent="234950"/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8D9AF-19C1-4554-9CF6-382F65427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152905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939800"/>
            <a:ext cx="88487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543050" y="114300"/>
            <a:ext cx="6000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kern="0">
                <a:effectLst>
                  <a:outerShdw blurRad="38100" dist="38100" dir="2700000" algn="tl">
                    <a:srgbClr val="C0C0C0"/>
                  </a:outerShdw>
                </a:effectLst>
              </a:rPr>
              <a:t>Appendix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0E8FD-DCE5-4D9E-A74B-8989134A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273034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70;p4">
            <a:extLst>
              <a:ext uri="{FF2B5EF4-FFF2-40B4-BE49-F238E27FC236}">
                <a16:creationId xmlns:a16="http://schemas.microsoft.com/office/drawing/2014/main" id="{1B3B3C43-90DB-4E4A-AF50-651E337E545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28600" y="193675"/>
            <a:ext cx="8534400" cy="7969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66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Indicators of Energy Utility Attrition 1931-2015</a:t>
            </a:r>
            <a:r>
              <a:rPr lang="en-US" altLang="en-US" sz="2400" baseline="30000">
                <a:solidFill>
                  <a:srgbClr val="000066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1</a:t>
            </a:r>
            <a:endParaRPr lang="en-US" altLang="en-US" sz="3200" i="1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Google Shape;71;p4">
            <a:extLst>
              <a:ext uri="{FF2B5EF4-FFF2-40B4-BE49-F238E27FC236}">
                <a16:creationId xmlns:a16="http://schemas.microsoft.com/office/drawing/2014/main" id="{D7171ECD-474E-4111-98AC-0B3C3CEEF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57200" y="6400800"/>
            <a:ext cx="3733800" cy="3206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sym typeface="Calibri" panose="020F0502020204030204" pitchFamily="34" charset="0"/>
              </a:rPr>
              <a:t>The PBR Challenge for U.S. Consumer Advocates</a:t>
            </a:r>
          </a:p>
        </p:txBody>
      </p:sp>
      <p:sp>
        <p:nvSpPr>
          <p:cNvPr id="72" name="Google Shape;72;p4">
            <a:extLst>
              <a:ext uri="{FF2B5EF4-FFF2-40B4-BE49-F238E27FC236}">
                <a16:creationId xmlns:a16="http://schemas.microsoft.com/office/drawing/2014/main" id="{1A11AFD3-307F-4756-B766-22CE3557333D}"/>
              </a:ext>
            </a:extLst>
          </p:cNvPr>
          <p:cNvSpPr/>
          <p:nvPr/>
        </p:nvSpPr>
        <p:spPr>
          <a:xfrm>
            <a:off x="398463" y="4821238"/>
            <a:ext cx="8534400" cy="1682471"/>
          </a:xfrm>
          <a:prstGeom prst="rect">
            <a:avLst/>
          </a:prstGeom>
          <a:noFill/>
          <a:ln>
            <a:noFill/>
          </a:ln>
        </p:spPr>
        <p:txBody>
          <a:bodyPr spcFirstLastPara="1" lIns="114300" tIns="45700" rIns="91425" bIns="45700"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endParaRPr sz="600" kern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en-US" sz="2000" ker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&gt;&gt;&gt;  Key business conditions are on balance much less favorable today than in   COSR’s “golden age” when it became a tradition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endParaRPr lang="en-US" sz="2000" kern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defRPr/>
            </a:pPr>
            <a:r>
              <a:rPr lang="en-US" sz="1200" kern="0" baseline="300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Colorado Public Utilities Commission, Proceeding 17AL-0649E, Direct Testimony of Mark N. Lowry on Behalf of Public Service Company of Colorado, Hearing Exhibit 105, October 3, 2017, page 29. </a:t>
            </a:r>
            <a:endParaRPr lang="en-US" altLang="en-US" sz="120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endParaRPr sz="2000" kern="0" baseline="300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18" name="Google Shape;74;p4">
            <a:extLst>
              <a:ext uri="{FF2B5EF4-FFF2-40B4-BE49-F238E27FC236}">
                <a16:creationId xmlns:a16="http://schemas.microsoft.com/office/drawing/2014/main" id="{8728F2D3-E39C-482E-9BC6-A428D5ADC2F9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000125"/>
            <a:ext cx="8077200" cy="3713163"/>
          </a:xfrm>
        </p:spPr>
      </p:pic>
    </p:spTree>
    <p:extLst>
      <p:ext uri="{BB962C8B-B14F-4D97-AF65-F5344CB8AC3E}">
        <p14:creationId xmlns:p14="http://schemas.microsoft.com/office/powerpoint/2010/main" val="231256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4A04-8EAA-4B48-9DE3-724ABD8B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37" y="178594"/>
            <a:ext cx="7910513" cy="768350"/>
          </a:xfrm>
        </p:spPr>
        <p:txBody>
          <a:bodyPr/>
          <a:lstStyle/>
          <a:p>
            <a:pPr algn="ctr"/>
            <a:r>
              <a:rPr lang="en-US"/>
              <a:t>MRP Precedents: United States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8C55D74-03AF-4867-B49A-7E11E0AF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91" y="5175632"/>
            <a:ext cx="814644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rgbClr val="BE3328"/>
              </a:buClr>
              <a:buFont typeface="Times New Roman" charset="0"/>
              <a:buChar char="●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rgbClr val="BE3328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SzPct val="70000"/>
              <a:buFont typeface="Times New Roman" charset="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MRPs are a common form of Altreg in U.S.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Popular for vertically integrated electric utilities (e.g., Hawaii)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Renewed popularity for power distributors (e.g., New England)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D96D19-9BC5-4081-84CA-F0A5990FE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550" y="943801"/>
            <a:ext cx="5664561" cy="422656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F0994-015D-49ED-A9A8-0A6906B98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178840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4A04-8EAA-4B48-9DE3-724ABD8B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91" y="178594"/>
            <a:ext cx="7910513" cy="768350"/>
          </a:xfrm>
        </p:spPr>
        <p:txBody>
          <a:bodyPr/>
          <a:lstStyle/>
          <a:p>
            <a:r>
              <a:rPr lang="en-US"/>
              <a:t>MRP Precedents: Canada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F7F21B-239F-49D6-9CAB-31E77E3E6CBE}"/>
              </a:ext>
            </a:extLst>
          </p:cNvPr>
          <p:cNvSpPr txBox="1">
            <a:spLocks/>
          </p:cNvSpPr>
          <p:nvPr/>
        </p:nvSpPr>
        <p:spPr>
          <a:xfrm>
            <a:off x="504967" y="1001528"/>
            <a:ext cx="8580296" cy="47889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>
                <a:srgbClr val="0D5D55"/>
              </a:buClr>
              <a:buSzPct val="85000"/>
              <a:buFont typeface="Wingdings" charset="2"/>
              <a:buChar char="u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569913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60000"/>
              <a:buFont typeface="Wingdings" charset="0"/>
              <a:buChar char="q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00100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A476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030288" indent="-228600" algn="l" defTabSz="573088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1260475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altLang="en-US" sz="2000">
                <a:latin typeface="+mn-lt"/>
                <a:cs typeface="Arial" pitchFamily="34" charset="0"/>
              </a:rPr>
              <a:t>MRPs are the norm for Canadian gas &amp; electric power distributors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</a:pPr>
            <a:endParaRPr lang="en-US" altLang="en-US" sz="800">
              <a:latin typeface="+mn-lt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altLang="en-US" sz="2000">
                <a:latin typeface="+mn-lt"/>
                <a:cs typeface="Arial" pitchFamily="34" charset="0"/>
              </a:rPr>
              <a:t>Impetus has come mainly from policymakers</a:t>
            </a:r>
          </a:p>
          <a:p>
            <a:pPr>
              <a:buFont typeface="Arial" pitchFamily="34" charset="0"/>
              <a:buNone/>
            </a:pPr>
            <a:r>
              <a:rPr lang="en-US" altLang="en-US" sz="2200"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buFont typeface="Arial" pitchFamily="34" charset="0"/>
              <a:buNone/>
            </a:pPr>
            <a:endParaRPr lang="en-US" altLang="en-US">
              <a:cs typeface="Arial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922CD9-C2B1-4193-8128-3E993462F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177" y="1823288"/>
            <a:ext cx="6007645" cy="445386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4C783-75A8-4C33-81C2-76BAF6B0B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96451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081" y="219538"/>
            <a:ext cx="7910513" cy="768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>
                <a:latin typeface="+mn-lt"/>
              </a:rPr>
              <a:t>MRP Case Study: Central Maine Power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2514" y="1144211"/>
            <a:ext cx="7886700" cy="46799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r>
              <a:rPr lang="en-US" altLang="en-US" sz="1900" u="sng"/>
              <a:t>Attrition Relief Mechanism</a:t>
            </a:r>
            <a:r>
              <a:rPr lang="en-US" altLang="en-US" sz="1900"/>
              <a:t>: 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r>
              <a:rPr lang="en-US" altLang="en-US" sz="1900"/>
              <a:t>growth Rates = growth GDPPI – X    (X=1%)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endParaRPr lang="en-US" altLang="en-US" sz="900"/>
          </a:p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r>
              <a:rPr lang="en-US" altLang="en-US" sz="1900" u="sng"/>
              <a:t>Capital Cost Tracker</a:t>
            </a:r>
            <a:r>
              <a:rPr lang="en-US" altLang="en-US" sz="1900"/>
              <a:t>: Automated metering infrastructure</a:t>
            </a:r>
            <a:endParaRPr lang="en-US" altLang="en-US" sz="1900" u="sng"/>
          </a:p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endParaRPr lang="en-US" altLang="en-US" sz="1900" u="sng"/>
          </a:p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r>
              <a:rPr lang="en-US" altLang="en-US" sz="1900" u="sng"/>
              <a:t>Earning Sharing</a:t>
            </a:r>
            <a:r>
              <a:rPr lang="en-US" altLang="en-US" sz="1900"/>
              <a:t>: Asymmetric sharing of surplus earnings 	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endParaRPr lang="en-US" altLang="en-US" sz="1900" u="sng"/>
          </a:p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r>
              <a:rPr lang="en-US" altLang="en-US" sz="1900" u="sng"/>
              <a:t>Plan term</a:t>
            </a:r>
            <a:r>
              <a:rPr lang="en-US" altLang="en-US" sz="1900"/>
              <a:t>: 5 years (2009-13)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endParaRPr lang="en-US" altLang="en-US" sz="1900"/>
          </a:p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r>
              <a:rPr lang="en-US" altLang="en-US" sz="1900" u="sng"/>
              <a:t>Service Quality</a:t>
            </a:r>
            <a:r>
              <a:rPr lang="en-US" altLang="en-US" sz="1900"/>
              <a:t>: Multi-indicator penalty mechanism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endParaRPr lang="en-US" altLang="en-US" sz="1900"/>
          </a:p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r>
              <a:rPr lang="en-US" altLang="en-US" sz="1900" u="sng"/>
              <a:t>Marketing Flexibility</a:t>
            </a:r>
            <a:r>
              <a:rPr lang="en-US" altLang="en-US" sz="1900"/>
              <a:t>: Light-handed regulation of optional targeted rate schedules and rate discounts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endParaRPr lang="en-US" altLang="en-US" sz="1000"/>
          </a:p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endParaRPr lang="en-US" altLang="en-US" sz="1000" u="sng"/>
          </a:p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r>
              <a:rPr lang="en-US" altLang="en-US" sz="1500"/>
              <a:t>Reference:  Maine Public Utilities Commission, “ARP 2008 Settlement,” June 2008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233363" algn="l"/>
                <a:tab pos="3657600" algn="l"/>
              </a:tabLst>
            </a:pPr>
            <a:endParaRPr lang="en-US" altLang="en-US" sz="15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9993B9-87A9-40DC-ADEB-BA631AACC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231662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8D64D8-8970-4F55-BA2E-750BB655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329063"/>
            <a:ext cx="7910513" cy="949106"/>
          </a:xfrm>
        </p:spPr>
        <p:txBody>
          <a:bodyPr/>
          <a:lstStyle/>
          <a:p>
            <a:r>
              <a:rPr lang="en-US" altLang="en-US" sz="2800"/>
              <a:t>Multifactor Productivity Trend of CMP Under MRPs</a:t>
            </a:r>
            <a:endParaRPr lang="en-US" sz="2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B86DC6-72CF-4C79-BA25-8F311E30C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39E46A-729C-4A55-838D-05CB23353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938" y="1104599"/>
            <a:ext cx="5492124" cy="39841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7B644D-4D5F-4F9A-A103-EE7B2C2165FC}"/>
              </a:ext>
            </a:extLst>
          </p:cNvPr>
          <p:cNvSpPr txBox="1"/>
          <p:nvPr/>
        </p:nvSpPr>
        <p:spPr>
          <a:xfrm>
            <a:off x="406231" y="5223516"/>
            <a:ext cx="775510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+mn-lt"/>
              </a:rPr>
              <a:t>MRPs have improved utility performance</a:t>
            </a:r>
          </a:p>
          <a:p>
            <a:endParaRPr lang="en-US" sz="800">
              <a:latin typeface="+mn-lt"/>
            </a:endParaRPr>
          </a:p>
          <a:p>
            <a:r>
              <a:rPr lang="en-US">
                <a:latin typeface="+mn-lt"/>
              </a:rPr>
              <a:t>But some plan provisions (e.g., earnings sharing &amp; capital cost trackers) weaken incentives</a:t>
            </a:r>
          </a:p>
        </p:txBody>
      </p:sp>
    </p:spTree>
    <p:extLst>
      <p:ext uri="{BB962C8B-B14F-4D97-AF65-F5344CB8AC3E}">
        <p14:creationId xmlns:p14="http://schemas.microsoft.com/office/powerpoint/2010/main" val="205503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7511EF-C83A-4168-ADF2-1F0DBAD8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93" y="178594"/>
            <a:ext cx="7910513" cy="768350"/>
          </a:xfrm>
        </p:spPr>
        <p:txBody>
          <a:bodyPr/>
          <a:lstStyle/>
          <a:p>
            <a:r>
              <a:rPr lang="en-US" altLang="en-US">
                <a:latin typeface="+mn-lt"/>
                <a:ea typeface="Arial" charset="0"/>
                <a:cs typeface="Arial" charset="0"/>
              </a:rPr>
              <a:t>ARM Design Options </a:t>
            </a:r>
            <a:endParaRPr lang="en-US">
              <a:latin typeface="+mn-lt"/>
            </a:endParaRPr>
          </a:p>
        </p:txBody>
      </p:sp>
      <p:sp>
        <p:nvSpPr>
          <p:cNvPr id="28673" name="Rectangle 1026"/>
          <p:cNvSpPr>
            <a:spLocks noGrp="1" noChangeArrowheads="1"/>
          </p:cNvSpPr>
          <p:nvPr>
            <p:ph idx="1"/>
          </p:nvPr>
        </p:nvSpPr>
        <p:spPr>
          <a:xfrm>
            <a:off x="450376" y="976710"/>
            <a:ext cx="8461991" cy="5349875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233363" algn="l"/>
                <a:tab pos="3657600" algn="l"/>
              </a:tabLst>
            </a:pPr>
            <a:r>
              <a:rPr lang="en-US" altLang="en-US" sz="2200">
                <a:latin typeface="Arial" pitchFamily="34" charset="0"/>
                <a:cs typeface="Arial" pitchFamily="34" charset="0"/>
              </a:rPr>
              <a:t>ARM design is biggest issue in most MRP proceedings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233363" algn="l"/>
                <a:tab pos="3657600" algn="l"/>
              </a:tabLst>
            </a:pPr>
            <a:endParaRPr lang="en-US" altLang="en-US" sz="220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233363" algn="l"/>
                <a:tab pos="3657600" algn="l"/>
              </a:tabLst>
            </a:pPr>
            <a:r>
              <a:rPr lang="en-US" altLang="en-US" sz="2200">
                <a:latin typeface="Arial" pitchFamily="34" charset="0"/>
                <a:cs typeface="Arial" pitchFamily="34" charset="0"/>
              </a:rPr>
              <a:t>Several well-established approaches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tabLst>
                <a:tab pos="233363" algn="l"/>
                <a:tab pos="3657600" algn="l"/>
              </a:tabLst>
            </a:pPr>
            <a:r>
              <a:rPr lang="en-US" altLang="en-US" sz="2200">
                <a:latin typeface="Arial" pitchFamily="34" charset="0"/>
              </a:rPr>
              <a:t>Indexing </a:t>
            </a:r>
          </a:p>
          <a:p>
            <a:pPr marL="0" lvl="1" indent="457200">
              <a:lnSpc>
                <a:spcPct val="150000"/>
              </a:lnSpc>
              <a:buNone/>
              <a:tabLst>
                <a:tab pos="0" algn="l"/>
                <a:tab pos="3657600" algn="l"/>
              </a:tabLst>
            </a:pPr>
            <a:r>
              <a:rPr lang="en-US" altLang="en-US" sz="2200">
                <a:latin typeface="Arial" pitchFamily="34" charset="0"/>
              </a:rPr>
              <a:t>    </a:t>
            </a:r>
            <a:r>
              <a:rPr lang="en-US" altLang="en-US" sz="2200"/>
              <a:t>e.g.,  </a:t>
            </a:r>
            <a:r>
              <a:rPr lang="en-US" altLang="en-US" sz="2200" i="1"/>
              <a:t>growth </a:t>
            </a:r>
            <a:r>
              <a:rPr lang="en-US" altLang="en-US" sz="2200" i="1">
                <a:latin typeface="Arial" pitchFamily="34" charset="0"/>
              </a:rPr>
              <a:t>Revenue = Inflation – X </a:t>
            </a:r>
            <a:r>
              <a:rPr lang="en-US" altLang="en-US" sz="2200" i="1">
                <a:latin typeface="Symbol" pitchFamily="18" charset="2"/>
              </a:rPr>
              <a:t>+ </a:t>
            </a:r>
            <a:r>
              <a:rPr lang="en-US" altLang="en-US" sz="2200" i="1"/>
              <a:t>growth </a:t>
            </a:r>
            <a:r>
              <a:rPr lang="en-US" altLang="en-US" sz="2200" i="1">
                <a:latin typeface="Arial" pitchFamily="34" charset="0"/>
              </a:rPr>
              <a:t>Customers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tabLst>
                <a:tab pos="233363" algn="l"/>
                <a:tab pos="3657600" algn="l"/>
              </a:tabLst>
            </a:pPr>
            <a:endParaRPr lang="en-US" altLang="en-US" sz="2200">
              <a:latin typeface="Arial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tabLst>
                <a:tab pos="233363" algn="l"/>
                <a:tab pos="3657600" algn="l"/>
              </a:tabLst>
            </a:pPr>
            <a:r>
              <a:rPr lang="en-US" altLang="en-US" sz="2200">
                <a:latin typeface="Arial" pitchFamily="34" charset="0"/>
              </a:rPr>
              <a:t>Forecasting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tabLst>
                <a:tab pos="233363" algn="l"/>
                <a:tab pos="3657600" algn="l"/>
              </a:tabLst>
            </a:pPr>
            <a:endParaRPr lang="en-US" altLang="en-US" sz="2200">
              <a:latin typeface="Arial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tabLst>
                <a:tab pos="233363" algn="l"/>
                <a:tab pos="3657600" algn="l"/>
              </a:tabLst>
            </a:pPr>
            <a:r>
              <a:rPr lang="en-US" altLang="en-US" sz="2200">
                <a:latin typeface="Arial" pitchFamily="34" charset="0"/>
              </a:rPr>
              <a:t>Hybrid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tabLst>
                <a:tab pos="233363" algn="l"/>
                <a:tab pos="3657600" algn="l"/>
              </a:tabLst>
            </a:pPr>
            <a:endParaRPr lang="en-US" altLang="en-US" sz="2000">
              <a:latin typeface="Arial" pitchFamily="34" charset="0"/>
            </a:endParaRPr>
          </a:p>
          <a:p>
            <a:pPr marL="57150" indent="0">
              <a:lnSpc>
                <a:spcPct val="90000"/>
              </a:lnSpc>
              <a:buNone/>
              <a:tabLst>
                <a:tab pos="233363" algn="l"/>
                <a:tab pos="3657600" algn="l"/>
              </a:tabLst>
            </a:pPr>
            <a:r>
              <a:rPr lang="en-US" altLang="en-US" sz="2200">
                <a:latin typeface="Arial" pitchFamily="34" charset="0"/>
                <a:cs typeface="Arial" pitchFamily="34" charset="0"/>
              </a:rPr>
              <a:t>X factor controversies in US and Canada</a:t>
            </a:r>
          </a:p>
          <a:p>
            <a:pPr lvl="1" indent="-342900" eaLnBrk="1" hangingPunct="1">
              <a:lnSpc>
                <a:spcPct val="90000"/>
              </a:lnSpc>
              <a:buFont typeface="Monotype Sorts" pitchFamily="2" charset="2"/>
              <a:buNone/>
              <a:tabLst>
                <a:tab pos="233363" algn="l"/>
                <a:tab pos="3657600" algn="l"/>
              </a:tabLst>
            </a:pPr>
            <a:endParaRPr lang="en-US" altLang="en-US" sz="2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13FF85-FF41-4E14-82C1-C71E27C8F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8671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60;p10">
            <a:extLst>
              <a:ext uri="{FF2B5EF4-FFF2-40B4-BE49-F238E27FC236}">
                <a16:creationId xmlns:a16="http://schemas.microsoft.com/office/drawing/2014/main" id="{77104B3D-22BF-4BF4-B99A-46EAB6DF50D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30213" y="152400"/>
            <a:ext cx="8229600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Revenue Decoupling</a:t>
            </a:r>
            <a:endParaRPr lang="en-US" altLang="en-US" sz="320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1" name="Google Shape;161;p10">
            <a:extLst>
              <a:ext uri="{FF2B5EF4-FFF2-40B4-BE49-F238E27FC236}">
                <a16:creationId xmlns:a16="http://schemas.microsoft.com/office/drawing/2014/main" id="{14C2E7BC-C854-4C0C-ACC5-D10DE375175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61338" y="102168"/>
            <a:ext cx="750888" cy="2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FFFFD9"/>
              </a:buClr>
              <a:buSzPts val="1400"/>
            </a:pPr>
            <a:fld id="{68F244AF-4607-407F-9EFE-9B26E8A6289C}" type="slidenum">
              <a:rPr lang="en-US" altLang="en-US" smtClean="0">
                <a:solidFill>
                  <a:srgbClr val="FFFFD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Clr>
                  <a:srgbClr val="FFFFD9"/>
                </a:buClr>
                <a:buSzPts val="1400"/>
              </a:pPr>
              <a:t>19</a:t>
            </a:fld>
            <a:endParaRPr lang="en-US" altLang="en-US">
              <a:solidFill>
                <a:srgbClr val="FFFFD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2" name="Google Shape;162;p10">
            <a:extLst>
              <a:ext uri="{FF2B5EF4-FFF2-40B4-BE49-F238E27FC236}">
                <a16:creationId xmlns:a16="http://schemas.microsoft.com/office/drawing/2014/main" id="{EA095AEF-9036-4A54-BBEE-865824FB5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57200" y="6400800"/>
            <a:ext cx="3733800" cy="3206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sym typeface="Calibri" panose="020F0502020204030204" pitchFamily="34" charset="0"/>
              </a:rPr>
              <a:t>The PBR Challenge for U.S. Consumer Advocates</a:t>
            </a:r>
          </a:p>
        </p:txBody>
      </p:sp>
      <p:grpSp>
        <p:nvGrpSpPr>
          <p:cNvPr id="22533" name="Google Shape;163;p10">
            <a:extLst>
              <a:ext uri="{FF2B5EF4-FFF2-40B4-BE49-F238E27FC236}">
                <a16:creationId xmlns:a16="http://schemas.microsoft.com/office/drawing/2014/main" id="{E0E1D396-5FB2-48B4-9714-914AABB0524E}"/>
              </a:ext>
            </a:extLst>
          </p:cNvPr>
          <p:cNvGrpSpPr>
            <a:grpSpLocks/>
          </p:cNvGrpSpPr>
          <p:nvPr/>
        </p:nvGrpSpPr>
        <p:grpSpPr bwMode="auto">
          <a:xfrm>
            <a:off x="175534" y="1143000"/>
            <a:ext cx="8659675" cy="4273731"/>
            <a:chOff x="-24178" y="250787"/>
            <a:chExt cx="8740307" cy="3655363"/>
          </a:xfrm>
        </p:grpSpPr>
        <p:sp>
          <p:nvSpPr>
            <p:cNvPr id="164" name="Google Shape;164;p10">
              <a:extLst>
                <a:ext uri="{FF2B5EF4-FFF2-40B4-BE49-F238E27FC236}">
                  <a16:creationId xmlns:a16="http://schemas.microsoft.com/office/drawing/2014/main" id="{DC07246D-4DF9-4334-B975-A08523DE4861}"/>
                </a:ext>
              </a:extLst>
            </p:cNvPr>
            <p:cNvSpPr/>
            <p:nvPr/>
          </p:nvSpPr>
          <p:spPr>
            <a:xfrm>
              <a:off x="215869" y="250787"/>
              <a:ext cx="8177244" cy="473064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8" name="Google Shape;165;p10">
              <a:extLst>
                <a:ext uri="{FF2B5EF4-FFF2-40B4-BE49-F238E27FC236}">
                  <a16:creationId xmlns:a16="http://schemas.microsoft.com/office/drawing/2014/main" id="{D0584167-8BC7-4BCB-B341-3B560B178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169" y="334663"/>
              <a:ext cx="8108331" cy="37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FFFFD9"/>
                </a:buClr>
                <a:buSzPts val="2400"/>
                <a:buFont typeface="Calibri" panose="020F0502020204030204" pitchFamily="34" charset="0"/>
                <a:buNone/>
              </a:pPr>
              <a:r>
                <a:rPr lang="en-US" altLang="en-US" sz="2800" b="1">
                  <a:solidFill>
                    <a:srgbClr val="FFFFD9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Decoupling Basics</a:t>
              </a:r>
            </a:p>
          </p:txBody>
        </p:sp>
        <p:sp>
          <p:nvSpPr>
            <p:cNvPr id="22539" name="Google Shape;166;p10">
              <a:extLst>
                <a:ext uri="{FF2B5EF4-FFF2-40B4-BE49-F238E27FC236}">
                  <a16:creationId xmlns:a16="http://schemas.microsoft.com/office/drawing/2014/main" id="{6333CCD0-5B18-4467-9A42-9305CAEC2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16921"/>
              <a:ext cx="8609014" cy="70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0" name="Google Shape;167;p10">
              <a:extLst>
                <a:ext uri="{FF2B5EF4-FFF2-40B4-BE49-F238E27FC236}">
                  <a16:creationId xmlns:a16="http://schemas.microsoft.com/office/drawing/2014/main" id="{597F4602-1B13-4EA6-9F34-D0F4565E9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15" y="849558"/>
              <a:ext cx="8609014" cy="907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3325" tIns="25400" rIns="142225" bIns="254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indent="-2190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339725" indent="-227013" eaLnBrk="1" hangingPunct="1">
                <a:lnSpc>
                  <a:spcPct val="9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en-US" sz="2000">
                  <a:latin typeface="Calibri" panose="020F0502020204030204" pitchFamily="34" charset="0"/>
                  <a:sym typeface="Calibri" panose="020F0502020204030204" pitchFamily="34" charset="0"/>
                </a:rPr>
                <a:t>Tracker and rider cause </a:t>
              </a:r>
              <a:r>
                <a:rPr lang="en-US" altLang="en-US" sz="2000" i="1">
                  <a:latin typeface="Calibri" panose="020F0502020204030204" pitchFamily="34" charset="0"/>
                  <a:sym typeface="Calibri" panose="020F0502020204030204" pitchFamily="34" charset="0"/>
                </a:rPr>
                <a:t>actual</a:t>
              </a:r>
              <a:r>
                <a:rPr lang="en-US" altLang="en-US" sz="2000">
                  <a:latin typeface="Calibri" panose="020F0502020204030204" pitchFamily="34" charset="0"/>
                  <a:sym typeface="Calibri" panose="020F0502020204030204" pitchFamily="34" charset="0"/>
                </a:rPr>
                <a:t> revenue to track </a:t>
              </a:r>
              <a:r>
                <a:rPr lang="en-US" altLang="en-US" sz="2000" i="1">
                  <a:latin typeface="Calibri" panose="020F0502020204030204" pitchFamily="34" charset="0"/>
                  <a:sym typeface="Calibri" panose="020F0502020204030204" pitchFamily="34" charset="0"/>
                </a:rPr>
                <a:t>allowed</a:t>
              </a:r>
              <a:r>
                <a:rPr lang="en-US" altLang="en-US" sz="2000">
                  <a:latin typeface="Calibri" panose="020F0502020204030204" pitchFamily="34" charset="0"/>
                  <a:sym typeface="Calibri" panose="020F0502020204030204" pitchFamily="34" charset="0"/>
                </a:rPr>
                <a:t> revenue closely</a:t>
              </a:r>
            </a:p>
            <a:p>
              <a:pPr marL="339725" indent="-227013" eaLnBrk="1" hangingPunct="1">
                <a:lnSpc>
                  <a:spcPct val="9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en-US" sz="2000">
                  <a:latin typeface="Calibri" panose="020F0502020204030204" pitchFamily="34" charset="0"/>
                  <a:sym typeface="Calibri" panose="020F0502020204030204" pitchFamily="34" charset="0"/>
                </a:rPr>
                <a:t>Thus, revenue (and earnings) are “decoupled” from UPC</a:t>
              </a:r>
            </a:p>
            <a:p>
              <a:pPr marL="339725" indent="-227013" eaLnBrk="1" hangingPunct="1">
                <a:lnSpc>
                  <a:spcPct val="9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en-US" sz="2000" u="sng">
                  <a:latin typeface="Calibri" panose="020F0502020204030204" pitchFamily="34" charset="0"/>
                  <a:sym typeface="Calibri" panose="020F0502020204030204" pitchFamily="34" charset="0"/>
                </a:rPr>
                <a:t>Revenue adjustment mechanism</a:t>
              </a:r>
              <a:r>
                <a:rPr lang="en-US" altLang="en-US" sz="2000">
                  <a:latin typeface="Calibri" panose="020F0502020204030204" pitchFamily="34" charset="0"/>
                  <a:sym typeface="Calibri" panose="020F0502020204030204" pitchFamily="34" charset="0"/>
                </a:rPr>
                <a:t> escalates allowed revenue (e.g., for customer growth)</a:t>
              </a:r>
              <a:endParaRPr lang="en-US" altLang="en-US" sz="2000" u="sng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8" name="Google Shape;168;p10">
              <a:extLst>
                <a:ext uri="{FF2B5EF4-FFF2-40B4-BE49-F238E27FC236}">
                  <a16:creationId xmlns:a16="http://schemas.microsoft.com/office/drawing/2014/main" id="{93EA4039-80C3-4FB4-98DB-67F981162CCE}"/>
                </a:ext>
              </a:extLst>
            </p:cNvPr>
            <p:cNvSpPr/>
            <p:nvPr/>
          </p:nvSpPr>
          <p:spPr>
            <a:xfrm>
              <a:off x="169831" y="1899946"/>
              <a:ext cx="8250269" cy="492519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4" name="Google Shape;169;p10">
              <a:extLst>
                <a:ext uri="{FF2B5EF4-FFF2-40B4-BE49-F238E27FC236}">
                  <a16:creationId xmlns:a16="http://schemas.microsoft.com/office/drawing/2014/main" id="{35238098-DA41-436E-A1A5-5F26B5900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46" y="1977258"/>
              <a:ext cx="8179254" cy="368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FFFFD9"/>
                </a:buClr>
                <a:buSzPts val="2400"/>
                <a:buFont typeface="Calibri" panose="020F0502020204030204" pitchFamily="34" charset="0"/>
                <a:buNone/>
              </a:pPr>
              <a:r>
                <a:rPr lang="en-US" altLang="en-US" sz="2800" b="1">
                  <a:solidFill>
                    <a:srgbClr val="FFFFD9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 Decoupling Advantages</a:t>
              </a:r>
            </a:p>
          </p:txBody>
        </p:sp>
        <p:sp>
          <p:nvSpPr>
            <p:cNvPr id="22545" name="Google Shape;170;p10">
              <a:extLst>
                <a:ext uri="{FF2B5EF4-FFF2-40B4-BE49-F238E27FC236}">
                  <a16:creationId xmlns:a16="http://schemas.microsoft.com/office/drawing/2014/main" id="{DD369ADE-21AD-49BC-8A72-82BE2FACA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44723"/>
              <a:ext cx="8609014" cy="106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Google Shape;171;p10">
              <a:extLst>
                <a:ext uri="{FF2B5EF4-FFF2-40B4-BE49-F238E27FC236}">
                  <a16:creationId xmlns:a16="http://schemas.microsoft.com/office/drawing/2014/main" id="{9020E25B-A6B9-4757-9C8A-A6F91D964C2A}"/>
                </a:ext>
              </a:extLst>
            </p:cNvPr>
            <p:cNvSpPr txBox="1"/>
            <p:nvPr/>
          </p:nvSpPr>
          <p:spPr>
            <a:xfrm>
              <a:off x="-24178" y="2567047"/>
              <a:ext cx="8709302" cy="1061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273325" tIns="25400" rIns="142225" bIns="25400"/>
            <a:lstStyle/>
            <a:p>
              <a:pPr lvl="1" indent="-220663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  <a:defRPr/>
              </a:pPr>
              <a:r>
                <a:rPr lang="en-US" sz="2000" kern="0">
                  <a:latin typeface="Calibri"/>
                  <a:ea typeface="Calibri"/>
                  <a:cs typeface="Calibri"/>
                  <a:sym typeface="Calibri"/>
                </a:rPr>
                <a:t>Eliminates “lost margin” disincentive for utility to embrace DSM and DG</a:t>
              </a:r>
              <a:endParaRPr kern="0">
                <a:latin typeface="Arial"/>
                <a:ea typeface="Arial"/>
                <a:cs typeface="Arial"/>
                <a:sym typeface="Arial"/>
              </a:endParaRPr>
            </a:p>
            <a:p>
              <a:pPr lvl="1" indent="-220662" eaLnBrk="1" fontAlgn="auto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  <a:defRPr/>
              </a:pPr>
              <a:r>
                <a:rPr lang="en-US" sz="2000" kern="0">
                  <a:latin typeface="Calibri"/>
                  <a:ea typeface="Calibri"/>
                  <a:cs typeface="Calibri"/>
                  <a:sym typeface="Calibri"/>
                </a:rPr>
                <a:t>Rate designs that encourage efficient DSM and DG are less risky</a:t>
              </a:r>
            </a:p>
            <a:p>
              <a:pPr lvl="1" indent="-220662" eaLnBrk="1" fontAlgn="auto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  <a:defRPr/>
              </a:pPr>
              <a:r>
                <a:rPr lang="en-US" sz="2000" kern="0">
                  <a:latin typeface="Calibri"/>
                  <a:ea typeface="Calibri"/>
                  <a:cs typeface="Calibri"/>
                  <a:sym typeface="Calibri"/>
                </a:rPr>
                <a:t>No need for high fixed charges that many (e.g., Wisconsin) utilities favor</a:t>
              </a:r>
            </a:p>
            <a:p>
              <a:pPr lvl="1" indent="-220663" eaLnBrk="1" fontAlgn="auto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  <a:defRPr/>
              </a:pPr>
              <a:r>
                <a:rPr lang="en-US" sz="2000" kern="0">
                  <a:solidFill>
                    <a:schemeClr val="tx1"/>
                  </a:solidFill>
                  <a:latin typeface="Calibri"/>
                  <a:ea typeface="Arial"/>
                  <a:cs typeface="Calibri"/>
                  <a:sym typeface="Calibri"/>
                </a:rPr>
                <a:t>Reduces rate case frequency by targeting an attrition problem</a:t>
              </a:r>
              <a:endParaRPr ker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07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25465" y="178594"/>
            <a:ext cx="7910513" cy="7683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en-US" altLang="en-US">
                <a:ea typeface="+mj-ea"/>
              </a:rPr>
              <a:t>Introduction</a:t>
            </a:r>
            <a:endParaRPr lang="en-US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18570" y="1086090"/>
            <a:ext cx="8366190" cy="443071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2200" dirty="0"/>
              <a:t>Performance-based regulation (“PBR”) and other alternatives to traditional cost of service regulation (“COSR”), collectively called “</a:t>
            </a:r>
            <a:r>
              <a:rPr lang="en-US" altLang="en-US" sz="2200" dirty="0" err="1"/>
              <a:t>Altreg</a:t>
            </a:r>
            <a:r>
              <a:rPr lang="en-US" altLang="en-US" sz="2200" dirty="0"/>
              <a:t>”, are being considered in many US jurisdictions today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2200" dirty="0"/>
              <a:t>This presentation briefly discusses 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Forces driving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Altreg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PBR and other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Altreg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options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PBR challenges and opportunities for consumer advocates</a:t>
            </a:r>
          </a:p>
          <a:p>
            <a:pPr eaLnBrk="1" hangingPunct="1">
              <a:defRPr/>
            </a:pPr>
            <a:endParaRPr lang="en-US" altLang="en-US" sz="2200" dirty="0"/>
          </a:p>
          <a:p>
            <a:pPr marL="0" indent="0" eaLnBrk="1" hangingPunct="1">
              <a:buNone/>
              <a:defRPr/>
            </a:pPr>
            <a:endParaRPr lang="en-US" altLang="en-US" sz="2200" dirty="0"/>
          </a:p>
          <a:p>
            <a:pPr marL="0" indent="0" eaLnBrk="1" hangingPunct="1">
              <a:buNone/>
              <a:defRPr/>
            </a:pPr>
            <a:endParaRPr lang="en-US" altLang="en-US" sz="1800" dirty="0"/>
          </a:p>
          <a:p>
            <a:pPr marL="0" indent="0" eaLnBrk="1" hangingPunct="1">
              <a:buNone/>
              <a:defRPr/>
            </a:pPr>
            <a:endParaRPr lang="en-US" altLang="en-US" sz="1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5F1173-53FD-40CB-947F-01D584739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4108256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78;p11">
            <a:extLst>
              <a:ext uri="{FF2B5EF4-FFF2-40B4-BE49-F238E27FC236}">
                <a16:creationId xmlns:a16="http://schemas.microsoft.com/office/drawing/2014/main" id="{C995EE0B-C506-4645-9E94-6E673F764FB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192272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Revenue Decoupling Precedents: Electric</a:t>
            </a:r>
            <a:endParaRPr lang="en-US" altLang="en-US" sz="3200" i="1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80" name="Google Shape;180;p11">
            <a:extLst>
              <a:ext uri="{FF2B5EF4-FFF2-40B4-BE49-F238E27FC236}">
                <a16:creationId xmlns:a16="http://schemas.microsoft.com/office/drawing/2014/main" id="{C4A66A96-9C3A-4FAD-B556-49DED95B9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57200" y="6400800"/>
            <a:ext cx="3733800" cy="3206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sym typeface="Calibri" panose="020F0502020204030204" pitchFamily="34" charset="0"/>
              </a:rPr>
              <a:t>The PBR Challenge for U.S. Consumer Advocates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67398-8FCB-472B-80EE-5C6B3423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85" y="913006"/>
            <a:ext cx="6773829" cy="50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8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86;p12">
            <a:extLst>
              <a:ext uri="{FF2B5EF4-FFF2-40B4-BE49-F238E27FC236}">
                <a16:creationId xmlns:a16="http://schemas.microsoft.com/office/drawing/2014/main" id="{F41938A4-89E6-4FD7-AA34-FA1E24AA352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20688" y="53975"/>
            <a:ext cx="8229600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i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Special Incentives for Underused Inputs </a:t>
            </a:r>
            <a:endParaRPr lang="en-US" altLang="en-US" sz="300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6629" name="Google Shape;189;p12">
            <a:extLst>
              <a:ext uri="{FF2B5EF4-FFF2-40B4-BE49-F238E27FC236}">
                <a16:creationId xmlns:a16="http://schemas.microsoft.com/office/drawing/2014/main" id="{3D7E1E8C-F522-40D1-AEDE-50D68F292183}"/>
              </a:ext>
            </a:extLst>
          </p:cNvPr>
          <p:cNvGrpSpPr>
            <a:grpSpLocks/>
          </p:cNvGrpSpPr>
          <p:nvPr/>
        </p:nvGrpSpPr>
        <p:grpSpPr bwMode="auto">
          <a:xfrm>
            <a:off x="241300" y="850809"/>
            <a:ext cx="8631056" cy="5271638"/>
            <a:chOff x="0" y="202583"/>
            <a:chExt cx="8639474" cy="5058024"/>
          </a:xfrm>
        </p:grpSpPr>
        <p:sp>
          <p:nvSpPr>
            <p:cNvPr id="190" name="Google Shape;190;p12">
              <a:extLst>
                <a:ext uri="{FF2B5EF4-FFF2-40B4-BE49-F238E27FC236}">
                  <a16:creationId xmlns:a16="http://schemas.microsoft.com/office/drawing/2014/main" id="{9121DB2D-3EFE-4594-A28A-B31E4DCCC556}"/>
                </a:ext>
              </a:extLst>
            </p:cNvPr>
            <p:cNvSpPr/>
            <p:nvPr/>
          </p:nvSpPr>
          <p:spPr>
            <a:xfrm>
              <a:off x="215902" y="202583"/>
              <a:ext cx="8177296" cy="512111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3" name="Google Shape;191;p12">
              <a:extLst>
                <a:ext uri="{FF2B5EF4-FFF2-40B4-BE49-F238E27FC236}">
                  <a16:creationId xmlns:a16="http://schemas.microsoft.com/office/drawing/2014/main" id="{3BCC6B1C-69A1-423C-9F8C-240859754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779" y="202583"/>
              <a:ext cx="8109457" cy="56202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106675" tIns="106675" rIns="106675" bIns="10667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FFFFD9"/>
                </a:buClr>
                <a:buSzPts val="2800"/>
                <a:buFont typeface="Calibri" panose="020F0502020204030204" pitchFamily="34" charset="0"/>
                <a:buNone/>
                <a:defRPr/>
              </a:pPr>
              <a:r>
                <a:rPr lang="en-US" altLang="en-US" sz="2800" b="1">
                  <a:solidFill>
                    <a:srgbClr val="FFFFD9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The Basic Idea</a:t>
              </a:r>
            </a:p>
          </p:txBody>
        </p:sp>
        <p:sp>
          <p:nvSpPr>
            <p:cNvPr id="26642" name="Google Shape;192;p12">
              <a:extLst>
                <a:ext uri="{FF2B5EF4-FFF2-40B4-BE49-F238E27FC236}">
                  <a16:creationId xmlns:a16="http://schemas.microsoft.com/office/drawing/2014/main" id="{60596FEE-39CC-427F-B492-964BD076A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56195"/>
              <a:ext cx="8609014" cy="6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3" name="Google Shape;193;p12">
              <a:extLst>
                <a:ext uri="{FF2B5EF4-FFF2-40B4-BE49-F238E27FC236}">
                  <a16:creationId xmlns:a16="http://schemas.microsoft.com/office/drawing/2014/main" id="{61E3A24B-87E4-41BA-8643-34FB45FDE144}"/>
                </a:ext>
              </a:extLst>
            </p:cNvPr>
            <p:cNvSpPr txBox="1"/>
            <p:nvPr/>
          </p:nvSpPr>
          <p:spPr>
            <a:xfrm>
              <a:off x="297152" y="817794"/>
              <a:ext cx="8237627" cy="835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273325" tIns="30475" rIns="170675" bIns="30475"/>
            <a:lstStyle/>
            <a:p>
              <a:pPr marL="227013" indent="-227013">
                <a:spcBef>
                  <a:spcPts val="0"/>
                </a:spcBef>
                <a:spcAft>
                  <a:spcPts val="300"/>
                </a:spcAft>
                <a:buSzPct val="109000"/>
                <a:buFont typeface="Arial" panose="020B0604020202020204" pitchFamily="34" charset="0"/>
                <a:buChar char="•"/>
                <a:defRPr/>
              </a:pPr>
              <a:r>
                <a:rPr lang="en-US" kern="0">
                  <a:solidFill>
                    <a:schemeClr val="dk1"/>
                  </a:solidFill>
                  <a:latin typeface="Calibri"/>
                  <a:cs typeface="Arial"/>
                </a:rPr>
                <a:t>Utilities can be reluctant to use certain inputs (e.g., substitutes for capex) or embrace new ways of doing things </a:t>
              </a:r>
            </a:p>
            <a:p>
              <a:pPr marL="227013" indent="-227013">
                <a:spcBef>
                  <a:spcPts val="0"/>
                </a:spcBef>
                <a:spcAft>
                  <a:spcPts val="300"/>
                </a:spcAft>
                <a:buSzPct val="109000"/>
                <a:buFont typeface="Arial" panose="020B0604020202020204" pitchFamily="34" charset="0"/>
                <a:buChar char="•"/>
                <a:defRPr/>
              </a:pPr>
              <a:r>
                <a:rPr lang="en-US"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Targeted inducements for such actions are available </a:t>
              </a:r>
            </a:p>
            <a:p>
              <a:pPr eaLnBrk="1" fontAlgn="auto" hangingPunct="1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600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2">
              <a:extLst>
                <a:ext uri="{FF2B5EF4-FFF2-40B4-BE49-F238E27FC236}">
                  <a16:creationId xmlns:a16="http://schemas.microsoft.com/office/drawing/2014/main" id="{DCCB36D2-6C87-492A-AD68-3EBBBBFCD0E6}"/>
                </a:ext>
              </a:extLst>
            </p:cNvPr>
            <p:cNvSpPr/>
            <p:nvPr/>
          </p:nvSpPr>
          <p:spPr>
            <a:xfrm>
              <a:off x="164218" y="3970723"/>
              <a:ext cx="8248733" cy="51306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7" name="Google Shape;195;p12">
              <a:extLst>
                <a:ext uri="{FF2B5EF4-FFF2-40B4-BE49-F238E27FC236}">
                  <a16:creationId xmlns:a16="http://schemas.microsoft.com/office/drawing/2014/main" id="{7D46D7DF-F992-4BBD-A8BD-321F885F3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779" y="4029403"/>
              <a:ext cx="8180400" cy="42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675" tIns="106675" rIns="106675" bIns="10667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FFFFD9"/>
                </a:buClr>
                <a:buSzPts val="2800"/>
                <a:buFont typeface="Calibri" panose="020F0502020204030204" pitchFamily="34" charset="0"/>
                <a:buNone/>
              </a:pPr>
              <a:r>
                <a:rPr lang="en-US" altLang="en-US" sz="2800" b="1">
                  <a:solidFill>
                    <a:srgbClr val="FFFFD9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Downside</a:t>
              </a:r>
            </a:p>
          </p:txBody>
        </p:sp>
        <p:sp>
          <p:nvSpPr>
            <p:cNvPr id="26648" name="Google Shape;196;p12">
              <a:extLst>
                <a:ext uri="{FF2B5EF4-FFF2-40B4-BE49-F238E27FC236}">
                  <a16:creationId xmlns:a16="http://schemas.microsoft.com/office/drawing/2014/main" id="{104B13F2-BFE0-4174-8903-0DD3C8464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20720"/>
              <a:ext cx="8609100" cy="120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7" name="Google Shape;197;p12">
              <a:extLst>
                <a:ext uri="{FF2B5EF4-FFF2-40B4-BE49-F238E27FC236}">
                  <a16:creationId xmlns:a16="http://schemas.microsoft.com/office/drawing/2014/main" id="{8F531595-9D2D-4343-AD0E-215600A8B6F0}"/>
                </a:ext>
              </a:extLst>
            </p:cNvPr>
            <p:cNvSpPr txBox="1"/>
            <p:nvPr/>
          </p:nvSpPr>
          <p:spPr>
            <a:xfrm>
              <a:off x="30374" y="4589627"/>
              <a:ext cx="8609100" cy="670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273325" tIns="30475" rIns="170675" bIns="30475"/>
            <a:lstStyle/>
            <a:p>
              <a:pPr lvl="1" indent="-209550" eaLnBrk="1" fontAlgn="auto" hangingPunct="1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  <a:defRPr/>
              </a:pPr>
              <a:r>
                <a:rPr lang="en-US" ker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Cost trackers are a crude tool that can give rise to excessive costs </a:t>
              </a:r>
            </a:p>
            <a:p>
              <a:pPr marL="247650" lvl="1" eaLnBrk="1" fontAlgn="auto" hangingPunct="1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defRPr/>
              </a:pPr>
              <a:r>
                <a:rPr lang="en-US" ker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(e.g., many utilities have made imprudent purchased power commitments)</a:t>
              </a:r>
            </a:p>
          </p:txBody>
        </p:sp>
      </p:grpSp>
      <p:sp>
        <p:nvSpPr>
          <p:cNvPr id="199" name="Google Shape;199;p12">
            <a:extLst>
              <a:ext uri="{FF2B5EF4-FFF2-40B4-BE49-F238E27FC236}">
                <a16:creationId xmlns:a16="http://schemas.microsoft.com/office/drawing/2014/main" id="{3C555B60-9AB9-44B2-B746-4311508C472F}"/>
              </a:ext>
            </a:extLst>
          </p:cNvPr>
          <p:cNvSpPr/>
          <p:nvPr/>
        </p:nvSpPr>
        <p:spPr>
          <a:xfrm>
            <a:off x="420688" y="2595564"/>
            <a:ext cx="8250237" cy="52468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34" name="Google Shape;200;p12">
            <a:extLst>
              <a:ext uri="{FF2B5EF4-FFF2-40B4-BE49-F238E27FC236}">
                <a16:creationId xmlns:a16="http://schemas.microsoft.com/office/drawing/2014/main" id="{C7165BF4-104C-46ED-9AE2-EFE10A884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30" y="2614242"/>
            <a:ext cx="8181975" cy="5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5" tIns="106675" rIns="106675" bIns="10667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D9"/>
              </a:buClr>
              <a:buSzPts val="2800"/>
              <a:buFont typeface="Calibri" panose="020F0502020204030204" pitchFamily="34" charset="0"/>
              <a:buNone/>
            </a:pPr>
            <a:r>
              <a:rPr lang="en-US" altLang="en-US" sz="2800" b="1">
                <a:solidFill>
                  <a:srgbClr val="FFFFD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Tools</a:t>
            </a:r>
          </a:p>
        </p:txBody>
      </p:sp>
      <p:sp>
        <p:nvSpPr>
          <p:cNvPr id="201" name="Google Shape;201;p12">
            <a:extLst>
              <a:ext uri="{FF2B5EF4-FFF2-40B4-BE49-F238E27FC236}">
                <a16:creationId xmlns:a16="http://schemas.microsoft.com/office/drawing/2014/main" id="{24CDF1C5-2C11-4C2A-9DCA-0988BB2CC645}"/>
              </a:ext>
            </a:extLst>
          </p:cNvPr>
          <p:cNvSpPr txBox="1"/>
          <p:nvPr/>
        </p:nvSpPr>
        <p:spPr>
          <a:xfrm>
            <a:off x="241300" y="3195637"/>
            <a:ext cx="8385020" cy="1258183"/>
          </a:xfrm>
          <a:prstGeom prst="rect">
            <a:avLst/>
          </a:prstGeom>
          <a:noFill/>
          <a:ln>
            <a:noFill/>
          </a:ln>
        </p:spPr>
        <p:txBody>
          <a:bodyPr spcFirstLastPara="1" lIns="273325" tIns="30475" rIns="170675" bIns="30475"/>
          <a:lstStyle/>
          <a:p>
            <a:pPr lvl="1" indent="-230188" eaLnBrk="1" fontAlgn="auto" hangingPunct="1">
              <a:spcBef>
                <a:spcPts val="480"/>
              </a:spcBef>
              <a:spcAft>
                <a:spcPts val="300"/>
              </a:spcAft>
              <a:buClr>
                <a:schemeClr val="dk1"/>
              </a:buClr>
              <a:buSzPct val="109000"/>
              <a:buFont typeface="Arial"/>
              <a:buChar char="•"/>
              <a:defRPr/>
            </a:pPr>
            <a:r>
              <a:rPr lang="en-US" kern="0">
                <a:solidFill>
                  <a:schemeClr val="dk1"/>
                </a:solidFill>
                <a:latin typeface="Calibri"/>
                <a:ea typeface="Arial"/>
                <a:cs typeface="Arial"/>
                <a:sym typeface="Calibri"/>
              </a:rPr>
              <a:t>Trackers and riders for costs of underused inputs </a:t>
            </a:r>
          </a:p>
          <a:p>
            <a:pPr marL="227012" lvl="1" eaLnBrk="1" fontAlgn="auto" hangingPunct="1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109000"/>
              <a:defRPr/>
            </a:pPr>
            <a:r>
              <a:rPr lang="en-US" kern="0">
                <a:solidFill>
                  <a:schemeClr val="dk1"/>
                </a:solidFill>
                <a:latin typeface="Calibri"/>
                <a:ea typeface="Arial"/>
                <a:cs typeface="Arial"/>
                <a:sym typeface="Calibri"/>
              </a:rPr>
              <a:t>    (e.g., DSM and purchased power expenses)</a:t>
            </a:r>
            <a:endParaRPr lang="en-US" kern="0">
              <a:solidFill>
                <a:schemeClr val="dk1"/>
              </a:solidFill>
              <a:latin typeface="Calibri"/>
              <a:ea typeface="Arial"/>
              <a:cs typeface="Arial"/>
              <a:sym typeface="Arial"/>
            </a:endParaRPr>
          </a:p>
          <a:p>
            <a:pPr lvl="1" indent="-230188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9000"/>
              <a:buFont typeface="Arial"/>
              <a:buChar char="•"/>
              <a:defRPr/>
            </a:pPr>
            <a:r>
              <a:rPr lang="en-US" kern="0">
                <a:solidFill>
                  <a:schemeClr val="dk1"/>
                </a:solidFill>
                <a:latin typeface="Calibri"/>
                <a:ea typeface="Arial"/>
                <a:cs typeface="Arial"/>
                <a:sym typeface="Calibri"/>
              </a:rPr>
              <a:t>Capitalize operation &amp; maintenance expenses and add ROE premium</a:t>
            </a:r>
          </a:p>
          <a:p>
            <a:pPr lvl="1" indent="-230188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9000"/>
              <a:buFont typeface="Arial"/>
              <a:buChar char="•"/>
              <a:defRPr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Prior approval and </a:t>
            </a:r>
            <a:r>
              <a:rPr lang="en-US" u="sng">
                <a:solidFill>
                  <a:schemeClr val="tx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pilot programs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 for risky but promising initiatives</a:t>
            </a:r>
            <a:endParaRPr lang="en-US" kern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FC673C53-C130-42EE-82DC-5D708813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3733800" cy="320675"/>
          </a:xfrm>
        </p:spPr>
        <p:txBody>
          <a:bodyPr/>
          <a:lstStyle/>
          <a:p>
            <a:pPr eaLnBrk="1" hangingPunct="1"/>
            <a:r>
              <a:rPr lang="en-US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2829693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CDBEBA-6E13-4A9D-9B8B-A6449AD6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737" y="178594"/>
            <a:ext cx="7910513" cy="768350"/>
          </a:xfrm>
        </p:spPr>
        <p:txBody>
          <a:bodyPr/>
          <a:lstStyle/>
          <a:p>
            <a:pPr algn="ctr"/>
            <a:r>
              <a:rPr lang="en-US"/>
              <a:t>Key Attributes of Altreg Alternatives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147180-3D9B-4D1C-BFAB-75E17BDA9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849" y="1335204"/>
            <a:ext cx="7200000" cy="768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20B893-E2C1-46A4-83BD-450AD6798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27" y="2000746"/>
            <a:ext cx="774259" cy="3487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9B86F6-F2EC-4D43-BB26-B9956138AF1B}"/>
              </a:ext>
            </a:extLst>
          </p:cNvPr>
          <p:cNvSpPr/>
          <p:nvPr/>
        </p:nvSpPr>
        <p:spPr>
          <a:xfrm>
            <a:off x="1359849" y="1996210"/>
            <a:ext cx="7191238" cy="34462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999C71-5297-4E65-BA7F-19BF631AE194}"/>
              </a:ext>
            </a:extLst>
          </p:cNvPr>
          <p:cNvSpPr txBox="1"/>
          <p:nvPr/>
        </p:nvSpPr>
        <p:spPr>
          <a:xfrm>
            <a:off x="2243090" y="2287262"/>
            <a:ext cx="113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Calibri" panose="020F0502020204030204" pitchFamily="34" charset="0"/>
                <a:cs typeface="Aharoni" panose="02010803020104030203" pitchFamily="2" charset="-79"/>
              </a:rPr>
              <a:t>COSR +</a:t>
            </a:r>
          </a:p>
          <a:p>
            <a:pPr algn="ctr"/>
            <a:r>
              <a:rPr lang="en-US" sz="1600" b="1">
                <a:latin typeface="Calibri" panose="020F0502020204030204" pitchFamily="34" charset="0"/>
                <a:cs typeface="Aharoni" panose="02010803020104030203" pitchFamily="2" charset="-79"/>
              </a:rPr>
              <a:t>Planning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E7AF6-6387-4B40-815E-6C9747A6845E}"/>
              </a:ext>
            </a:extLst>
          </p:cNvPr>
          <p:cNvSpPr txBox="1"/>
          <p:nvPr/>
        </p:nvSpPr>
        <p:spPr>
          <a:xfrm>
            <a:off x="2347593" y="3091123"/>
            <a:ext cx="109750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Calibri" panose="020F0502020204030204" pitchFamily="34" charset="0"/>
                <a:cs typeface="Aharoni" panose="02010803020104030203" pitchFamily="2" charset="-79"/>
              </a:rPr>
              <a:t>COSR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BF581-15A4-4694-8C4D-F6F4EFFC6378}"/>
              </a:ext>
            </a:extLst>
          </p:cNvPr>
          <p:cNvSpPr txBox="1"/>
          <p:nvPr/>
        </p:nvSpPr>
        <p:spPr>
          <a:xfrm>
            <a:off x="1489379" y="4423727"/>
            <a:ext cx="124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Calibri" panose="020F0502020204030204" pitchFamily="34" charset="0"/>
                <a:cs typeface="Aharoni" panose="02010803020104030203" pitchFamily="2" charset="-79"/>
              </a:defRPr>
            </a:lvl1pPr>
          </a:lstStyle>
          <a:p>
            <a:r>
              <a:rPr lang="en-US"/>
              <a:t>Formula Rates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F65CC1-C423-4306-9AE9-F676ADBA1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189" y="2408897"/>
            <a:ext cx="3067938" cy="6776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527CFD-3118-4D3A-9745-C48FA7E66B07}"/>
              </a:ext>
            </a:extLst>
          </p:cNvPr>
          <p:cNvSpPr txBox="1"/>
          <p:nvPr/>
        </p:nvSpPr>
        <p:spPr>
          <a:xfrm>
            <a:off x="3747519" y="3083390"/>
            <a:ext cx="105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Calibri" panose="020F0502020204030204" pitchFamily="34" charset="0"/>
                <a:cs typeface="Aharoni" panose="02010803020104030203" pitchFamily="2" charset="-79"/>
              </a:rPr>
              <a:t>COSR + Decoupling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017F36-84AA-44EA-B465-16620D2F6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281" y="3587714"/>
            <a:ext cx="2343163" cy="5940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A4A3EF-33B8-4B65-840E-CF21AC3F6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585" y="4472514"/>
            <a:ext cx="2787044" cy="620973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61A09D-D5ED-431C-97EC-886A5C2E7C59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2114169" y="3484216"/>
            <a:ext cx="436114" cy="9395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1533A4-911C-49A6-8754-600A31AEDDAE}"/>
              </a:ext>
            </a:extLst>
          </p:cNvPr>
          <p:cNvCxnSpPr/>
          <p:nvPr/>
        </p:nvCxnSpPr>
        <p:spPr>
          <a:xfrm flipH="1" flipV="1">
            <a:off x="2812714" y="2841414"/>
            <a:ext cx="2" cy="2259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738DC5-C707-4986-AA7B-CF0F0587DD51}"/>
              </a:ext>
            </a:extLst>
          </p:cNvPr>
          <p:cNvCxnSpPr>
            <a:cxnSpLocks/>
          </p:cNvCxnSpPr>
          <p:nvPr/>
        </p:nvCxnSpPr>
        <p:spPr>
          <a:xfrm flipV="1">
            <a:off x="3478520" y="2912381"/>
            <a:ext cx="152383" cy="2531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441EBA-504D-4006-BA86-9A8296C8FB13}"/>
              </a:ext>
            </a:extLst>
          </p:cNvPr>
          <p:cNvCxnSpPr>
            <a:cxnSpLocks/>
          </p:cNvCxnSpPr>
          <p:nvPr/>
        </p:nvCxnSpPr>
        <p:spPr>
          <a:xfrm>
            <a:off x="3473780" y="3245596"/>
            <a:ext cx="315889" cy="652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E2F9E3E-3CF3-40BF-8348-E1F946718A41}"/>
              </a:ext>
            </a:extLst>
          </p:cNvPr>
          <p:cNvCxnSpPr>
            <a:cxnSpLocks/>
          </p:cNvCxnSpPr>
          <p:nvPr/>
        </p:nvCxnSpPr>
        <p:spPr>
          <a:xfrm>
            <a:off x="2904301" y="3484216"/>
            <a:ext cx="20201" cy="1953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5F29F6-829E-47A0-88D5-39CC08946533}"/>
              </a:ext>
            </a:extLst>
          </p:cNvPr>
          <p:cNvCxnSpPr/>
          <p:nvPr/>
        </p:nvCxnSpPr>
        <p:spPr>
          <a:xfrm>
            <a:off x="3365982" y="3464616"/>
            <a:ext cx="1562812" cy="11298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FC03E1-4786-49A1-9769-F3009EF03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4086784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206;p13">
            <a:extLst>
              <a:ext uri="{FF2B5EF4-FFF2-40B4-BE49-F238E27FC236}">
                <a16:creationId xmlns:a16="http://schemas.microsoft.com/office/drawing/2014/main" id="{E6D99AE2-49A5-498A-AD97-B970C56C91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42913" y="125413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Performance Metrics</a:t>
            </a:r>
          </a:p>
        </p:txBody>
      </p:sp>
      <p:sp>
        <p:nvSpPr>
          <p:cNvPr id="28675" name="Google Shape;207;p13">
            <a:extLst>
              <a:ext uri="{FF2B5EF4-FFF2-40B4-BE49-F238E27FC236}">
                <a16:creationId xmlns:a16="http://schemas.microsoft.com/office/drawing/2014/main" id="{F4B817CA-E252-4D7D-8271-B79EBEE363B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42913" y="1162050"/>
            <a:ext cx="8472487" cy="4800600"/>
          </a:xfrm>
        </p:spPr>
        <p:txBody>
          <a:bodyPr lIns="92075" tIns="46025" rIns="92075" bIns="46025"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Performance metrics quantify utility activities in key performance areas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Calibri" panose="020F0502020204030204" pitchFamily="34" charset="0"/>
              <a:buNone/>
            </a:pPr>
            <a:endParaRPr lang="en-US" altLang="en-US" sz="10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Several potential uses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220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220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220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220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220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220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PIMs strengthen incentives in targeted areas by linking revenue to performance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6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r>
              <a:rPr lang="en-US" altLang="en-US" sz="2200" u="sng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Performance metric systems</a:t>
            </a: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can have different approaches for different metrics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6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lang="en-US" altLang="en-US" sz="2200" u="sng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Scorecards</a:t>
            </a: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” summarize utility performance for public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8" name="Google Shape;208;p13">
            <a:extLst>
              <a:ext uri="{FF2B5EF4-FFF2-40B4-BE49-F238E27FC236}">
                <a16:creationId xmlns:a16="http://schemas.microsoft.com/office/drawing/2014/main" id="{815A47C5-ADEF-4825-A414-FFCF25B22DCD}"/>
              </a:ext>
            </a:extLst>
          </p:cNvPr>
          <p:cNvSpPr/>
          <p:nvPr/>
        </p:nvSpPr>
        <p:spPr>
          <a:xfrm>
            <a:off x="1403350" y="2690813"/>
            <a:ext cx="5854700" cy="533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lIns="92075" tIns="46025" rIns="92075" bIns="460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en-US" sz="2400" b="1" kern="0">
                <a:solidFill>
                  <a:schemeClr val="bg1"/>
                </a:solidFill>
                <a:latin typeface="Calibri"/>
                <a:ea typeface="Arial"/>
                <a:cs typeface="Arial"/>
                <a:sym typeface="Calibri"/>
              </a:rPr>
              <a:t>Monitoring with Target</a:t>
            </a:r>
            <a:endParaRPr sz="2400" b="1" kern="0">
              <a:solidFill>
                <a:schemeClr val="bg1"/>
              </a:solidFill>
              <a:latin typeface="Calibri"/>
              <a:ea typeface="Arial"/>
              <a:cs typeface="Arial"/>
              <a:sym typeface="Arial"/>
            </a:endParaRPr>
          </a:p>
        </p:txBody>
      </p:sp>
      <p:grpSp>
        <p:nvGrpSpPr>
          <p:cNvPr id="28679" name="Google Shape;209;p13">
            <a:extLst>
              <a:ext uri="{FF2B5EF4-FFF2-40B4-BE49-F238E27FC236}">
                <a16:creationId xmlns:a16="http://schemas.microsoft.com/office/drawing/2014/main" id="{93652E2A-8FC2-47B1-A886-D97352AA1768}"/>
              </a:ext>
            </a:extLst>
          </p:cNvPr>
          <p:cNvGrpSpPr>
            <a:grpSpLocks/>
          </p:cNvGrpSpPr>
          <p:nvPr/>
        </p:nvGrpSpPr>
        <p:grpSpPr bwMode="auto">
          <a:xfrm>
            <a:off x="1400175" y="2106613"/>
            <a:ext cx="5857875" cy="1722437"/>
            <a:chOff x="1400611" y="2106454"/>
            <a:chExt cx="5857319" cy="1722039"/>
          </a:xfrm>
        </p:grpSpPr>
        <p:sp>
          <p:nvSpPr>
            <p:cNvPr id="210" name="Google Shape;210;p13">
              <a:extLst>
                <a:ext uri="{FF2B5EF4-FFF2-40B4-BE49-F238E27FC236}">
                  <a16:creationId xmlns:a16="http://schemas.microsoft.com/office/drawing/2014/main" id="{C032EF72-8A2B-49E7-93B0-A88278AA22BF}"/>
                </a:ext>
              </a:extLst>
            </p:cNvPr>
            <p:cNvSpPr/>
            <p:nvPr/>
          </p:nvSpPr>
          <p:spPr>
            <a:xfrm>
              <a:off x="1403786" y="2106454"/>
              <a:ext cx="5854144" cy="533277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1" lIns="92075" tIns="46025" rIns="92075" bIns="46025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  <a:defRPr/>
              </a:pPr>
              <a:r>
                <a:rPr lang="en-US" sz="2400" b="1" kern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Monitoring Only</a:t>
              </a:r>
              <a:endParaRPr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3">
              <a:extLst>
                <a:ext uri="{FF2B5EF4-FFF2-40B4-BE49-F238E27FC236}">
                  <a16:creationId xmlns:a16="http://schemas.microsoft.com/office/drawing/2014/main" id="{310D70E9-196D-4BE9-BD92-48AF6FD7A4F6}"/>
                </a:ext>
              </a:extLst>
            </p:cNvPr>
            <p:cNvSpPr/>
            <p:nvPr/>
          </p:nvSpPr>
          <p:spPr>
            <a:xfrm>
              <a:off x="1400611" y="3295216"/>
              <a:ext cx="5852557" cy="533277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1" lIns="92075" tIns="46025" rIns="92075" bIns="46025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defRPr/>
              </a:pPr>
              <a:r>
                <a:rPr lang="en-US" sz="2400" b="1" kern="0">
                  <a:solidFill>
                    <a:schemeClr val="bg1"/>
                  </a:solidFill>
                  <a:latin typeface="Calibri"/>
                  <a:ea typeface="Arial"/>
                  <a:cs typeface="Arial"/>
                  <a:sym typeface="Calibri"/>
                </a:rPr>
                <a:t>Performance Incentive Mechanisms (PIMs)</a:t>
              </a:r>
              <a:endParaRPr sz="2400" b="1" kern="0">
                <a:solidFill>
                  <a:schemeClr val="bg1"/>
                </a:solidFill>
                <a:latin typeface="Calibri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80" name="Google Shape;212;p13">
            <a:extLst>
              <a:ext uri="{FF2B5EF4-FFF2-40B4-BE49-F238E27FC236}">
                <a16:creationId xmlns:a16="http://schemas.microsoft.com/office/drawing/2014/main" id="{82B53D08-5EC3-41E1-8B22-531B5EAED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2912" y="6297612"/>
            <a:ext cx="4369233" cy="3206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sym typeface="Times New Roman" panose="02020603050405020304" pitchFamily="18" charset="0"/>
              </a:rPr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3258520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218;p14">
            <a:extLst>
              <a:ext uri="{FF2B5EF4-FFF2-40B4-BE49-F238E27FC236}">
                <a16:creationId xmlns:a16="http://schemas.microsoft.com/office/drawing/2014/main" id="{110FCBAC-F133-4318-A5F7-EC5BD16A2AC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06375" y="152400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What do PIMs Target?</a:t>
            </a:r>
          </a:p>
        </p:txBody>
      </p:sp>
      <p:sp>
        <p:nvSpPr>
          <p:cNvPr id="219" name="Google Shape;219;p14">
            <a:extLst>
              <a:ext uri="{FF2B5EF4-FFF2-40B4-BE49-F238E27FC236}">
                <a16:creationId xmlns:a16="http://schemas.microsoft.com/office/drawing/2014/main" id="{9A8171B0-FAFB-4FF4-943F-CAC8565D58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6375" y="1295400"/>
            <a:ext cx="8655050" cy="4800600"/>
          </a:xfrm>
        </p:spPr>
        <p:txBody>
          <a:bodyPr lIns="92075" tIns="46025" rIns="92075" bIns="46025"/>
          <a:lstStyle/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buSzPts val="2200"/>
              <a:buFont typeface="Times New Roman"/>
              <a:buNone/>
              <a:defRPr/>
            </a:pPr>
            <a:r>
              <a:rPr lang="en-US" sz="2200">
                <a:solidFill>
                  <a:schemeClr val="dk1"/>
                </a:solidFill>
              </a:rPr>
              <a:t>PIMs most commonly target service quality and energy conservation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buSzPts val="2200"/>
              <a:buFont typeface="Times New Roman"/>
              <a:buNone/>
              <a:defRPr/>
            </a:pPr>
            <a:r>
              <a:rPr lang="en-US" sz="2200">
                <a:solidFill>
                  <a:schemeClr val="dk1"/>
                </a:solidFill>
              </a:rPr>
              <a:t>(e.g., </a:t>
            </a:r>
            <a:r>
              <a:rPr lang="en-US" sz="2200" i="1">
                <a:solidFill>
                  <a:schemeClr val="dk1"/>
                </a:solidFill>
              </a:rPr>
              <a:t>positive </a:t>
            </a:r>
            <a:r>
              <a:rPr lang="en-US" sz="2200">
                <a:solidFill>
                  <a:schemeClr val="dk1"/>
                </a:solidFill>
              </a:rPr>
              <a:t>incentive to embrace conservation) </a:t>
            </a:r>
            <a:endParaRPr sz="2400">
              <a:solidFill>
                <a:schemeClr val="dk1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440"/>
              </a:spcBef>
              <a:buSzPts val="2200"/>
              <a:buFont typeface="Times New Roman"/>
              <a:buNone/>
              <a:defRPr/>
            </a:pPr>
            <a:endParaRPr sz="2200">
              <a:solidFill>
                <a:schemeClr val="dk1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440"/>
              </a:spcBef>
              <a:buSzPts val="2200"/>
              <a:buFont typeface="Times New Roman"/>
              <a:buNone/>
              <a:defRPr/>
            </a:pPr>
            <a:r>
              <a:rPr lang="en-US" sz="2200">
                <a:solidFill>
                  <a:schemeClr val="dk1"/>
                </a:solidFill>
              </a:rPr>
              <a:t>Need for </a:t>
            </a:r>
            <a:r>
              <a:rPr lang="en-US" sz="2200" i="1">
                <a:solidFill>
                  <a:schemeClr val="dk1"/>
                </a:solidFill>
              </a:rPr>
              <a:t>new</a:t>
            </a:r>
            <a:r>
              <a:rPr lang="en-US" sz="2200">
                <a:solidFill>
                  <a:schemeClr val="dk1"/>
                </a:solidFill>
              </a:rPr>
              <a:t> performance metrics and incentive mechanisms is focus of recent “</a:t>
            </a:r>
            <a:r>
              <a:rPr lang="en-US" sz="2200" u="sng">
                <a:solidFill>
                  <a:schemeClr val="dk1"/>
                </a:solidFill>
              </a:rPr>
              <a:t>utility of the future</a:t>
            </a:r>
            <a:r>
              <a:rPr lang="en-US" sz="2200">
                <a:solidFill>
                  <a:schemeClr val="dk1"/>
                </a:solidFill>
              </a:rPr>
              <a:t>” proceedings </a:t>
            </a:r>
            <a:endParaRPr sz="2400">
              <a:solidFill>
                <a:schemeClr val="dk1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ts val="440"/>
              </a:spcBef>
              <a:buSzPts val="2200"/>
              <a:buFont typeface="Times New Roman"/>
              <a:buNone/>
              <a:defRPr/>
            </a:pPr>
            <a:endParaRPr sz="2200">
              <a:solidFill>
                <a:schemeClr val="dk1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Aft>
                <a:spcPts val="1200"/>
              </a:spcAft>
              <a:buSzPts val="2200"/>
              <a:buFont typeface="Times New Roman"/>
              <a:buNone/>
              <a:defRPr/>
            </a:pPr>
            <a:r>
              <a:rPr lang="en-US" sz="2200">
                <a:solidFill>
                  <a:schemeClr val="dk1"/>
                </a:solidFill>
              </a:rPr>
              <a:t>	</a:t>
            </a:r>
            <a:r>
              <a:rPr lang="en-US" sz="2400">
                <a:solidFill>
                  <a:schemeClr val="dk1"/>
                </a:solidFill>
              </a:rPr>
              <a:t>Peak load management		</a:t>
            </a:r>
          </a:p>
          <a:p>
            <a:pPr marL="742950" lvl="1" indent="-285750" eaLnBrk="1" fontAlgn="auto" hangingPunct="1">
              <a:lnSpc>
                <a:spcPct val="80000"/>
              </a:lnSpc>
              <a:buClr>
                <a:srgbClr val="BE3328"/>
              </a:buClr>
              <a:buFont typeface="Arial"/>
              <a:buChar char="•"/>
              <a:defRPr/>
            </a:pPr>
            <a:r>
              <a:rPr lang="en-US" sz="2400" i="1">
                <a:solidFill>
                  <a:schemeClr val="dk1"/>
                </a:solidFill>
              </a:rPr>
              <a:t>System</a:t>
            </a:r>
            <a:r>
              <a:rPr lang="en-US" sz="2400">
                <a:solidFill>
                  <a:schemeClr val="dk1"/>
                </a:solidFill>
              </a:rPr>
              <a:t> load peak</a:t>
            </a:r>
          </a:p>
          <a:p>
            <a:pPr marL="742950" lvl="1" indent="-285750" eaLnBrk="1" fontAlgn="auto" hangingPunct="1">
              <a:lnSpc>
                <a:spcPct val="80000"/>
              </a:lnSpc>
              <a:buClr>
                <a:srgbClr val="BE3328"/>
              </a:buClr>
              <a:buFont typeface="Arial"/>
              <a:buChar char="•"/>
              <a:defRPr/>
            </a:pPr>
            <a:r>
              <a:rPr lang="en-US" sz="2400">
                <a:solidFill>
                  <a:schemeClr val="dk1"/>
                </a:solidFill>
              </a:rPr>
              <a:t>“</a:t>
            </a:r>
            <a:r>
              <a:rPr lang="en-US" sz="2400" u="sng">
                <a:solidFill>
                  <a:schemeClr val="dk1"/>
                </a:solidFill>
              </a:rPr>
              <a:t>Non-wire alternatives</a:t>
            </a:r>
            <a:r>
              <a:rPr lang="en-US" sz="2400">
                <a:solidFill>
                  <a:schemeClr val="dk1"/>
                </a:solidFill>
              </a:rPr>
              <a:t>” to </a:t>
            </a:r>
            <a:r>
              <a:rPr lang="en-US" sz="2400" i="1">
                <a:solidFill>
                  <a:schemeClr val="dk1"/>
                </a:solidFill>
              </a:rPr>
              <a:t>local </a:t>
            </a:r>
            <a:r>
              <a:rPr lang="en-US" sz="2400">
                <a:solidFill>
                  <a:schemeClr val="dk1"/>
                </a:solidFill>
              </a:rPr>
              <a:t>grid investments</a:t>
            </a:r>
            <a:endParaRPr sz="2000">
              <a:solidFill>
                <a:schemeClr val="dk1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buFont typeface="Times New Roman"/>
              <a:buNone/>
              <a:defRPr/>
            </a:pPr>
            <a:r>
              <a:rPr lang="en-US" sz="2400">
                <a:solidFill>
                  <a:schemeClr val="dk1"/>
                </a:solidFill>
              </a:rPr>
              <a:t>	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Times New Roman"/>
              <a:buNone/>
              <a:defRPr/>
            </a:pPr>
            <a:r>
              <a:rPr lang="en-US" sz="2400">
                <a:solidFill>
                  <a:schemeClr val="dk1"/>
                </a:solidFill>
              </a:rPr>
              <a:t>	Utilization of advanced metering infrastructure capabilities 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Times New Roman"/>
              <a:buNone/>
              <a:defRPr/>
            </a:pPr>
            <a:r>
              <a:rPr lang="en-US" sz="2400">
                <a:solidFill>
                  <a:schemeClr val="dk1"/>
                </a:solidFill>
              </a:rPr>
              <a:t>	Quality of service to DG customers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Times New Roman"/>
              <a:buNone/>
              <a:defRPr/>
            </a:pPr>
            <a:r>
              <a:rPr lang="en-US" sz="2400">
                <a:solidFill>
                  <a:schemeClr val="dk1"/>
                </a:solidFill>
              </a:rPr>
              <a:t>	Electric vehicles</a:t>
            </a:r>
          </a:p>
          <a:p>
            <a:pPr marL="342900" indent="-342900" eaLnBrk="1" fontAlgn="auto" hangingPunct="1">
              <a:lnSpc>
                <a:spcPct val="80000"/>
              </a:lnSpc>
              <a:buFont typeface="Times New Roman"/>
              <a:buNone/>
              <a:defRPr/>
            </a:pPr>
            <a:endParaRPr sz="2400">
              <a:solidFill>
                <a:schemeClr val="dk1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ts val="440"/>
              </a:spcBef>
              <a:buSzPts val="2200"/>
              <a:buFont typeface="Times New Roman"/>
              <a:buNone/>
              <a:defRPr/>
            </a:pPr>
            <a:endParaRPr sz="2200">
              <a:solidFill>
                <a:schemeClr val="dk1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ts val="440"/>
              </a:spcBef>
              <a:buSzPts val="2200"/>
              <a:buFont typeface="Times New Roman"/>
              <a:buNone/>
              <a:defRPr/>
            </a:pPr>
            <a:r>
              <a:rPr lang="en-US" sz="22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457200" lvl="1" indent="0" eaLnBrk="1" fontAlgn="auto" hangingPunct="1">
              <a:lnSpc>
                <a:spcPct val="80000"/>
              </a:lnSpc>
              <a:spcBef>
                <a:spcPts val="440"/>
              </a:spcBef>
              <a:buClr>
                <a:srgbClr val="BE3328"/>
              </a:buClr>
              <a:buSzPts val="2200"/>
              <a:buFont typeface="Times New Roman"/>
              <a:buNone/>
              <a:defRPr/>
            </a:pPr>
            <a:endParaRPr sz="2200">
              <a:solidFill>
                <a:schemeClr val="dk1"/>
              </a:solidFill>
            </a:endParaRPr>
          </a:p>
          <a:p>
            <a:pPr marL="742950" lvl="1" indent="-285750" eaLnBrk="1" fontAlgn="auto" hangingPunct="1">
              <a:lnSpc>
                <a:spcPct val="80000"/>
              </a:lnSpc>
              <a:spcBef>
                <a:spcPts val="440"/>
              </a:spcBef>
              <a:buClr>
                <a:srgbClr val="BE3328"/>
              </a:buClr>
              <a:buSzPts val="2200"/>
              <a:buFont typeface="Times New Roman"/>
              <a:buNone/>
              <a:defRPr/>
            </a:pPr>
            <a:endParaRPr sz="2200">
              <a:solidFill>
                <a:schemeClr val="dk1"/>
              </a:solidFill>
            </a:endParaRPr>
          </a:p>
          <a:p>
            <a:pPr marL="742950" lvl="1" indent="-285750" eaLnBrk="1" fontAlgn="auto" hangingPunct="1">
              <a:lnSpc>
                <a:spcPct val="80000"/>
              </a:lnSpc>
              <a:spcBef>
                <a:spcPts val="440"/>
              </a:spcBef>
              <a:buClr>
                <a:srgbClr val="BE3328"/>
              </a:buClr>
              <a:buSzPts val="2200"/>
              <a:buFont typeface="Times New Roman"/>
              <a:buNone/>
              <a:defRPr/>
            </a:pPr>
            <a:endParaRPr sz="2200">
              <a:solidFill>
                <a:schemeClr val="dk1"/>
              </a:solidFill>
            </a:endParaRPr>
          </a:p>
          <a:p>
            <a:pPr marL="742950" lvl="1" indent="-285750" eaLnBrk="1" fontAlgn="auto" hangingPunct="1">
              <a:lnSpc>
                <a:spcPct val="80000"/>
              </a:lnSpc>
              <a:spcBef>
                <a:spcPts val="440"/>
              </a:spcBef>
              <a:buClr>
                <a:srgbClr val="BE3328"/>
              </a:buClr>
              <a:buSzPts val="2200"/>
              <a:buFont typeface="Noto Sans Symbols"/>
              <a:buNone/>
              <a:defRPr/>
            </a:pPr>
            <a:endParaRPr sz="2200">
              <a:solidFill>
                <a:schemeClr val="dk1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440"/>
              </a:spcBef>
              <a:buSzPts val="2200"/>
              <a:buFont typeface="Calibri"/>
              <a:buNone/>
              <a:defRPr/>
            </a:pPr>
            <a:endParaRPr sz="2200">
              <a:solidFill>
                <a:schemeClr val="dk1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440"/>
              </a:spcBef>
              <a:buSzPts val="2200"/>
              <a:buFont typeface="Calibri"/>
              <a:buNone/>
              <a:defRPr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30724" name="Google Shape;220;p14">
            <a:extLst>
              <a:ext uri="{FF2B5EF4-FFF2-40B4-BE49-F238E27FC236}">
                <a16:creationId xmlns:a16="http://schemas.microsoft.com/office/drawing/2014/main" id="{3026DC86-099E-4771-94F3-25A5D082E8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57200" y="6400800"/>
            <a:ext cx="3733800" cy="3206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sym typeface="Times New Roman" panose="02020603050405020304" pitchFamily="18" charset="0"/>
              </a:rPr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1623910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226;p15">
            <a:extLst>
              <a:ext uri="{FF2B5EF4-FFF2-40B4-BE49-F238E27FC236}">
                <a16:creationId xmlns:a16="http://schemas.microsoft.com/office/drawing/2014/main" id="{63380913-C9AC-43B8-97F3-AE31F878AD8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39700" y="146050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Ontario Scorecard Metrics</a:t>
            </a:r>
          </a:p>
        </p:txBody>
      </p:sp>
      <p:pic>
        <p:nvPicPr>
          <p:cNvPr id="32771" name="Google Shape;227;p15">
            <a:extLst>
              <a:ext uri="{FF2B5EF4-FFF2-40B4-BE49-F238E27FC236}">
                <a16:creationId xmlns:a16="http://schemas.microsoft.com/office/drawing/2014/main" id="{2A184814-5B9E-4064-887B-C95EC45D1A16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" r="48291" b="43095"/>
          <a:stretch>
            <a:fillRect/>
          </a:stretch>
        </p:blipFill>
        <p:spPr>
          <a:xfrm>
            <a:off x="201613" y="944563"/>
            <a:ext cx="7978775" cy="4968875"/>
          </a:xfrm>
        </p:spPr>
      </p:pic>
      <p:pic>
        <p:nvPicPr>
          <p:cNvPr id="32772" name="Google Shape;228;p15">
            <a:extLst>
              <a:ext uri="{FF2B5EF4-FFF2-40B4-BE49-F238E27FC236}">
                <a16:creationId xmlns:a16="http://schemas.microsoft.com/office/drawing/2014/main" id="{CD059F0B-7A8B-466E-9B71-8036D584B1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8" r="32481" b="1875"/>
          <a:stretch>
            <a:fillRect/>
          </a:stretch>
        </p:blipFill>
        <p:spPr bwMode="auto">
          <a:xfrm>
            <a:off x="201613" y="5989638"/>
            <a:ext cx="6884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Google Shape;229;p15">
            <a:extLst>
              <a:ext uri="{FF2B5EF4-FFF2-40B4-BE49-F238E27FC236}">
                <a16:creationId xmlns:a16="http://schemas.microsoft.com/office/drawing/2014/main" id="{685F59A6-9D10-4B5B-BC79-80F349DC44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57200" y="6400800"/>
            <a:ext cx="3733800" cy="3206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sym typeface="Times New Roman" panose="02020603050405020304" pitchFamily="18" charset="0"/>
              </a:rPr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1126121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235;p16">
            <a:extLst>
              <a:ext uri="{FF2B5EF4-FFF2-40B4-BE49-F238E27FC236}">
                <a16:creationId xmlns:a16="http://schemas.microsoft.com/office/drawing/2014/main" id="{A08E3962-2304-47FC-99F8-C7AB738A4FB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22238" y="323850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Ontario Scorecard Categories </a:t>
            </a:r>
            <a:r>
              <a:rPr lang="en-US" altLang="en-US" sz="3200" b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en-US" altLang="en-US" sz="3200" b="0" i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continued</a:t>
            </a:r>
            <a:r>
              <a:rPr lang="en-US" altLang="en-US" sz="3200" b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</a:t>
            </a:r>
          </a:p>
        </p:txBody>
      </p:sp>
      <p:pic>
        <p:nvPicPr>
          <p:cNvPr id="34819" name="Google Shape;236;p16">
            <a:extLst>
              <a:ext uri="{FF2B5EF4-FFF2-40B4-BE49-F238E27FC236}">
                <a16:creationId xmlns:a16="http://schemas.microsoft.com/office/drawing/2014/main" id="{F203B725-61A2-4C9B-8A84-D59C20D9873D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8" r="32481" b="1875"/>
          <a:stretch>
            <a:fillRect/>
          </a:stretch>
        </p:blipFill>
        <p:spPr>
          <a:xfrm>
            <a:off x="122238" y="5089526"/>
            <a:ext cx="7216775" cy="517525"/>
          </a:xfrm>
        </p:spPr>
      </p:pic>
      <p:pic>
        <p:nvPicPr>
          <p:cNvPr id="34820" name="Google Shape;237;p16">
            <a:extLst>
              <a:ext uri="{FF2B5EF4-FFF2-40B4-BE49-F238E27FC236}">
                <a16:creationId xmlns:a16="http://schemas.microsoft.com/office/drawing/2014/main" id="{BF5842CB-D43F-496A-8F8E-CA024B444AB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5" r="45435" b="8289"/>
          <a:stretch>
            <a:fillRect/>
          </a:stretch>
        </p:blipFill>
        <p:spPr bwMode="auto">
          <a:xfrm>
            <a:off x="122238" y="1731963"/>
            <a:ext cx="8047037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Google Shape;238;p16">
            <a:extLst>
              <a:ext uri="{FF2B5EF4-FFF2-40B4-BE49-F238E27FC236}">
                <a16:creationId xmlns:a16="http://schemas.microsoft.com/office/drawing/2014/main" id="{ED292CB4-EE9E-4FDA-9169-7A45522F641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2" r="46043" b="85234"/>
          <a:stretch>
            <a:fillRect/>
          </a:stretch>
        </p:blipFill>
        <p:spPr bwMode="auto">
          <a:xfrm>
            <a:off x="122238" y="1358900"/>
            <a:ext cx="7896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229;p15">
            <a:extLst>
              <a:ext uri="{FF2B5EF4-FFF2-40B4-BE49-F238E27FC236}">
                <a16:creationId xmlns:a16="http://schemas.microsoft.com/office/drawing/2014/main" id="{1B17705A-F393-42C9-B22E-72FD73449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57200" y="6400800"/>
            <a:ext cx="3733800" cy="3206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sym typeface="Times New Roman" panose="02020603050405020304" pitchFamily="18" charset="0"/>
              </a:rPr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326881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6FA0C37-B402-41C0-ADCA-1B37CE4B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a typeface="+mj-ea"/>
              </a:rPr>
              <a:t> Cost Performance PIMs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1C6F266A-D3E9-439C-A4CD-D9E284645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996951"/>
            <a:ext cx="8601075" cy="4591050"/>
          </a:xfrm>
        </p:spPr>
        <p:txBody>
          <a:bodyPr/>
          <a:lstStyle/>
          <a:p>
            <a:pPr marL="457200" lvl="1" indent="0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/>
              <a:t>Cost	 performance PIMs have the general form</a:t>
            </a:r>
          </a:p>
          <a:p>
            <a:pPr marL="457200" lvl="1" indent="0" algn="ctr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i="1"/>
              <a:t> Award/Penalty  =  $ x </a:t>
            </a:r>
            <a:r>
              <a:rPr lang="en-US" altLang="en-US" sz="2000"/>
              <a:t>(</a:t>
            </a:r>
            <a:r>
              <a:rPr lang="en-US" altLang="en-US" sz="2000" i="1"/>
              <a:t>Cost </a:t>
            </a:r>
            <a:r>
              <a:rPr lang="en-US" altLang="en-US" sz="2000" i="1" err="1"/>
              <a:t>Metric</a:t>
            </a:r>
            <a:r>
              <a:rPr lang="en-US" altLang="en-US" sz="2000" i="1" baseline="30000" err="1"/>
              <a:t>Actual</a:t>
            </a:r>
            <a:r>
              <a:rPr lang="en-US" altLang="en-US" sz="2000" i="1" baseline="30000"/>
              <a:t> </a:t>
            </a:r>
            <a:r>
              <a:rPr lang="en-US" altLang="en-US" sz="2000" i="1"/>
              <a:t>/ Cost </a:t>
            </a:r>
            <a:r>
              <a:rPr lang="en-US" altLang="en-US" sz="2000" i="1" err="1"/>
              <a:t>Metric</a:t>
            </a:r>
            <a:r>
              <a:rPr lang="en-US" altLang="en-US" sz="2000" i="1" baseline="30000" err="1"/>
              <a:t>Benchmark</a:t>
            </a:r>
            <a:r>
              <a:rPr lang="en-US" altLang="en-US" sz="2000" i="1" baseline="30000"/>
              <a:t> </a:t>
            </a:r>
            <a:r>
              <a:rPr lang="en-US" altLang="en-US" sz="2000"/>
              <a:t>)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sz="2000"/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/>
              <a:t>Benchmarks are often based on statistics (e.g., average value of metric for a utility peer group)</a:t>
            </a:r>
            <a:r>
              <a:rPr lang="en-US" altLang="en-US" sz="2000" i="1"/>
              <a:t> </a:t>
            </a:r>
          </a:p>
          <a:p>
            <a:pPr marL="457200" lvl="1" indent="0">
              <a:buNone/>
              <a:defRPr/>
            </a:pPr>
            <a:endParaRPr lang="en-US" altLang="en-US" sz="2000" u="sng"/>
          </a:p>
          <a:p>
            <a:pPr marL="457200" lvl="1" indent="0">
              <a:buNone/>
              <a:defRPr/>
            </a:pPr>
            <a:r>
              <a:rPr lang="en-US" altLang="en-US" sz="2000" u="sng"/>
              <a:t>Statistical Benchmarking</a:t>
            </a:r>
            <a:r>
              <a:rPr lang="en-US" altLang="en-US" sz="2000"/>
              <a:t>  	Approaches to benchmarking that use 				   	statistics</a:t>
            </a:r>
            <a:endParaRPr lang="en-US" altLang="en-US" sz="2000">
              <a:solidFill>
                <a:srgbClr val="F061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lvl="1" indent="0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endParaRPr lang="en-US" altLang="en-US" sz="2000" i="1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1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6A807-5976-420B-A48B-3609D0879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300" y="6255772"/>
            <a:ext cx="4433978" cy="331788"/>
          </a:xfrm>
        </p:spPr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419248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AF72852A-92FA-41BD-B3B8-1C6A3413A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E3328"/>
              </a:buClr>
              <a:buFont typeface="Times New Roman" panose="02020603050405020304" pitchFamily="18" charset="0"/>
              <a:buChar char="●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E3328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SzPct val="7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56A265D-70F9-45F7-B642-C2B51E51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E3328"/>
              </a:buClr>
              <a:buFont typeface="Times New Roman" panose="02020603050405020304" pitchFamily="18" charset="0"/>
              <a:buChar char="●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E3328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SzPct val="7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B1B000-BE23-45D2-BA22-487925D6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060"/>
                </a:solidFill>
              </a:rPr>
              <a:t>Econometric Benchmarking</a:t>
            </a:r>
            <a:endParaRPr lang="en-US"/>
          </a:p>
        </p:txBody>
      </p:sp>
      <p:sp>
        <p:nvSpPr>
          <p:cNvPr id="67589" name="Rectangle 4">
            <a:extLst>
              <a:ext uri="{FF2B5EF4-FFF2-40B4-BE49-F238E27FC236}">
                <a16:creationId xmlns:a16="http://schemas.microsoft.com/office/drawing/2014/main" id="{4D9D1DDB-018A-4A79-92B3-24CE0DB92D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000"/>
              <a:t>Basic steps…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1000"/>
          </a:p>
          <a:p>
            <a:pPr marL="0" indent="0">
              <a:lnSpc>
                <a:spcPct val="90000"/>
              </a:lnSpc>
            </a:pPr>
            <a:r>
              <a:rPr lang="en-US" altLang="en-US" sz="2000"/>
              <a:t> Develop mathematical model of relationship between cost and cost drivers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1000"/>
          </a:p>
          <a:p>
            <a:pPr marL="0" indent="0">
              <a:lnSpc>
                <a:spcPct val="90000"/>
              </a:lnSpc>
            </a:pPr>
            <a:r>
              <a:rPr lang="en-US" altLang="en-US" sz="2000"/>
              <a:t> Estimate model parameters using historical utility operating data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1000"/>
          </a:p>
          <a:p>
            <a:pPr marL="0" indent="0">
              <a:lnSpc>
                <a:spcPct val="90000"/>
              </a:lnSpc>
            </a:pPr>
            <a:r>
              <a:rPr lang="en-US" altLang="en-US" sz="2000"/>
              <a:t> Fit model with parameter estimates (</a:t>
            </a:r>
            <a:r>
              <a:rPr lang="en-US" altLang="en-US" sz="2000" i="1"/>
              <a:t>a</a:t>
            </a:r>
            <a:r>
              <a:rPr lang="en-US" altLang="en-US" sz="2000" i="1" baseline="-25000"/>
              <a:t>0 </a:t>
            </a:r>
            <a:r>
              <a:rPr lang="en-US" altLang="en-US" sz="2000"/>
              <a:t>, </a:t>
            </a:r>
            <a:r>
              <a:rPr lang="en-US" altLang="en-US" sz="2000" i="1"/>
              <a:t>a</a:t>
            </a:r>
            <a:r>
              <a:rPr lang="en-US" altLang="en-US" sz="2000" i="1" baseline="-25000"/>
              <a:t>2</a:t>
            </a:r>
            <a:r>
              <a:rPr lang="en-US" altLang="en-US" sz="2000"/>
              <a:t>, …) &amp; utility values for business condition variables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10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000" i="1"/>
              <a:t>        </a:t>
            </a:r>
            <a:r>
              <a:rPr lang="en-US" altLang="en-US" sz="2000">
                <a:solidFill>
                  <a:srgbClr val="000099"/>
                </a:solidFill>
              </a:rPr>
              <a:t>ln</a:t>
            </a:r>
            <a:r>
              <a:rPr lang="en-US" altLang="en-US" sz="2000" i="1">
                <a:solidFill>
                  <a:srgbClr val="000099"/>
                </a:solidFill>
              </a:rPr>
              <a:t> </a:t>
            </a:r>
            <a:r>
              <a:rPr lang="en-US" altLang="en-US" sz="2000" i="1" err="1">
                <a:solidFill>
                  <a:srgbClr val="000099"/>
                </a:solidFill>
              </a:rPr>
              <a:t>Cost</a:t>
            </a:r>
            <a:r>
              <a:rPr lang="en-US" altLang="en-US" sz="2000" i="1" baseline="-25000" err="1">
                <a:solidFill>
                  <a:srgbClr val="000099"/>
                </a:solidFill>
              </a:rPr>
              <a:t>Bench</a:t>
            </a:r>
            <a:r>
              <a:rPr lang="en-US" altLang="en-US" sz="2000" i="1" baseline="30000">
                <a:solidFill>
                  <a:srgbClr val="000099"/>
                </a:solidFill>
              </a:rPr>
              <a:t> </a:t>
            </a:r>
            <a:r>
              <a:rPr lang="en-US" altLang="en-US" sz="2000" i="1">
                <a:solidFill>
                  <a:srgbClr val="000099"/>
                </a:solidFill>
              </a:rPr>
              <a:t> = a</a:t>
            </a:r>
            <a:r>
              <a:rPr lang="en-US" altLang="en-US" sz="2000" i="1" baseline="-25000">
                <a:solidFill>
                  <a:srgbClr val="000099"/>
                </a:solidFill>
              </a:rPr>
              <a:t>0 </a:t>
            </a:r>
            <a:r>
              <a:rPr lang="en-US" altLang="en-US" sz="2000">
                <a:solidFill>
                  <a:srgbClr val="000099"/>
                </a:solidFill>
              </a:rPr>
              <a:t>+</a:t>
            </a:r>
            <a:r>
              <a:rPr lang="en-US" altLang="en-US" sz="2000" i="1">
                <a:solidFill>
                  <a:srgbClr val="000099"/>
                </a:solidFill>
              </a:rPr>
              <a:t> a</a:t>
            </a:r>
            <a:r>
              <a:rPr lang="en-US" altLang="en-US" sz="2000" i="1" baseline="-25000">
                <a:solidFill>
                  <a:srgbClr val="000099"/>
                </a:solidFill>
              </a:rPr>
              <a:t>1 </a:t>
            </a:r>
            <a:r>
              <a:rPr lang="en-US" altLang="en-US" sz="2000">
                <a:solidFill>
                  <a:srgbClr val="000099"/>
                </a:solidFill>
              </a:rPr>
              <a:t>x</a:t>
            </a:r>
            <a:r>
              <a:rPr lang="en-US" altLang="en-US" sz="2000" i="1">
                <a:solidFill>
                  <a:srgbClr val="000099"/>
                </a:solidFill>
              </a:rPr>
              <a:t> </a:t>
            </a:r>
            <a:r>
              <a:rPr lang="en-US" altLang="en-US" sz="2000">
                <a:solidFill>
                  <a:srgbClr val="000099"/>
                </a:solidFill>
              </a:rPr>
              <a:t>ln</a:t>
            </a:r>
            <a:r>
              <a:rPr lang="en-US" altLang="en-US" sz="2000" i="1">
                <a:solidFill>
                  <a:srgbClr val="000099"/>
                </a:solidFill>
              </a:rPr>
              <a:t> Input </a:t>
            </a:r>
            <a:r>
              <a:rPr lang="en-US" altLang="en-US" sz="2000" i="1" err="1">
                <a:solidFill>
                  <a:srgbClr val="000099"/>
                </a:solidFill>
              </a:rPr>
              <a:t>Prices</a:t>
            </a:r>
            <a:r>
              <a:rPr lang="en-US" altLang="en-US" sz="2000" i="1" baseline="30000" err="1">
                <a:solidFill>
                  <a:srgbClr val="000099"/>
                </a:solidFill>
              </a:rPr>
              <a:t>Western</a:t>
            </a:r>
            <a:r>
              <a:rPr lang="en-US" altLang="en-US" sz="2000" i="1">
                <a:solidFill>
                  <a:srgbClr val="000099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000" i="1">
                <a:solidFill>
                  <a:srgbClr val="000099"/>
                </a:solidFill>
              </a:rPr>
              <a:t>	                          </a:t>
            </a:r>
            <a:r>
              <a:rPr lang="en-US" altLang="en-US" sz="2000">
                <a:solidFill>
                  <a:srgbClr val="000099"/>
                </a:solidFill>
              </a:rPr>
              <a:t>+</a:t>
            </a:r>
            <a:r>
              <a:rPr lang="en-US" altLang="en-US" sz="2000" i="1">
                <a:solidFill>
                  <a:srgbClr val="000099"/>
                </a:solidFill>
              </a:rPr>
              <a:t> a</a:t>
            </a:r>
            <a:r>
              <a:rPr lang="en-US" altLang="en-US" sz="2000" i="1" baseline="-25000">
                <a:solidFill>
                  <a:srgbClr val="000099"/>
                </a:solidFill>
              </a:rPr>
              <a:t>2 </a:t>
            </a:r>
            <a:r>
              <a:rPr lang="en-US" altLang="en-US" sz="2000">
                <a:solidFill>
                  <a:srgbClr val="000099"/>
                </a:solidFill>
              </a:rPr>
              <a:t>x ln </a:t>
            </a:r>
            <a:r>
              <a:rPr lang="en-US" altLang="en-US" sz="2000" i="1" err="1">
                <a:solidFill>
                  <a:srgbClr val="000099"/>
                </a:solidFill>
              </a:rPr>
              <a:t>Customers</a:t>
            </a:r>
            <a:r>
              <a:rPr lang="en-US" altLang="en-US" sz="2000" i="1" baseline="30000" err="1">
                <a:solidFill>
                  <a:srgbClr val="000099"/>
                </a:solidFill>
              </a:rPr>
              <a:t>Western</a:t>
            </a:r>
            <a:r>
              <a:rPr lang="en-US" altLang="en-US" sz="2000" i="1" baseline="30000">
                <a:solidFill>
                  <a:srgbClr val="000099"/>
                </a:solidFill>
              </a:rPr>
              <a:t>  </a:t>
            </a:r>
            <a:r>
              <a:rPr lang="en-US" altLang="en-US" sz="2000">
                <a:solidFill>
                  <a:srgbClr val="000099"/>
                </a:solidFill>
              </a:rPr>
              <a:t>+</a:t>
            </a:r>
            <a:r>
              <a:rPr lang="en-US" altLang="en-US" sz="2000" i="1">
                <a:solidFill>
                  <a:srgbClr val="000099"/>
                </a:solidFill>
              </a:rPr>
              <a:t> a</a:t>
            </a:r>
            <a:r>
              <a:rPr lang="en-US" altLang="en-US" sz="2000" i="1" baseline="-25000">
                <a:solidFill>
                  <a:srgbClr val="000099"/>
                </a:solidFill>
              </a:rPr>
              <a:t>3 </a:t>
            </a:r>
            <a:r>
              <a:rPr lang="en-US" altLang="en-US" sz="2000">
                <a:solidFill>
                  <a:srgbClr val="000099"/>
                </a:solidFill>
              </a:rPr>
              <a:t>x ln </a:t>
            </a:r>
            <a:r>
              <a:rPr lang="en-US" altLang="en-US" sz="2000" i="1">
                <a:solidFill>
                  <a:srgbClr val="000099"/>
                </a:solidFill>
              </a:rPr>
              <a:t>Line </a:t>
            </a:r>
            <a:r>
              <a:rPr lang="en-US" altLang="en-US" sz="2000" i="1" err="1">
                <a:solidFill>
                  <a:srgbClr val="000099"/>
                </a:solidFill>
              </a:rPr>
              <a:t>Miles</a:t>
            </a:r>
            <a:r>
              <a:rPr lang="en-US" altLang="en-US" sz="2000" i="1" baseline="30000" err="1">
                <a:solidFill>
                  <a:srgbClr val="000099"/>
                </a:solidFill>
              </a:rPr>
              <a:t>Western</a:t>
            </a:r>
            <a:r>
              <a:rPr lang="en-US" altLang="en-US" sz="2000" i="1">
                <a:solidFill>
                  <a:srgbClr val="000099"/>
                </a:solidFill>
              </a:rPr>
              <a:t> </a:t>
            </a:r>
            <a:r>
              <a:rPr lang="en-US" altLang="en-US" sz="2000">
                <a:solidFill>
                  <a:srgbClr val="000099"/>
                </a:solidFill>
              </a:rPr>
              <a:t>+</a:t>
            </a:r>
            <a:r>
              <a:rPr lang="en-US" altLang="en-US" sz="2000" i="1" baseline="30000">
                <a:solidFill>
                  <a:srgbClr val="000099"/>
                </a:solidFill>
              </a:rPr>
              <a:t> </a:t>
            </a:r>
            <a:r>
              <a:rPr lang="en-US" altLang="en-US" sz="2000" i="1">
                <a:solidFill>
                  <a:srgbClr val="000099"/>
                </a:solidFill>
              </a:rPr>
              <a:t>…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1000" i="1">
              <a:solidFill>
                <a:srgbClr val="000099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000"/>
              <a:t>Compare benchmark to utility’s actual value</a:t>
            </a:r>
          </a:p>
          <a:p>
            <a:pPr marL="0" indent="0" eaLnBrk="1" hangingPunct="1">
              <a:buFontTx/>
              <a:buNone/>
            </a:pPr>
            <a:endParaRPr lang="en-US" altLang="en-US" sz="1000">
              <a:solidFill>
                <a:schemeClr val="tx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	</a:t>
            </a:r>
            <a:r>
              <a:rPr lang="en-US" altLang="en-US" sz="2000" i="1">
                <a:solidFill>
                  <a:srgbClr val="00228E"/>
                </a:solidFill>
              </a:rPr>
              <a:t>Performance</a:t>
            </a:r>
            <a:r>
              <a:rPr lang="en-US" altLang="en-US" sz="2000">
                <a:solidFill>
                  <a:srgbClr val="00228E"/>
                </a:solidFill>
              </a:rPr>
              <a:t> = </a:t>
            </a:r>
            <a:r>
              <a:rPr lang="en-US" altLang="en-US" sz="2000" i="1" err="1">
                <a:solidFill>
                  <a:srgbClr val="00228E"/>
                </a:solidFill>
              </a:rPr>
              <a:t>Cost</a:t>
            </a:r>
            <a:r>
              <a:rPr lang="en-US" altLang="en-US" sz="2000" i="1" baseline="-25000" err="1">
                <a:solidFill>
                  <a:srgbClr val="00228E"/>
                </a:solidFill>
              </a:rPr>
              <a:t>Actual</a:t>
            </a:r>
            <a:r>
              <a:rPr lang="en-US" altLang="en-US" sz="2000" i="1">
                <a:solidFill>
                  <a:srgbClr val="00228E"/>
                </a:solidFill>
              </a:rPr>
              <a:t>/</a:t>
            </a:r>
            <a:r>
              <a:rPr lang="en-US" altLang="en-US" sz="2000" i="1" err="1">
                <a:solidFill>
                  <a:srgbClr val="00228E"/>
                </a:solidFill>
              </a:rPr>
              <a:t>Cost</a:t>
            </a:r>
            <a:r>
              <a:rPr lang="en-US" altLang="en-US" sz="2000" i="1" baseline="-25000" err="1">
                <a:solidFill>
                  <a:srgbClr val="00228E"/>
                </a:solidFill>
              </a:rPr>
              <a:t>Bench</a:t>
            </a:r>
            <a:endParaRPr lang="en-US" altLang="en-US" sz="2000" i="1">
              <a:solidFill>
                <a:srgbClr val="00228E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20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382CE0-E5A2-422F-BD9C-30D538BB3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135C-3B12-4919-AF40-44412BCE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816" y="458395"/>
            <a:ext cx="7069015" cy="1084659"/>
          </a:xfrm>
        </p:spPr>
        <p:txBody>
          <a:bodyPr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Illustrative Econometric Cost  Model Used in Regulation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5BD51-5FAA-4981-AC88-C209C0D7C86C}"/>
              </a:ext>
            </a:extLst>
          </p:cNvPr>
          <p:cNvSpPr/>
          <p:nvPr/>
        </p:nvSpPr>
        <p:spPr>
          <a:xfrm>
            <a:off x="300037" y="4860692"/>
            <a:ext cx="4192832" cy="58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1050" kern="0">
                <a:solidFill>
                  <a:srgbClr val="000000"/>
                </a:solidFill>
                <a:latin typeface="Calibri" panose="020F0502020204030204" pitchFamily="34" charset="0"/>
              </a:rPr>
              <a:t>REFERENCE: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900" kern="0">
                <a:solidFill>
                  <a:srgbClr val="000000"/>
                </a:solidFill>
                <a:latin typeface="Calibri" panose="020F0502020204030204" pitchFamily="34" charset="0"/>
              </a:rPr>
              <a:t>Public Utilities Commission of Colorado, D-17AL-0649E, Testimony of Mark N Lowry for Public Service of Colorado, October 3, 2017.  Model developed by PEG Research LLC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350072-EB30-4AC7-8531-098631D2D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64" y="1921119"/>
            <a:ext cx="4953024" cy="2571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25B9B5-6A7F-43BF-9539-EF8076E8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121" y="1796939"/>
            <a:ext cx="3227196" cy="3264121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6839AEF9-E148-4A85-AE13-BA0892E49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77" y="5158159"/>
            <a:ext cx="2837083" cy="5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2E26A-8271-40D0-A9D6-D3A8CB03E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5880" y="6399605"/>
            <a:ext cx="4433978" cy="331788"/>
          </a:xfrm>
        </p:spPr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D12C8A-2364-425A-8510-C55C5B51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The Age of </a:t>
            </a:r>
            <a:r>
              <a:rPr lang="en-US" sz="3400" dirty="0" err="1"/>
              <a:t>Altreg</a:t>
            </a:r>
            <a:r>
              <a:rPr lang="en-US" sz="3400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5C4E95-0F49-4A2C-8D24-9A0F47A87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825" y="1015620"/>
            <a:ext cx="5145005" cy="5349875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3E2B7B0D-F69D-43D8-9503-4675A7785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289" y="1417171"/>
            <a:ext cx="1056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BE3328"/>
              </a:buClr>
              <a:buFont typeface="Times New Roman" panose="02020603050405020304" pitchFamily="18" charset="0"/>
              <a:buChar char="●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BE3328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SzPct val="7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Cost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E6F72F6-2565-4EE7-8A1E-50CF3669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96" y="1488778"/>
            <a:ext cx="1510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BE3328"/>
              </a:buClr>
              <a:buFont typeface="Times New Roman" panose="02020603050405020304" pitchFamily="18" charset="0"/>
              <a:buChar char="●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BE3328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SzPct val="7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Revenue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FF02F2-71EC-43E4-94AB-E1CEBD70D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2380014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>
            <a:extLst>
              <a:ext uri="{FF2B5EF4-FFF2-40B4-BE49-F238E27FC236}">
                <a16:creationId xmlns:a16="http://schemas.microsoft.com/office/drawing/2014/main" id="{AA8A17A2-6CD5-4E09-B0D9-7DC056A7A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E3328"/>
              </a:buClr>
              <a:buFont typeface="Times New Roman" panose="02020603050405020304" pitchFamily="18" charset="0"/>
              <a:buChar char="●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E3328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SzPct val="7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253732D-BEF3-4C31-88E2-1E3DE0B54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E3328"/>
              </a:buClr>
              <a:buFont typeface="Times New Roman" panose="02020603050405020304" pitchFamily="18" charset="0"/>
              <a:buChar char="●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E3328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SzPct val="70000"/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3" name="Title 1">
            <a:extLst>
              <a:ext uri="{FF2B5EF4-FFF2-40B4-BE49-F238E27FC236}">
                <a16:creationId xmlns:a16="http://schemas.microsoft.com/office/drawing/2014/main" id="{CA22EB78-4343-41B1-88FC-D97546B2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41" y="178594"/>
            <a:ext cx="7910513" cy="768350"/>
          </a:xfrm>
        </p:spPr>
        <p:txBody>
          <a:bodyPr/>
          <a:lstStyle/>
          <a:p>
            <a:pPr algn="ctr"/>
            <a:r>
              <a:rPr lang="en-US" altLang="en-US">
                <a:effectLst/>
              </a:rPr>
              <a:t> </a:t>
            </a:r>
            <a:r>
              <a:rPr lang="en-US" altLang="en-US"/>
              <a:t>Benchmarking in Regulation</a:t>
            </a:r>
          </a:p>
        </p:txBody>
      </p:sp>
      <p:sp>
        <p:nvSpPr>
          <p:cNvPr id="63494" name="Rectangle 4">
            <a:extLst>
              <a:ext uri="{FF2B5EF4-FFF2-40B4-BE49-F238E27FC236}">
                <a16:creationId xmlns:a16="http://schemas.microsoft.com/office/drawing/2014/main" id="{D89082C9-9932-42CD-8AF6-A991236C5D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80082"/>
            <a:ext cx="8330712" cy="3733800"/>
          </a:xfrm>
        </p:spPr>
        <p:txBody>
          <a:bodyPr lIns="92075" tIns="46038" rIns="92075" bIns="46038"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200"/>
              <a:t>Regulators in some jurisdictions do their </a:t>
            </a:r>
            <a:r>
              <a:rPr lang="en-US" altLang="en-US" sz="2200" i="1"/>
              <a:t>own</a:t>
            </a:r>
            <a:r>
              <a:rPr lang="en-US" altLang="en-US" sz="2200"/>
              <a:t> cost benchmarking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100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1800">
                <a:solidFill>
                  <a:srgbClr val="002060"/>
                </a:solidFill>
              </a:rPr>
              <a:t>	</a:t>
            </a:r>
            <a:r>
              <a:rPr lang="en-US" altLang="en-US" sz="1800">
                <a:solidFill>
                  <a:srgbClr val="C00000"/>
                </a:solidFill>
              </a:rPr>
              <a:t>Australia			O&amp;M &amp; capex </a:t>
            </a:r>
          </a:p>
          <a:p>
            <a:pPr lvl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rgbClr val="C00000"/>
                </a:solidFill>
              </a:rPr>
              <a:t>	   Ontario			Total cost</a:t>
            </a:r>
          </a:p>
          <a:p>
            <a:pPr lvl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rgbClr val="C00000"/>
                </a:solidFill>
              </a:rPr>
              <a:t>	   GB			“</a:t>
            </a:r>
            <a:r>
              <a:rPr lang="en-US" altLang="en-US" sz="1800" err="1">
                <a:solidFill>
                  <a:srgbClr val="C00000"/>
                </a:solidFill>
              </a:rPr>
              <a:t>Totex</a:t>
            </a:r>
            <a:r>
              <a:rPr lang="en-US" altLang="en-US" sz="1800">
                <a:solidFill>
                  <a:srgbClr val="C00000"/>
                </a:solidFill>
              </a:rPr>
              <a:t>” (O&amp;M &amp; capex)</a:t>
            </a:r>
          </a:p>
          <a:p>
            <a:pPr>
              <a:lnSpc>
                <a:spcPct val="80000"/>
              </a:lnSpc>
              <a:buNone/>
            </a:pPr>
            <a:endParaRPr lang="en-US" altLang="en-US" sz="100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altLang="en-US" sz="1000" b="1"/>
          </a:p>
          <a:p>
            <a:pPr>
              <a:lnSpc>
                <a:spcPct val="80000"/>
              </a:lnSpc>
              <a:buNone/>
            </a:pPr>
            <a:r>
              <a:rPr lang="en-US" altLang="en-US" sz="2200" b="1"/>
              <a:t>e.g., Ontario Energy Board</a:t>
            </a:r>
          </a:p>
          <a:p>
            <a:pPr>
              <a:lnSpc>
                <a:spcPct val="80000"/>
              </a:lnSpc>
              <a:buNone/>
            </a:pPr>
            <a:endParaRPr lang="en-US" altLang="en-US" sz="1000"/>
          </a:p>
          <a:p>
            <a:pPr>
              <a:lnSpc>
                <a:spcPct val="80000"/>
              </a:lnSpc>
              <a:buNone/>
            </a:pPr>
            <a:r>
              <a:rPr lang="en-US" altLang="en-US" sz="2200"/>
              <a:t>60+ Ontario power distributors operate under multiyear rate plans</a:t>
            </a:r>
          </a:p>
          <a:p>
            <a:pPr>
              <a:lnSpc>
                <a:spcPct val="80000"/>
              </a:lnSpc>
              <a:buNone/>
            </a:pPr>
            <a:endParaRPr lang="en-US" altLang="en-US" sz="1000"/>
          </a:p>
          <a:p>
            <a:pPr>
              <a:lnSpc>
                <a:spcPct val="80000"/>
              </a:lnSpc>
              <a:buNone/>
            </a:pPr>
            <a:r>
              <a:rPr lang="en-US" altLang="en-US" sz="2200"/>
              <a:t>Board benchmarks their total cost annually using econometric model</a:t>
            </a:r>
          </a:p>
          <a:p>
            <a:pPr>
              <a:lnSpc>
                <a:spcPct val="80000"/>
              </a:lnSpc>
              <a:buNone/>
            </a:pPr>
            <a:endParaRPr lang="en-US" altLang="en-US" sz="1000"/>
          </a:p>
          <a:p>
            <a:pPr>
              <a:lnSpc>
                <a:spcPct val="80000"/>
              </a:lnSpc>
              <a:buNone/>
            </a:pPr>
            <a:r>
              <a:rPr lang="en-US" altLang="en-US" sz="2200"/>
              <a:t>Basis for “stretch factors” in price cap indexes w/ Inflation – X  formulas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10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200"/>
              <a:t>Distributors must use the model to benchmark their proposed forward test year revenue requirements in rate cases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10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200"/>
              <a:t>OEB is now developing </a:t>
            </a:r>
            <a:r>
              <a:rPr lang="en-US" altLang="en-US" sz="2200" i="1"/>
              <a:t>granular</a:t>
            </a:r>
            <a:r>
              <a:rPr lang="en-US" altLang="en-US" sz="2200"/>
              <a:t> benchmarking capability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2200"/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4BC83C-75CC-4A8F-9883-7E0218B3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1A610C8-1365-4BBF-9954-283D1EDF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206375"/>
            <a:ext cx="7910512" cy="7683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i="1">
                <a:solidFill>
                  <a:srgbClr val="002060"/>
                </a:solidFill>
                <a:ea typeface="+mj-ea"/>
              </a:rPr>
              <a:t> Roles for PBR Tools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E0E64746-DC32-4DB2-ACC4-D58318923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89" y="1118745"/>
            <a:ext cx="8814059" cy="4228318"/>
          </a:xfrm>
        </p:spPr>
        <p:txBody>
          <a:bodyPr/>
          <a:lstStyle/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00">
                <a:solidFill>
                  <a:schemeClr val="tx1"/>
                </a:solidFill>
              </a:rPr>
              <a:t>When PBR tools are used in concert each has a role</a:t>
            </a:r>
          </a:p>
          <a:p>
            <a:pPr marL="685800" lvl="1" indent="0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b="1">
                <a:solidFill>
                  <a:srgbClr val="C00000"/>
                </a:solidFill>
              </a:rPr>
              <a:t>PBR Tools</a:t>
            </a:r>
            <a:r>
              <a:rPr lang="en-US" altLang="en-US" sz="2000" b="1">
                <a:solidFill>
                  <a:srgbClr val="00228E"/>
                </a:solidFill>
              </a:rPr>
              <a:t>			Roles</a:t>
            </a:r>
          </a:p>
          <a:p>
            <a:pPr marL="6858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800">
                <a:solidFill>
                  <a:srgbClr val="C00000"/>
                </a:solidFill>
              </a:rPr>
              <a:t>Multiyear Rate Plans</a:t>
            </a:r>
            <a:r>
              <a:rPr lang="en-US" altLang="en-US" sz="1800">
                <a:solidFill>
                  <a:srgbClr val="00228E"/>
                </a:solidFill>
              </a:rPr>
              <a:t>		Strengthen </a:t>
            </a:r>
            <a:r>
              <a:rPr lang="en-US" altLang="en-US" sz="1800" i="1">
                <a:solidFill>
                  <a:srgbClr val="00228E"/>
                </a:solidFill>
              </a:rPr>
              <a:t>general</a:t>
            </a:r>
            <a:r>
              <a:rPr lang="en-US" altLang="en-US" sz="1800">
                <a:solidFill>
                  <a:srgbClr val="00228E"/>
                </a:solidFill>
              </a:rPr>
              <a:t> cost containment incentives</a:t>
            </a:r>
          </a:p>
          <a:p>
            <a:pPr marL="685800" lvl="1" indent="0" eaLnBrk="1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>
                <a:solidFill>
                  <a:srgbClr val="00228E"/>
                </a:solidFill>
              </a:rPr>
              <a:t>				Streamline regulation</a:t>
            </a:r>
          </a:p>
          <a:p>
            <a:pPr marL="685800" lvl="1" indent="0" eaLnBrk="1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>
                <a:solidFill>
                  <a:srgbClr val="C00000"/>
                </a:solidFill>
              </a:rPr>
              <a:t>Revenue Decoupling	</a:t>
            </a:r>
            <a:r>
              <a:rPr lang="en-US" altLang="en-US" sz="1800">
                <a:solidFill>
                  <a:srgbClr val="00228E"/>
                </a:solidFill>
              </a:rPr>
              <a:t>	Removes disincentives to embrace 						DSM, DG, and innovative pricing</a:t>
            </a:r>
          </a:p>
          <a:p>
            <a:pPr marL="685800" lvl="1" indent="0">
              <a:buFont typeface="Arial" panose="020B0604020202020204" pitchFamily="34" charset="0"/>
              <a:buNone/>
              <a:defRPr/>
            </a:pPr>
            <a:r>
              <a:rPr lang="en-US" altLang="en-US" sz="1800">
                <a:solidFill>
                  <a:srgbClr val="C00000"/>
                </a:solidFill>
              </a:rPr>
              <a:t>Special Incentives for 		</a:t>
            </a:r>
            <a:r>
              <a:rPr lang="en-US" altLang="en-US" sz="1800">
                <a:solidFill>
                  <a:srgbClr val="00228E"/>
                </a:solidFill>
              </a:rPr>
              <a:t>Encourages use of these inputs </a:t>
            </a:r>
            <a:endParaRPr lang="en-US" altLang="en-US" sz="1800">
              <a:solidFill>
                <a:srgbClr val="C00000"/>
              </a:solidFill>
            </a:endParaRPr>
          </a:p>
          <a:p>
            <a:pPr marL="685800" lvl="1" indent="0" eaLnBrk="1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>
                <a:solidFill>
                  <a:srgbClr val="C00000"/>
                </a:solidFill>
              </a:rPr>
              <a:t>Underused Inputs </a:t>
            </a:r>
            <a:r>
              <a:rPr lang="en-US" altLang="en-US" sz="1800">
                <a:solidFill>
                  <a:srgbClr val="00228E"/>
                </a:solidFill>
              </a:rPr>
              <a:t>	</a:t>
            </a:r>
          </a:p>
          <a:p>
            <a:pPr marL="685800" lvl="1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1800">
                <a:solidFill>
                  <a:srgbClr val="C00000"/>
                </a:solidFill>
              </a:rPr>
              <a:t>PIMs</a:t>
            </a:r>
            <a:r>
              <a:rPr lang="en-US" altLang="en-US" sz="1800">
                <a:solidFill>
                  <a:srgbClr val="00228E"/>
                </a:solidFill>
              </a:rPr>
              <a:t>			Shore up weak spots in incentive structure</a:t>
            </a:r>
          </a:p>
          <a:p>
            <a:pPr marL="685800" lvl="1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1800">
                <a:solidFill>
                  <a:srgbClr val="00228E"/>
                </a:solidFill>
              </a:rPr>
              <a:t>		</a:t>
            </a:r>
          </a:p>
          <a:p>
            <a:pPr marL="457200" lvl="1" indent="0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>
                <a:highlight>
                  <a:srgbClr val="FF00FF"/>
                </a:highlight>
              </a:rPr>
              <a:t>	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1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3EB46-3064-4B23-A733-4A76C0DBB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989" y="6229352"/>
            <a:ext cx="4433978" cy="331788"/>
          </a:xfrm>
        </p:spPr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1465100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D3AD4-261D-4785-B7F8-089CC91E3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672872"/>
            <a:ext cx="8601075" cy="4836680"/>
          </a:xfrm>
        </p:spPr>
        <p:txBody>
          <a:bodyPr/>
          <a:lstStyle/>
          <a:p>
            <a:pPr indent="0" algn="ctr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 Rates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Basic Idea</a:t>
            </a:r>
            <a:endParaRPr lang="en-US" sz="1400" b="0" dirty="0">
              <a:effectLst/>
            </a:endParaRPr>
          </a:p>
          <a:p>
            <a:pPr marL="0" indent="0" rtl="0">
              <a:spcBef>
                <a:spcPts val="440"/>
              </a:spcBef>
              <a:spcAft>
                <a:spcPts val="0"/>
              </a:spcAft>
              <a:buNone/>
            </a:pPr>
            <a:br>
              <a:rPr lang="en-US" sz="1400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Revenue requirement adjusted annually to reflect pro forma cost of service --- “cost of service formula”</a:t>
            </a:r>
            <a:endParaRPr lang="en-US" sz="1400" b="0" dirty="0">
              <a:effectLst/>
            </a:endParaRPr>
          </a:p>
          <a:p>
            <a:pPr marL="0" indent="0" rtl="0">
              <a:spcBef>
                <a:spcPts val="440"/>
              </a:spcBef>
              <a:spcAft>
                <a:spcPts val="0"/>
              </a:spcAft>
              <a:buNone/>
            </a:pPr>
            <a:br>
              <a:rPr lang="en-US" sz="1400" b="0" dirty="0">
                <a:effectLst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Retail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variant: reset rates automatically to achieve target ROE when actual (or forecasted) ROE differs materially </a:t>
            </a:r>
            <a:endParaRPr lang="en-US" sz="1400" b="0" dirty="0">
              <a:effectLst/>
            </a:endParaRPr>
          </a:p>
          <a:p>
            <a:pPr marL="0" indent="0" rtl="0">
              <a:spcBef>
                <a:spcPts val="440"/>
              </a:spcBef>
              <a:spcAft>
                <a:spcPts val="0"/>
              </a:spcAft>
              <a:buNone/>
            </a:pPr>
            <a:br>
              <a:rPr lang="en-US" sz="1400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Scope and duration of prudence reviews reduced</a:t>
            </a:r>
            <a:endParaRPr lang="en-US" sz="1400" b="0" dirty="0">
              <a:effectLst/>
            </a:endParaRPr>
          </a:p>
          <a:p>
            <a:pPr marL="0" indent="0" rtl="0">
              <a:spcBef>
                <a:spcPts val="560"/>
              </a:spcBef>
              <a:spcAft>
                <a:spcPts val="0"/>
              </a:spcAft>
              <a:buNone/>
            </a:pPr>
            <a:br>
              <a:rPr lang="en-US" sz="1400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Supplemental “bells &amp; whistles” may strengthen incentives and add a PBR flavor</a:t>
            </a:r>
          </a:p>
          <a:p>
            <a:pPr mar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400" b="0" dirty="0">
              <a:effectLst/>
            </a:endParaRPr>
          </a:p>
          <a:p>
            <a:pPr marL="711200" lvl="1">
              <a:spcBef>
                <a:spcPts val="44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66"/>
                </a:solidFill>
                <a:effectLst/>
              </a:rPr>
              <a:t>SQ PIMs</a:t>
            </a:r>
          </a:p>
          <a:p>
            <a:pPr marL="711200" lvl="1">
              <a:spcBef>
                <a:spcPts val="440"/>
              </a:spcBef>
              <a:spcAft>
                <a:spcPts val="0"/>
              </a:spcAft>
            </a:pPr>
            <a:r>
              <a:rPr lang="en-US" sz="2000" b="0" i="1" u="none" strike="noStrike" dirty="0">
                <a:solidFill>
                  <a:srgbClr val="000066"/>
                </a:solidFill>
                <a:effectLst/>
              </a:rPr>
              <a:t>growth </a:t>
            </a:r>
            <a:r>
              <a:rPr lang="en-US" sz="2000" b="0" i="1" u="none" strike="noStrike" dirty="0" err="1">
                <a:solidFill>
                  <a:srgbClr val="000066"/>
                </a:solidFill>
                <a:effectLst/>
              </a:rPr>
              <a:t>Revenue</a:t>
            </a:r>
            <a:r>
              <a:rPr lang="en-US" sz="2000" b="0" i="1" u="none" strike="noStrike" baseline="30000" dirty="0" err="1">
                <a:solidFill>
                  <a:srgbClr val="000066"/>
                </a:solidFill>
                <a:effectLst/>
              </a:rPr>
              <a:t>O&amp;M</a:t>
            </a:r>
            <a:r>
              <a:rPr lang="en-US" sz="2000" b="0" i="1" u="none" strike="noStrike" baseline="30000" dirty="0">
                <a:solidFill>
                  <a:srgbClr val="000066"/>
                </a:solidFill>
                <a:effectLst/>
              </a:rPr>
              <a:t> </a:t>
            </a:r>
            <a:r>
              <a:rPr lang="en-US" sz="2000" b="0" i="1" u="none" strike="noStrike" dirty="0">
                <a:solidFill>
                  <a:srgbClr val="000066"/>
                </a:solidFill>
                <a:effectLst/>
              </a:rPr>
              <a:t> &lt; Growth CPI+ 0.5%</a:t>
            </a:r>
            <a:endParaRPr lang="en-US" sz="2000" b="0" i="1" u="none" strike="noStrike" dirty="0">
              <a:solidFill>
                <a:srgbClr val="BE3328"/>
              </a:solidFill>
              <a:effectLst/>
            </a:endParaRPr>
          </a:p>
          <a:p>
            <a:pPr marL="0" indent="0">
              <a:buNone/>
            </a:pPr>
            <a:br>
              <a:rPr lang="en-US" sz="1400" b="0" dirty="0">
                <a:effectLst/>
              </a:rPr>
            </a:br>
            <a:endParaRPr lang="en-US" sz="2000" dirty="0"/>
          </a:p>
          <a:p>
            <a:pPr indent="234950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7AFF8-9400-4A4B-9AE6-51D070C2AD8C}"/>
              </a:ext>
            </a:extLst>
          </p:cNvPr>
          <p:cNvSpPr txBox="1"/>
          <p:nvPr/>
        </p:nvSpPr>
        <p:spPr>
          <a:xfrm>
            <a:off x="2286000" y="32462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3D48BC-1397-4C6F-9A1F-B8AEDC083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4171758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B449-A37C-4C94-BC25-C642D9E4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 Rate Precedents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7AFF8-9400-4A4B-9AE6-51D070C2AD8C}"/>
              </a:ext>
            </a:extLst>
          </p:cNvPr>
          <p:cNvSpPr txBox="1"/>
          <p:nvPr/>
        </p:nvSpPr>
        <p:spPr>
          <a:xfrm>
            <a:off x="2286000" y="32462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46ABCF-4F6D-48A6-8581-CEDF2038C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422" y="942716"/>
            <a:ext cx="6711155" cy="4972568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4675094-4E08-429D-BA3C-47302B028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163372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Bibliography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endParaRPr lang="en-US" altLang="en-US" sz="240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>
              <a:latin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>
              <a:latin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>
              <a:latin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>
              <a:latin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EECE99-CAA6-4D27-84F9-898E15206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2352CE-2280-49FB-81AA-B40AA4F4BB1C}"/>
              </a:ext>
            </a:extLst>
          </p:cNvPr>
          <p:cNvSpPr/>
          <p:nvPr/>
        </p:nvSpPr>
        <p:spPr>
          <a:xfrm>
            <a:off x="509605" y="932675"/>
            <a:ext cx="806446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l" rtl="0" fontAlgn="t">
              <a:spcAft>
                <a:spcPts val="1200"/>
              </a:spcAft>
            </a:pPr>
            <a:r>
              <a:rPr lang="en-US" sz="1600" b="0" i="0">
                <a:effectLst/>
                <a:latin typeface="+mn-lt"/>
              </a:rPr>
              <a:t>Lowry, Mark Newton and David </a:t>
            </a:r>
            <a:r>
              <a:rPr lang="en-US" sz="1600" b="0" i="0" err="1">
                <a:effectLst/>
                <a:latin typeface="+mn-lt"/>
              </a:rPr>
              <a:t>Hovde</a:t>
            </a:r>
            <a:r>
              <a:rPr lang="en-US" sz="1600" b="0" i="0">
                <a:effectLst/>
                <a:latin typeface="+mn-lt"/>
              </a:rPr>
              <a:t>, “Escalating Power Distributor O&amp;M Revenue,” </a:t>
            </a:r>
            <a:r>
              <a:rPr lang="en-US" sz="1600" b="0" i="1">
                <a:effectLst/>
                <a:latin typeface="+mn-lt"/>
              </a:rPr>
              <a:t>Electricity Journal</a:t>
            </a:r>
            <a:r>
              <a:rPr lang="en-US" sz="1600" b="0" i="0">
                <a:effectLst/>
                <a:latin typeface="+mn-lt"/>
              </a:rPr>
              <a:t>, forthcoming, July 2021.</a:t>
            </a:r>
          </a:p>
          <a:p>
            <a:pPr marL="230188" indent="-230188" algn="l" rtl="0" fontAlgn="t">
              <a:spcAft>
                <a:spcPts val="1200"/>
              </a:spcAft>
            </a:pPr>
            <a:r>
              <a:rPr lang="en-US" sz="1600" b="0" i="0">
                <a:effectLst/>
                <a:latin typeface="+mn-lt"/>
              </a:rPr>
              <a:t>Lowry, Mark Newton and Matthew Makos, “PBR and Climate Change,” </a:t>
            </a:r>
            <a:r>
              <a:rPr lang="en-US" sz="1600" b="0" i="1">
                <a:effectLst/>
                <a:latin typeface="+mn-lt"/>
              </a:rPr>
              <a:t>Climate and Energy</a:t>
            </a:r>
            <a:r>
              <a:rPr lang="en-US" sz="1600" b="0" i="0">
                <a:effectLst/>
                <a:latin typeface="+mn-lt"/>
              </a:rPr>
              <a:t>, forthcoming, July 2021.</a:t>
            </a:r>
          </a:p>
          <a:p>
            <a:pPr marL="230188" indent="-230188" algn="l" rtl="0" fontAlgn="t">
              <a:spcAft>
                <a:spcPts val="1200"/>
              </a:spcAft>
            </a:pPr>
            <a:r>
              <a:rPr lang="en-US" sz="1600" b="0" i="0">
                <a:effectLst/>
                <a:latin typeface="+mn-lt"/>
              </a:rPr>
              <a:t>Lowry, Mark Newton, “Four Common Myths About Performance-based Regulation</a:t>
            </a:r>
            <a:r>
              <a:rPr lang="en-US" sz="1600" b="0" i="1">
                <a:effectLst/>
                <a:latin typeface="+mn-lt"/>
              </a:rPr>
              <a:t>,” Utility Dive</a:t>
            </a:r>
            <a:r>
              <a:rPr lang="en-US" sz="1600" b="0" i="0">
                <a:effectLst/>
                <a:latin typeface="+mn-lt"/>
              </a:rPr>
              <a:t>, April 27, 2021.</a:t>
            </a:r>
          </a:p>
          <a:p>
            <a:pPr marL="230188" indent="-230188" algn="l" rtl="0" fontAlgn="t">
              <a:spcAft>
                <a:spcPts val="1200"/>
              </a:spcAft>
            </a:pPr>
            <a:r>
              <a:rPr lang="en-US" sz="1600" b="0" i="0">
                <a:effectLst/>
                <a:latin typeface="+mn-lt"/>
              </a:rPr>
              <a:t>Lowry, Mark Newton and Matthew Makos, “Revenue Decoupling at 40, Venerable PBR Tool Goes National,” </a:t>
            </a:r>
            <a:r>
              <a:rPr lang="en-US" sz="1600" b="0" i="1">
                <a:effectLst/>
                <a:latin typeface="+mn-lt"/>
              </a:rPr>
              <a:t>Public Utilities Fortnightly</a:t>
            </a:r>
            <a:r>
              <a:rPr lang="en-US" sz="1600" b="0" i="0">
                <a:effectLst/>
                <a:latin typeface="+mn-lt"/>
              </a:rPr>
              <a:t>, April 2021. </a:t>
            </a:r>
          </a:p>
          <a:p>
            <a:pPr marL="230188" indent="-230188" algn="l" rtl="0" fontAlgn="t">
              <a:spcAft>
                <a:spcPts val="1200"/>
              </a:spcAft>
            </a:pPr>
            <a:r>
              <a:rPr lang="en-US" sz="1600" b="0" i="0">
                <a:effectLst/>
                <a:latin typeface="+mn-lt"/>
              </a:rPr>
              <a:t>Lowry, Mark Newton</a:t>
            </a:r>
            <a:r>
              <a:rPr lang="en-US" sz="1600">
                <a:latin typeface="+mn-lt"/>
              </a:rPr>
              <a:t>, Matthew Makos, Jeff </a:t>
            </a:r>
            <a:r>
              <a:rPr lang="en-US" sz="1600" err="1">
                <a:latin typeface="+mn-lt"/>
              </a:rPr>
              <a:t>Deason</a:t>
            </a:r>
            <a:r>
              <a:rPr lang="en-US" sz="1600">
                <a:latin typeface="+mn-lt"/>
              </a:rPr>
              <a:t>, and Lisa Schwartz, “State Performance-Based Regulation Using Multiyear Rate Plans for U.S. Electric Utilities,” for Lawrence Berkeley National Laboratory, Grid Modernization Laboratory Consortium, U.S. Department of Energy, July 2017.</a:t>
            </a:r>
          </a:p>
          <a:p>
            <a:pPr marL="230188" indent="-230188">
              <a:spcAft>
                <a:spcPts val="1200"/>
              </a:spcAft>
            </a:pPr>
            <a:r>
              <a:rPr lang="en-US" sz="1600" b="0" i="0">
                <a:effectLst/>
                <a:latin typeface="+mn-lt"/>
              </a:rPr>
              <a:t>Lowry, Mark Newton</a:t>
            </a:r>
            <a:r>
              <a:rPr lang="en-US" sz="1600">
                <a:latin typeface="+mn-lt"/>
              </a:rPr>
              <a:t> and Tim Woolf, “Performance-Based Regulation in a High Distributed Energy Resources Future</a:t>
            </a:r>
            <a:r>
              <a:rPr lang="en-US" sz="1600" i="1">
                <a:latin typeface="+mn-lt"/>
              </a:rPr>
              <a:t>,”</a:t>
            </a:r>
            <a:r>
              <a:rPr lang="en-US" sz="1600">
                <a:latin typeface="+mn-lt"/>
              </a:rPr>
              <a:t> for Lawrence Berkeley National Laboratory, Future Electric Utility Regulation series, January 2016.</a:t>
            </a:r>
          </a:p>
        </p:txBody>
      </p:sp>
    </p:spTree>
    <p:extLst>
      <p:ext uri="{BB962C8B-B14F-4D97-AF65-F5344CB8AC3E}">
        <p14:creationId xmlns:p14="http://schemas.microsoft.com/office/powerpoint/2010/main" val="1813774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7561" y="157660"/>
            <a:ext cx="7910513" cy="76835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altLang="en-US" sz="3600"/>
              <a:t>Dr. Lowry</a:t>
            </a:r>
            <a:endParaRPr lang="en-US" altLang="en-US" sz="36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41300" y="1006280"/>
            <a:ext cx="8601075" cy="5349875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ea typeface="Arial" panose="020B0604020202020204" pitchFamily="34" charset="0"/>
              </a:rPr>
              <a:t>President, Pacific Economics Group Research LLC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ea typeface="Arial" panose="020B0604020202020204" pitchFamily="34" charset="0"/>
              </a:rPr>
              <a:t>Active in PBR field since 1989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ea typeface="Arial" panose="020B0604020202020204" pitchFamily="34" charset="0"/>
              </a:rPr>
              <a:t>Specialties: regulatory strategy, PBR mechanism design, input price and productivity research, statistical benchmarking, expert witness testimony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ea typeface="Arial" panose="020B0604020202020204" pitchFamily="34" charset="0"/>
              </a:rPr>
              <a:t>Former Penn State University energy economics professor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ea typeface="Arial" panose="020B0604020202020204" pitchFamily="34" charset="0"/>
              </a:rPr>
              <a:t>PhD Applied Economics, University of Wisconsin</a:t>
            </a:r>
            <a:endParaRPr lang="en-US" altLang="en-US" sz="1400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en-US" altLang="en-US" sz="2000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0FD5F-4AF2-4FF0-97D9-91CE9499C4BC}"/>
              </a:ext>
            </a:extLst>
          </p:cNvPr>
          <p:cNvSpPr txBox="1"/>
          <p:nvPr/>
        </p:nvSpPr>
        <p:spPr>
          <a:xfrm>
            <a:off x="4114800" y="29752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1DF4F-F6EE-4BEC-AB50-428AC46D7C4C}"/>
              </a:ext>
            </a:extLst>
          </p:cNvPr>
          <p:cNvSpPr txBox="1"/>
          <p:nvPr/>
        </p:nvSpPr>
        <p:spPr>
          <a:xfrm>
            <a:off x="1618390" y="3441170"/>
            <a:ext cx="5560321" cy="2308324"/>
          </a:xfrm>
          <a:prstGeom prst="rect">
            <a:avLst/>
          </a:prstGeom>
          <a:solidFill>
            <a:srgbClr val="F39F7D"/>
          </a:solidFill>
          <a:ln w="571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en-US" sz="800" b="1" dirty="0"/>
          </a:p>
          <a:p>
            <a:pPr marL="0" indent="0" algn="ctr">
              <a:buNone/>
            </a:pPr>
            <a:r>
              <a:rPr lang="en-US" sz="2000" b="1" dirty="0"/>
              <a:t>Pacific Economics Group  Research LLC</a:t>
            </a:r>
          </a:p>
          <a:p>
            <a:pPr marL="0" indent="0" algn="ctr">
              <a:buNone/>
            </a:pPr>
            <a:endParaRPr lang="en-US" sz="800" b="1" dirty="0"/>
          </a:p>
          <a:p>
            <a:pPr marL="0" indent="0" algn="ctr">
              <a:buNone/>
            </a:pPr>
            <a:r>
              <a:rPr lang="en-US" dirty="0"/>
              <a:t>44 East Mifflin St.</a:t>
            </a:r>
          </a:p>
          <a:p>
            <a:pPr marL="0" indent="0" algn="ctr">
              <a:buNone/>
            </a:pPr>
            <a:r>
              <a:rPr lang="en-US" dirty="0"/>
              <a:t>Madison, Wisconsin USA</a:t>
            </a:r>
          </a:p>
          <a:p>
            <a:pPr marL="0" indent="0" algn="ctr">
              <a:buNone/>
            </a:pPr>
            <a:r>
              <a:rPr lang="en-US" dirty="0"/>
              <a:t>608-257-1522 ext. 23</a:t>
            </a:r>
          </a:p>
          <a:p>
            <a:pPr marL="0" indent="0" algn="ctr">
              <a:buNone/>
            </a:pPr>
            <a:r>
              <a:rPr lang="en-US" dirty="0"/>
              <a:t>mnlowry@pacificeconomicsgroup.com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www.pacificeconomicsgroup.com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CE2FBC-C6EE-448A-8BBE-944C0B1BD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166361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00;p7">
            <a:extLst>
              <a:ext uri="{FF2B5EF4-FFF2-40B4-BE49-F238E27FC236}">
                <a16:creationId xmlns:a16="http://schemas.microsoft.com/office/drawing/2014/main" id="{DD5D4C04-9393-47B6-9169-99768EE2B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ts val="1300"/>
              <a:buFont typeface="Noto Sans Symbols"/>
              <a:buNone/>
            </a:pPr>
            <a:endParaRPr lang="en-US" altLang="en-US" sz="200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1" name="Google Shape;101;p7">
            <a:extLst>
              <a:ext uri="{FF2B5EF4-FFF2-40B4-BE49-F238E27FC236}">
                <a16:creationId xmlns:a16="http://schemas.microsoft.com/office/drawing/2014/main" id="{E80A1073-06D2-4E2A-BB52-4081252B89B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What’s Driving </a:t>
            </a:r>
            <a:r>
              <a:rPr lang="en-US" altLang="en-US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Altreg</a:t>
            </a:r>
            <a:r>
              <a:rPr lang="en-US" altLang="en-US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  <a:endParaRPr lang="en-US" altLang="en-US" sz="320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2" name="Google Shape;102;p7">
            <a:extLst>
              <a:ext uri="{FF2B5EF4-FFF2-40B4-BE49-F238E27FC236}">
                <a16:creationId xmlns:a16="http://schemas.microsoft.com/office/drawing/2014/main" id="{535B498C-1513-4D24-B626-EA83BC21CD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008929"/>
            <a:ext cx="8229600" cy="4525962"/>
          </a:xfrm>
        </p:spPr>
        <p:txBody>
          <a:bodyPr lIns="92075" tIns="46025" rIns="92075" bIns="46025"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COSR works best under favorable business conditions that make rate cases less frequent.  Infrequent rate cases…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strengthen utility cost performance incentives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reduce regulatory cost</a:t>
            </a:r>
          </a:p>
          <a:p>
            <a:pPr marL="0" indent="0" eaLnBrk="1" hangingPunct="1">
              <a:spcBef>
                <a:spcPts val="438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Business conditions are less favorable today than in COSR’s “golden age” 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Load growth much slower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Some utilities nonetheless need high capital spending to modernize infrastructure and increase resiliency and/or reliance on clean energy sources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  <a:buNone/>
            </a:pPr>
            <a:r>
              <a:rPr lang="en-US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&gt;&gt;&gt; Cost tends is grow faster than revenue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Many generic issues to consider (e.g. rate designs and system planning)</a:t>
            </a:r>
          </a:p>
          <a:p>
            <a:pPr marL="0" indent="0" eaLnBrk="1" hangingPunct="1">
              <a:spcBef>
                <a:spcPts val="438"/>
              </a:spcBef>
              <a:spcAft>
                <a:spcPts val="1200"/>
              </a:spcAft>
              <a:buClr>
                <a:srgbClr val="000000"/>
              </a:buClr>
              <a:buSzPts val="2200"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Under COSR, these conditions lead to frequent rate cases, weak cost containment incentives, and high regulatory cost</a:t>
            </a:r>
          </a:p>
          <a:p>
            <a:pPr marL="0" indent="0" eaLnBrk="1" hangingPunct="1">
              <a:spcBef>
                <a:spcPts val="438"/>
              </a:spcBef>
              <a:spcAft>
                <a:spcPts val="1200"/>
              </a:spcAft>
              <a:buClr>
                <a:srgbClr val="000000"/>
              </a:buClr>
              <a:buSzPts val="2200"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 well, utilities are financially insulated from environmental damage that they cause </a:t>
            </a:r>
          </a:p>
          <a:p>
            <a:pPr marL="0" indent="0" eaLnBrk="1" hangingPunct="1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ts val="2600"/>
              <a:buFont typeface="Calibri" panose="020F0502020204030204" pitchFamily="34" charset="0"/>
              <a:buNone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742950" lvl="1" indent="-285750" eaLnBrk="1" hangingPunct="1">
              <a:spcBef>
                <a:spcPts val="438"/>
              </a:spcBef>
              <a:spcAft>
                <a:spcPct val="0"/>
              </a:spcAft>
              <a:buClr>
                <a:srgbClr val="BE3328"/>
              </a:buClr>
              <a:buSzPts val="2200"/>
              <a:buFont typeface="Times New Roman" panose="02020603050405020304" pitchFamily="18" charset="0"/>
              <a:buNone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4" name="Google Shape;104;p7">
            <a:extLst>
              <a:ext uri="{FF2B5EF4-FFF2-40B4-BE49-F238E27FC236}">
                <a16:creationId xmlns:a16="http://schemas.microsoft.com/office/drawing/2014/main" id="{9E165E1D-35C6-4DF9-9274-9DCC3CB8C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57200" y="6400800"/>
            <a:ext cx="3733800" cy="3206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sym typeface="Calibri" panose="020F0502020204030204" pitchFamily="34" charset="0"/>
              </a:rPr>
              <a:t>The PBR Challenge for U.S. Consumer Advocates</a:t>
            </a:r>
          </a:p>
        </p:txBody>
      </p:sp>
      <p:sp>
        <p:nvSpPr>
          <p:cNvPr id="17415" name="Google Shape;105;p7">
            <a:extLst>
              <a:ext uri="{FF2B5EF4-FFF2-40B4-BE49-F238E27FC236}">
                <a16:creationId xmlns:a16="http://schemas.microsoft.com/office/drawing/2014/main" id="{D142D503-C21B-4D06-90B6-F69EF0C5B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04800"/>
            <a:ext cx="708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25" rIns="92075" bIns="460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3200"/>
              <a:buFont typeface="Calibri" panose="020F0502020204030204" pitchFamily="34" charset="0"/>
              <a:buNone/>
            </a:pPr>
            <a:endParaRPr lang="en-US" altLang="en-US" sz="3200" b="1">
              <a:solidFill>
                <a:srgbClr val="000066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2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00;p7">
            <a:extLst>
              <a:ext uri="{FF2B5EF4-FFF2-40B4-BE49-F238E27FC236}">
                <a16:creationId xmlns:a16="http://schemas.microsoft.com/office/drawing/2014/main" id="{DD5D4C04-9393-47B6-9169-99768EE2B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ts val="1300"/>
              <a:buFont typeface="Noto Sans Symbols"/>
              <a:buNone/>
            </a:pPr>
            <a:endParaRPr lang="en-US" altLang="en-US" sz="200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1" name="Google Shape;101;p7">
            <a:extLst>
              <a:ext uri="{FF2B5EF4-FFF2-40B4-BE49-F238E27FC236}">
                <a16:creationId xmlns:a16="http://schemas.microsoft.com/office/drawing/2014/main" id="{E80A1073-06D2-4E2A-BB52-4081252B89B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Altreg</a:t>
            </a:r>
            <a:r>
              <a:rPr lang="en-US" altLang="en-US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Options</a:t>
            </a:r>
            <a:endParaRPr lang="en-US" altLang="en-US" sz="320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2" name="Google Shape;102;p7">
            <a:extLst>
              <a:ext uri="{FF2B5EF4-FFF2-40B4-BE49-F238E27FC236}">
                <a16:creationId xmlns:a16="http://schemas.microsoft.com/office/drawing/2014/main" id="{535B498C-1513-4D24-B626-EA83BC21CD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252658"/>
            <a:ext cx="8229600" cy="4525962"/>
          </a:xfrm>
        </p:spPr>
        <p:txBody>
          <a:bodyPr lIns="92075" tIns="46025" rIns="92075" bIns="46025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r>
              <a:rPr lang="en-US" altLang="en-US" sz="2200" dirty="0">
                <a:cs typeface="Calibri" panose="020F0502020204030204" pitchFamily="34" charset="0"/>
                <a:sym typeface="Calibri" panose="020F0502020204030204" pitchFamily="34" charset="0"/>
              </a:rPr>
              <a:t>COSR limitations have spurred development of (“</a:t>
            </a:r>
            <a:r>
              <a:rPr lang="en-US" altLang="en-US" sz="2200" dirty="0" err="1">
                <a:cs typeface="Calibri" panose="020F0502020204030204" pitchFamily="34" charset="0"/>
                <a:sym typeface="Calibri" panose="020F0502020204030204" pitchFamily="34" charset="0"/>
              </a:rPr>
              <a:t>Altreg</a:t>
            </a:r>
            <a:r>
              <a:rPr lang="en-US" altLang="en-US" sz="2200" dirty="0">
                <a:cs typeface="Calibri" panose="020F0502020204030204" pitchFamily="34" charset="0"/>
                <a:sym typeface="Calibri" panose="020F0502020204030204" pitchFamily="34" charset="0"/>
              </a:rPr>
              <a:t>”) options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2200" dirty="0"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r>
              <a:rPr lang="en-US" altLang="en-US" sz="2200" dirty="0">
                <a:cs typeface="Calibri" panose="020F0502020204030204" pitchFamily="34" charset="0"/>
                <a:sym typeface="Calibri" panose="020F0502020204030204" pitchFamily="34" charset="0"/>
              </a:rPr>
              <a:t>Utilities care mainly about attrition and propose…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2200" dirty="0"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5715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chemeClr val="dk1"/>
                </a:solidFill>
                <a:ea typeface="Arial"/>
                <a:cs typeface="Calibri"/>
                <a:sym typeface="Calibri"/>
              </a:rPr>
              <a:t>higher fixed charges</a:t>
            </a:r>
            <a:endParaRPr lang="en-US" sz="2200" kern="0" dirty="0">
              <a:ea typeface="Arial"/>
              <a:cs typeface="Arial"/>
              <a:sym typeface="Arial"/>
            </a:endParaRPr>
          </a:p>
          <a:p>
            <a:pPr marL="57150" lvl="1" indent="-3429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additional cost trackers</a:t>
            </a:r>
          </a:p>
          <a:p>
            <a:pPr marL="57150" lvl="1" indent="-3429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  <a:defRPr/>
            </a:pPr>
            <a:r>
              <a:rPr lang="en-US" sz="2200" kern="0" dirty="0">
                <a:solidFill>
                  <a:schemeClr val="dk1"/>
                </a:solidFill>
                <a:ea typeface="Arial"/>
                <a:cs typeface="Calibri"/>
                <a:sym typeface="Calibri"/>
              </a:rPr>
              <a:t>(Cost of service) formula rate plans</a:t>
            </a:r>
          </a:p>
          <a:p>
            <a:pPr marL="742950" lvl="1" indent="-285750" eaLnBrk="1" hangingPunct="1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–"/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Essentially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comprehensive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 cost trackers</a:t>
            </a:r>
          </a:p>
          <a:p>
            <a:pPr marL="742950" lvl="1" indent="-285750" eaLnBrk="1" hangingPunct="1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–"/>
              <a:defRPr/>
            </a:pPr>
            <a:r>
              <a:rPr lang="en-US" sz="2200" dirty="0">
                <a:cs typeface="Calibri" panose="020F0502020204030204" pitchFamily="34" charset="0"/>
                <a:sym typeface="Arial"/>
              </a:rPr>
              <a:t>U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sed by the FERC and, for retail services, in </a:t>
            </a:r>
            <a:r>
              <a:rPr lang="en-US" sz="2200" dirty="0">
                <a:cs typeface="Calibri" panose="020F0502020204030204" pitchFamily="34" charset="0"/>
                <a:sym typeface="Arial"/>
              </a:rPr>
              <a:t>some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 southeastern and Exelon states (e.g., AR, AL, MS, LA, IL, MD, DC)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lvl="1" indent="0" eaLnBrk="1" hangingPunct="1">
              <a:spcBef>
                <a:spcPts val="438"/>
              </a:spcBef>
              <a:spcAft>
                <a:spcPct val="0"/>
              </a:spcAft>
              <a:buSzPts val="2200"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Calibri" panose="020F0502020204030204" pitchFamily="34" charset="0"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ts val="2600"/>
              <a:buFont typeface="Calibri" panose="020F0502020204030204" pitchFamily="34" charset="0"/>
              <a:buNone/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742950" lvl="1" indent="-285750" eaLnBrk="1" hangingPunct="1">
              <a:spcBef>
                <a:spcPts val="438"/>
              </a:spcBef>
              <a:spcAft>
                <a:spcPct val="0"/>
              </a:spcAft>
              <a:buClr>
                <a:srgbClr val="BE3328"/>
              </a:buClr>
              <a:buSzPts val="2200"/>
              <a:buFont typeface="Times New Roman" panose="02020603050405020304" pitchFamily="18" charset="0"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4" name="Google Shape;104;p7">
            <a:extLst>
              <a:ext uri="{FF2B5EF4-FFF2-40B4-BE49-F238E27FC236}">
                <a16:creationId xmlns:a16="http://schemas.microsoft.com/office/drawing/2014/main" id="{9E165E1D-35C6-4DF9-9274-9DCC3CB8C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57200" y="6400800"/>
            <a:ext cx="3733800" cy="3206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sym typeface="Calibri" panose="020F0502020204030204" pitchFamily="34" charset="0"/>
              </a:rPr>
              <a:t>The PBR Challenge for U.S. Consumer Advocates</a:t>
            </a:r>
          </a:p>
        </p:txBody>
      </p:sp>
      <p:sp>
        <p:nvSpPr>
          <p:cNvPr id="17415" name="Google Shape;105;p7">
            <a:extLst>
              <a:ext uri="{FF2B5EF4-FFF2-40B4-BE49-F238E27FC236}">
                <a16:creationId xmlns:a16="http://schemas.microsoft.com/office/drawing/2014/main" id="{D142D503-C21B-4D06-90B6-F69EF0C5B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04800"/>
            <a:ext cx="708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25" rIns="92075" bIns="460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3200"/>
              <a:buFont typeface="Calibri" panose="020F0502020204030204" pitchFamily="34" charset="0"/>
              <a:buNone/>
            </a:pPr>
            <a:endParaRPr lang="en-US" altLang="en-US" sz="3200" b="1">
              <a:solidFill>
                <a:srgbClr val="000066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7416" name="Google Shape;106;p7">
            <a:extLst>
              <a:ext uri="{FF2B5EF4-FFF2-40B4-BE49-F238E27FC236}">
                <a16:creationId xmlns:a16="http://schemas.microsoft.com/office/drawing/2014/main" id="{3A520DB1-2E3C-49D6-8FD1-C7FC6B7E38E1}"/>
              </a:ext>
            </a:extLst>
          </p:cNvPr>
          <p:cNvGrpSpPr>
            <a:grpSpLocks/>
          </p:cNvGrpSpPr>
          <p:nvPr/>
        </p:nvGrpSpPr>
        <p:grpSpPr bwMode="auto">
          <a:xfrm>
            <a:off x="550863" y="3047999"/>
            <a:ext cx="7924800" cy="2603498"/>
            <a:chOff x="0" y="1026258"/>
            <a:chExt cx="7924800" cy="2603302"/>
          </a:xfrm>
        </p:grpSpPr>
        <p:sp>
          <p:nvSpPr>
            <p:cNvPr id="17421" name="Google Shape;109;p7">
              <a:extLst>
                <a:ext uri="{FF2B5EF4-FFF2-40B4-BE49-F238E27FC236}">
                  <a16:creationId xmlns:a16="http://schemas.microsoft.com/office/drawing/2014/main" id="{D5C9D24C-537F-4A40-842D-44B50B627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6428"/>
              <a:ext cx="7924800" cy="10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110;p7">
              <a:extLst>
                <a:ext uri="{FF2B5EF4-FFF2-40B4-BE49-F238E27FC236}">
                  <a16:creationId xmlns:a16="http://schemas.microsoft.com/office/drawing/2014/main" id="{9546E7F4-DBC8-491A-8B0D-9336E056D5B8}"/>
                </a:ext>
              </a:extLst>
            </p:cNvPr>
            <p:cNvSpPr txBox="1"/>
            <p:nvPr/>
          </p:nvSpPr>
          <p:spPr>
            <a:xfrm>
              <a:off x="0" y="1026258"/>
              <a:ext cx="7924800" cy="107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251600" tIns="25400" rIns="142225" bIns="25400"/>
            <a:lstStyle/>
            <a:p>
              <a:pPr marL="228600" lvl="1" indent="-76200" eaLnBrk="1" fontAlgn="auto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  <a:defRPr/>
              </a:pPr>
              <a:endParaRPr sz="24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7" name="Google Shape;113;p7">
              <a:extLst>
                <a:ext uri="{FF2B5EF4-FFF2-40B4-BE49-F238E27FC236}">
                  <a16:creationId xmlns:a16="http://schemas.microsoft.com/office/drawing/2014/main" id="{E0AC8237-721E-4385-ABBE-BC539C298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53160"/>
              <a:ext cx="7924800" cy="10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7F93DC7-43C3-4AF2-8D78-7A42CFA4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41325"/>
            <a:ext cx="8229600" cy="4143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>
                <a:solidFill>
                  <a:srgbClr val="002060"/>
                </a:solidFill>
                <a:ea typeface="+mj-ea"/>
              </a:rPr>
              <a:t>The PBR Alternative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9A6345A6-035C-4133-A274-22EA01A5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963613"/>
            <a:ext cx="8793163" cy="5345112"/>
          </a:xfrm>
        </p:spPr>
        <p:txBody>
          <a:bodyPr/>
          <a:lstStyle/>
          <a:p>
            <a:pPr marL="225425" indent="0" eaLnBrk="1" hangingPunct="1">
              <a:buFontTx/>
              <a:buNone/>
              <a:defRPr/>
            </a:pPr>
            <a:r>
              <a:rPr lang="en-US" altLang="en-US" sz="2200"/>
              <a:t>PBR:  </a:t>
            </a:r>
            <a:r>
              <a:rPr lang="en-US" altLang="en-US" sz="2200" err="1"/>
              <a:t>Altreg</a:t>
            </a:r>
            <a:r>
              <a:rPr lang="en-US" altLang="en-US" sz="2200"/>
              <a:t> approaches intended to encourage better performance through stronger incentives (aka “incentive regulation”)</a:t>
            </a:r>
          </a:p>
          <a:p>
            <a:pPr marL="225425" indent="0" eaLnBrk="1" hangingPunct="1">
              <a:buFontTx/>
              <a:buNone/>
              <a:defRPr/>
            </a:pPr>
            <a:endParaRPr lang="en-US" altLang="en-US" sz="800"/>
          </a:p>
          <a:p>
            <a:pPr marL="225425" indent="0" eaLnBrk="1" hangingPunct="1">
              <a:buFontTx/>
              <a:buNone/>
              <a:defRPr/>
            </a:pPr>
            <a:r>
              <a:rPr lang="en-US" altLang="en-US" sz="2200"/>
              <a:t>4 well-established approaches:</a:t>
            </a:r>
          </a:p>
          <a:p>
            <a:pPr marL="225425" indent="0" eaLnBrk="1" hangingPunct="1">
              <a:buFontTx/>
              <a:buNone/>
              <a:defRPr/>
            </a:pPr>
            <a:endParaRPr lang="en-US" altLang="en-US" sz="2200"/>
          </a:p>
          <a:p>
            <a:pPr marL="225425" indent="0" eaLnBrk="1" hangingPunct="1">
              <a:buFontTx/>
              <a:buNone/>
              <a:defRPr/>
            </a:pPr>
            <a:endParaRPr lang="en-US" altLang="en-US" sz="2200"/>
          </a:p>
          <a:p>
            <a:pPr marL="0" indent="0" eaLnBrk="1" hangingPunct="1">
              <a:buFontTx/>
              <a:buNone/>
              <a:defRPr/>
            </a:pPr>
            <a:endParaRPr lang="en-US" altLang="en-US" sz="2200"/>
          </a:p>
          <a:p>
            <a:pPr marL="1200150" lvl="2" indent="-342900" eaLnBrk="1" hangingPunct="1">
              <a:defRPr/>
            </a:pPr>
            <a:endParaRPr lang="en-US" altLang="en-US" sz="2200">
              <a:ea typeface="MS PGothic" panose="020B0600070205080204" pitchFamily="34" charset="-128"/>
            </a:endParaRPr>
          </a:p>
          <a:p>
            <a:pPr marL="1200150" lvl="2" indent="-342900" eaLnBrk="1" hangingPunct="1">
              <a:defRPr/>
            </a:pPr>
            <a:endParaRPr lang="en-US" altLang="en-US" sz="2200">
              <a:ea typeface="MS PGothic" panose="020B0600070205080204" pitchFamily="34" charset="-128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2000" b="1"/>
          </a:p>
          <a:p>
            <a:pPr marL="571500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/>
          </a:p>
          <a:p>
            <a:pPr marL="571500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/>
          </a:p>
          <a:p>
            <a:pPr marL="571500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/>
          </a:p>
          <a:p>
            <a:pPr marL="571500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18F719-A15D-4FD6-B14E-8E6F118549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137414"/>
              </p:ext>
            </p:extLst>
          </p:nvPr>
        </p:nvGraphicFramePr>
        <p:xfrm>
          <a:off x="527107" y="2312677"/>
          <a:ext cx="7912101" cy="332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FF942-7929-4BB1-A0CF-06BB7DAC7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903" y="6308725"/>
            <a:ext cx="4433978" cy="331788"/>
          </a:xfrm>
        </p:spPr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4A04-8EAA-4B48-9DE3-724ABD8B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53" y="178594"/>
            <a:ext cx="7910513" cy="768350"/>
          </a:xfrm>
        </p:spPr>
        <p:txBody>
          <a:bodyPr/>
          <a:lstStyle/>
          <a:p>
            <a:r>
              <a:rPr lang="en-US"/>
              <a:t>Multiyear Rate Plans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04A610-632E-444B-9AB3-0F3610A38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328003"/>
              </p:ext>
            </p:extLst>
          </p:nvPr>
        </p:nvGraphicFramePr>
        <p:xfrm>
          <a:off x="341193" y="587087"/>
          <a:ext cx="8520231" cy="505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1F891-C94B-4F2A-B55C-A6381CD10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381594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07B4B290-68E8-44AA-BD35-2A09FDD0397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62153" y="219256"/>
            <a:ext cx="7910513" cy="7683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Basic PBR Approaches Often Combined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FFBB70D-E61C-4DF0-A8E0-F315B660FF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7341" y="1264830"/>
          <a:ext cx="8240547" cy="482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EBBD559-F327-4DFF-9DA5-5EB605F11703}"/>
              </a:ext>
            </a:extLst>
          </p:cNvPr>
          <p:cNvSpPr txBox="1"/>
          <p:nvPr/>
        </p:nvSpPr>
        <p:spPr>
          <a:xfrm>
            <a:off x="2008750" y="3321044"/>
            <a:ext cx="1543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>
                <a:cs typeface="Arial" panose="020B0604020202020204" pitchFamily="34" charset="0"/>
              </a:rPr>
              <a:t>Performance </a:t>
            </a:r>
            <a:r>
              <a:rPr lang="en-US">
                <a:cs typeface="Arial" panose="020B0604020202020204" pitchFamily="34" charset="0"/>
              </a:rPr>
              <a:t>Metrics</a:t>
            </a: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41D2F7-3C5C-448A-B7D6-9E32C373A3D1}"/>
              </a:ext>
            </a:extLst>
          </p:cNvPr>
          <p:cNvSpPr txBox="1"/>
          <p:nvPr/>
        </p:nvSpPr>
        <p:spPr>
          <a:xfrm>
            <a:off x="5242157" y="3347694"/>
            <a:ext cx="14541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cs typeface="Arial" panose="020B0604020202020204" pitchFamily="34" charset="0"/>
              </a:rPr>
              <a:t> </a:t>
            </a:r>
            <a:r>
              <a:rPr lang="en-US" sz="1800">
                <a:cs typeface="Arial" panose="020B0604020202020204" pitchFamily="34" charset="0"/>
              </a:rPr>
              <a:t>Revenue</a:t>
            </a:r>
          </a:p>
          <a:p>
            <a:pPr algn="ctr">
              <a:defRPr/>
            </a:pPr>
            <a:r>
              <a:rPr lang="en-US">
                <a:cs typeface="Arial" panose="020B0604020202020204" pitchFamily="34" charset="0"/>
              </a:rPr>
              <a:t>Decoupling</a:t>
            </a: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0A6A7A-683C-4C7E-9F73-8F56BCD24B65}"/>
              </a:ext>
            </a:extLst>
          </p:cNvPr>
          <p:cNvSpPr txBox="1">
            <a:spLocks/>
          </p:cNvSpPr>
          <p:nvPr/>
        </p:nvSpPr>
        <p:spPr bwMode="auto">
          <a:xfrm>
            <a:off x="777875" y="5534857"/>
            <a:ext cx="8366125" cy="7683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31859C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  <p:sp>
        <p:nvSpPr>
          <p:cNvPr id="21512" name="TextBox 11">
            <a:extLst>
              <a:ext uri="{FF2B5EF4-FFF2-40B4-BE49-F238E27FC236}">
                <a16:creationId xmlns:a16="http://schemas.microsoft.com/office/drawing/2014/main" id="{062CB57E-2E5F-45DF-899D-F84C57D01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539" y="1782978"/>
            <a:ext cx="145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1800"/>
              <a:t>Multiyear </a:t>
            </a:r>
          </a:p>
          <a:p>
            <a:r>
              <a:rPr lang="en-US" altLang="en-US" sz="1800"/>
              <a:t> Rate Plans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13DDB-46D2-46DC-9776-EFD837285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36635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6066-500C-481A-B671-F56148A9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45" y="178594"/>
            <a:ext cx="7910513" cy="768350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MRP Pros and Cons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D3AD4-261D-4785-B7F8-089CC91E3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Pro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MRPs 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streamline regulation and have sometimes sparked better performance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Utilities assume some risk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MRPs sometimes include productivity growth targets and/or statistical benchmarking of reliability and cost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&gt;&gt;&gt; Refreshing emphasis on utility performance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MRPs often initiated by legislators and regulators, not utilities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000" dirty="0"/>
          </a:p>
          <a:p>
            <a:pPr indent="0">
              <a:buNone/>
            </a:pPr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DCB5F-0257-4948-BD37-F893EE5AF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PBR Challenge for U.S. Consumer Advocates</a:t>
            </a:r>
          </a:p>
        </p:txBody>
      </p:sp>
    </p:spTree>
    <p:extLst>
      <p:ext uri="{BB962C8B-B14F-4D97-AF65-F5344CB8AC3E}">
        <p14:creationId xmlns:p14="http://schemas.microsoft.com/office/powerpoint/2010/main" val="214856335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2452</Words>
  <Application>Microsoft Office PowerPoint</Application>
  <PresentationFormat>Letter Paper (8.5x11 in)</PresentationFormat>
  <Paragraphs>372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 New</vt:lpstr>
      <vt:lpstr>Monotype Sorts</vt:lpstr>
      <vt:lpstr>Noto Sans Symbols</vt:lpstr>
      <vt:lpstr>Symbol</vt:lpstr>
      <vt:lpstr>Times New Roman</vt:lpstr>
      <vt:lpstr>Wingdings</vt:lpstr>
      <vt:lpstr>2_Custom Design</vt:lpstr>
      <vt:lpstr>The PBR Challenge for  US Consumer Advocates</vt:lpstr>
      <vt:lpstr> Introduction</vt:lpstr>
      <vt:lpstr>The Age of Altreg </vt:lpstr>
      <vt:lpstr>What’s Driving Altreg?</vt:lpstr>
      <vt:lpstr>Altreg Options</vt:lpstr>
      <vt:lpstr>The PBR Alternative</vt:lpstr>
      <vt:lpstr>Multiyear Rate Plans</vt:lpstr>
      <vt:lpstr>Basic PBR Approaches Often Combined</vt:lpstr>
      <vt:lpstr>MRP Pros and Cons</vt:lpstr>
      <vt:lpstr>PowerPoint Presentation</vt:lpstr>
      <vt:lpstr>Conclusions</vt:lpstr>
      <vt:lpstr>PowerPoint Presentation</vt:lpstr>
      <vt:lpstr>Indicators of Energy Utility Attrition 1931-20151</vt:lpstr>
      <vt:lpstr>MRP Precedents: United States</vt:lpstr>
      <vt:lpstr>MRP Precedents: Canada</vt:lpstr>
      <vt:lpstr>MRP Case Study: Central Maine Power </vt:lpstr>
      <vt:lpstr>Multifactor Productivity Trend of CMP Under MRPs</vt:lpstr>
      <vt:lpstr>ARM Design Options </vt:lpstr>
      <vt:lpstr>Revenue Decoupling</vt:lpstr>
      <vt:lpstr>Revenue Decoupling Precedents: Electric</vt:lpstr>
      <vt:lpstr>Special Incentives for Underused Inputs </vt:lpstr>
      <vt:lpstr>Key Attributes of Altreg Alternatives</vt:lpstr>
      <vt:lpstr>Performance Metrics</vt:lpstr>
      <vt:lpstr>What do PIMs Target?</vt:lpstr>
      <vt:lpstr>Ontario Scorecard Metrics</vt:lpstr>
      <vt:lpstr>Ontario Scorecard Categories (continued)</vt:lpstr>
      <vt:lpstr> Cost Performance PIMs</vt:lpstr>
      <vt:lpstr>Econometric Benchmarking</vt:lpstr>
      <vt:lpstr>Illustrative Econometric Cost  Model Used in Regulation</vt:lpstr>
      <vt:lpstr> Benchmarking in Regulation</vt:lpstr>
      <vt:lpstr> Roles for PBR Tools</vt:lpstr>
      <vt:lpstr>PowerPoint Presentation</vt:lpstr>
      <vt:lpstr>Formula Rate Precedents</vt:lpstr>
      <vt:lpstr>Bibliography</vt:lpstr>
      <vt:lpstr>About Dr. Lowry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PBR in a High Distributed Energy Resources Future</dc:title>
  <dc:creator>Tim Woolf</dc:creator>
  <cp:lastModifiedBy>Mark</cp:lastModifiedBy>
  <cp:revision>1</cp:revision>
  <cp:lastPrinted>2019-05-29T21:41:43Z</cp:lastPrinted>
  <dcterms:created xsi:type="dcterms:W3CDTF">2018-07-21T13:26:23Z</dcterms:created>
  <dcterms:modified xsi:type="dcterms:W3CDTF">2021-06-15T15:29:34Z</dcterms:modified>
</cp:coreProperties>
</file>