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48" r:id="rId5"/>
  </p:sldMasterIdLst>
  <p:notesMasterIdLst>
    <p:notesMasterId r:id="rId13"/>
  </p:notesMasterIdLst>
  <p:sldIdLst>
    <p:sldId id="257" r:id="rId6"/>
    <p:sldId id="309" r:id="rId7"/>
    <p:sldId id="310" r:id="rId8"/>
    <p:sldId id="315" r:id="rId9"/>
    <p:sldId id="311" r:id="rId10"/>
    <p:sldId id="273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2CDB-CCC2-48C8-8AA9-2BB3F5C4938F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406D-EBB5-4A27-AA0D-88242C9A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7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406D-EBB5-4A27-AA0D-88242C9A4D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6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B009A-1923-3C4F-B6D5-985224BF59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B009A-1923-3C4F-B6D5-985224BF59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B009A-1923-3C4F-B6D5-985224BF59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B009A-1923-3C4F-B6D5-985224BF59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6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B009A-1923-3C4F-B6D5-985224BF59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9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B009A-1923-3C4F-B6D5-985224BF59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B6DE-FA01-433D-BBBC-98AF5A3BE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EB72E-814B-4712-A13D-1988D8FF6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E0A6-85AA-458D-9BDC-0263B8BB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E4764-CF47-415A-AA62-19511C4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92A0C-83C6-44C5-9323-6745CAAA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EAED-FC37-438E-AD6E-F0BC3D3A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90DD9-DA62-42EB-9B82-BD365D17C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80825-5820-4AF0-A080-2B8CD0CF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7E7F4-EB92-40D2-B490-E9EB6766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5E5E2-55DB-402B-AB79-3D3DB05E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9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38E70-62E0-48C6-9E67-3A9A54215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F17ED-31D8-4389-A477-5DA54A062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54B1-0A1C-4D42-B5F6-480EFA6E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BEED7-9811-4219-A483-68E8738F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48B9-546E-4187-AC3D-1AB93E5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83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68E5B3-3ADE-5D48-B376-024B5CE3E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12" y="436500"/>
            <a:ext cx="10876255" cy="3734447"/>
          </a:xfrm>
          <a:prstGeom prst="rect">
            <a:avLst/>
          </a:prstGeom>
        </p:spPr>
        <p:txBody>
          <a:bodyPr anchor="t"/>
          <a:lstStyle>
            <a:lvl1pPr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American</a:t>
            </a:r>
            <a:br>
              <a:rPr lang="en-US"/>
            </a:br>
            <a:r>
              <a:rPr lang="en-US"/>
              <a:t>Petroleum</a:t>
            </a:r>
            <a:br>
              <a:rPr lang="en-US"/>
            </a:br>
            <a:r>
              <a:rPr lang="en-US"/>
              <a:t>Institute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CC96-D201-0C48-A193-43F5D8476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5772753"/>
            <a:ext cx="3657600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23969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MM DD YYYY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B3D21-B72C-D240-9D8D-95FD8CAAD8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806" y="6168040"/>
            <a:ext cx="1693624" cy="4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8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Slide 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4B514D-12D1-8645-A64F-6871C3993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806" y="6168041"/>
            <a:ext cx="1693620" cy="4480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68E5B3-3ADE-5D48-B376-024B5CE3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46" y="436501"/>
            <a:ext cx="10515600" cy="860052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03AF9C-0BD1-1F41-A02B-3977C46F18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9549" y="2005013"/>
            <a:ext cx="7467863" cy="309245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buClr>
                <a:srgbClr val="00B0F0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00B0F0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rgbClr val="00B0F0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rgbClr val="00B0F0"/>
              </a:buClr>
              <a:defRPr sz="2400">
                <a:solidFill>
                  <a:schemeClr val="bg1"/>
                </a:solidFill>
              </a:defRPr>
            </a:lvl5pPr>
          </a:lstStyle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Nullam</a:t>
            </a:r>
            <a:r>
              <a:rPr lang="en-US" sz="2400">
                <a:solidFill>
                  <a:schemeClr val="bg1"/>
                </a:solidFill>
              </a:rPr>
              <a:t> a </a:t>
            </a:r>
            <a:r>
              <a:rPr lang="en-US" sz="2400" err="1">
                <a:solidFill>
                  <a:schemeClr val="bg1"/>
                </a:solidFill>
              </a:rPr>
              <a:t>felis</a:t>
            </a:r>
            <a:r>
              <a:rPr lang="en-US" sz="2400">
                <a:solidFill>
                  <a:schemeClr val="bg1"/>
                </a:solidFill>
              </a:rPr>
              <a:t> sit </a:t>
            </a:r>
            <a:r>
              <a:rPr lang="en-US" sz="2400" err="1">
                <a:solidFill>
                  <a:schemeClr val="bg1"/>
                </a:solidFill>
              </a:rPr>
              <a:t>amet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urna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molestie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egestas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Aenean</a:t>
            </a:r>
            <a:r>
              <a:rPr lang="en-US" sz="2400">
                <a:solidFill>
                  <a:schemeClr val="bg1"/>
                </a:solidFill>
              </a:rPr>
              <a:t> et </a:t>
            </a:r>
            <a:r>
              <a:rPr lang="en-US" sz="2400" err="1">
                <a:solidFill>
                  <a:schemeClr val="bg1"/>
                </a:solidFill>
              </a:rPr>
              <a:t>augue</a:t>
            </a:r>
            <a:r>
              <a:rPr lang="en-US" sz="2400">
                <a:solidFill>
                  <a:schemeClr val="bg1"/>
                </a:solidFill>
              </a:rPr>
              <a:t> lacinia, </a:t>
            </a:r>
            <a:r>
              <a:rPr lang="en-US" sz="2400" err="1">
                <a:solidFill>
                  <a:schemeClr val="bg1"/>
                </a:solidFill>
              </a:rPr>
              <a:t>dapibus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risus</a:t>
            </a:r>
            <a:r>
              <a:rPr lang="en-US" sz="2400">
                <a:solidFill>
                  <a:schemeClr val="bg1"/>
                </a:solidFill>
              </a:rPr>
              <a:t> a, </a:t>
            </a:r>
            <a:r>
              <a:rPr lang="en-US" sz="2400" err="1">
                <a:solidFill>
                  <a:schemeClr val="bg1"/>
                </a:solidFill>
              </a:rPr>
              <a:t>molestie</a:t>
            </a:r>
            <a:r>
              <a:rPr lang="en-US" sz="2400">
                <a:solidFill>
                  <a:schemeClr val="bg1"/>
                </a:solidFill>
              </a:rPr>
              <a:t> diam.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Quisque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imperdiet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nulla</a:t>
            </a:r>
            <a:r>
              <a:rPr lang="en-US" sz="2400">
                <a:solidFill>
                  <a:schemeClr val="bg1"/>
                </a:solidFill>
              </a:rPr>
              <a:t> vitae dictum </a:t>
            </a:r>
            <a:r>
              <a:rPr lang="en-US" sz="2400" err="1">
                <a:solidFill>
                  <a:schemeClr val="bg1"/>
                </a:solidFill>
              </a:rPr>
              <a:t>condimentum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Proin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nec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eros</a:t>
            </a:r>
            <a:r>
              <a:rPr lang="en-US" sz="2400">
                <a:solidFill>
                  <a:schemeClr val="bg1"/>
                </a:solidFill>
              </a:rPr>
              <a:t> a </a:t>
            </a:r>
            <a:r>
              <a:rPr lang="en-US" sz="2400" err="1">
                <a:solidFill>
                  <a:schemeClr val="bg1"/>
                </a:solidFill>
              </a:rPr>
              <a:t>est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congue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sollicitudin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Etiam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malesuada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velit</a:t>
            </a:r>
            <a:r>
              <a:rPr lang="en-US" sz="2400">
                <a:solidFill>
                  <a:schemeClr val="bg1"/>
                </a:solidFill>
              </a:rPr>
              <a:t> sit </a:t>
            </a:r>
            <a:r>
              <a:rPr lang="en-US" sz="2400" err="1">
                <a:solidFill>
                  <a:schemeClr val="bg1"/>
                </a:solidFill>
              </a:rPr>
              <a:t>amet</a:t>
            </a:r>
            <a:r>
              <a:rPr lang="en-US" sz="2400">
                <a:solidFill>
                  <a:schemeClr val="bg1"/>
                </a:solidFill>
              </a:rPr>
              <a:t> maximus </a:t>
            </a:r>
            <a:r>
              <a:rPr lang="en-US" sz="2400" err="1">
                <a:solidFill>
                  <a:schemeClr val="bg1"/>
                </a:solidFill>
              </a:rPr>
              <a:t>iaculis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28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68E5B3-3ADE-5D48-B376-024B5CE3E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12" y="436500"/>
            <a:ext cx="10876255" cy="3734447"/>
          </a:xfrm>
          <a:prstGeom prst="rect">
            <a:avLst/>
          </a:prstGeom>
        </p:spPr>
        <p:txBody>
          <a:bodyPr anchor="t"/>
          <a:lstStyle>
            <a:lvl1pPr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American</a:t>
            </a:r>
            <a:br>
              <a:rPr lang="en-US"/>
            </a:br>
            <a:r>
              <a:rPr lang="en-US"/>
              <a:t>Petroleum</a:t>
            </a:r>
            <a:br>
              <a:rPr lang="en-US"/>
            </a:br>
            <a:r>
              <a:rPr lang="en-US"/>
              <a:t>Institute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CC96-D201-0C48-A193-43F5D8476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5772753"/>
            <a:ext cx="3657600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23969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MM DD YYYY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B3D21-B72C-D240-9D8D-95FD8CAAD8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806" y="6168040"/>
            <a:ext cx="1693624" cy="4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4B514D-12D1-8645-A64F-6871C3993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806" y="6168041"/>
            <a:ext cx="1693620" cy="4480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68E5B3-3ADE-5D48-B376-024B5CE3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436501"/>
            <a:ext cx="10515600" cy="860052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45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bg>
      <p:bgPr>
        <a:solidFill>
          <a:srgbClr val="004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4B514D-12D1-8645-A64F-6871C3993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806" y="6168041"/>
            <a:ext cx="1693620" cy="4480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68E5B3-3ADE-5D48-B376-024B5CE3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436501"/>
            <a:ext cx="10515600" cy="860052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84465-5986-F343-B67A-B3CC93561A43}"/>
              </a:ext>
            </a:extLst>
          </p:cNvPr>
          <p:cNvSpPr/>
          <p:nvPr userDrawn="1"/>
        </p:nvSpPr>
        <p:spPr>
          <a:xfrm>
            <a:off x="0" y="6777440"/>
            <a:ext cx="12192000" cy="120316"/>
          </a:xfrm>
          <a:prstGeom prst="rect">
            <a:avLst/>
          </a:prstGeom>
          <a:solidFill>
            <a:srgbClr val="C8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 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4B514D-12D1-8645-A64F-6871C3993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806" y="6168041"/>
            <a:ext cx="1693620" cy="4480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68E5B3-3ADE-5D48-B376-024B5CE3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46" y="436501"/>
            <a:ext cx="10515600" cy="860052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03AF9C-0BD1-1F41-A02B-3977C46F18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9549" y="2005013"/>
            <a:ext cx="7467863" cy="309245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buClr>
                <a:srgbClr val="00B0F0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00B0F0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rgbClr val="00B0F0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rgbClr val="00B0F0"/>
              </a:buClr>
              <a:defRPr sz="2400">
                <a:solidFill>
                  <a:schemeClr val="bg1"/>
                </a:solidFill>
              </a:defRPr>
            </a:lvl5pPr>
          </a:lstStyle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Nullam</a:t>
            </a:r>
            <a:r>
              <a:rPr lang="en-US" sz="2400">
                <a:solidFill>
                  <a:schemeClr val="bg1"/>
                </a:solidFill>
              </a:rPr>
              <a:t> a </a:t>
            </a:r>
            <a:r>
              <a:rPr lang="en-US" sz="2400" err="1">
                <a:solidFill>
                  <a:schemeClr val="bg1"/>
                </a:solidFill>
              </a:rPr>
              <a:t>felis</a:t>
            </a:r>
            <a:r>
              <a:rPr lang="en-US" sz="2400">
                <a:solidFill>
                  <a:schemeClr val="bg1"/>
                </a:solidFill>
              </a:rPr>
              <a:t> sit </a:t>
            </a:r>
            <a:r>
              <a:rPr lang="en-US" sz="2400" err="1">
                <a:solidFill>
                  <a:schemeClr val="bg1"/>
                </a:solidFill>
              </a:rPr>
              <a:t>amet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urna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molestie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egestas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Aenean</a:t>
            </a:r>
            <a:r>
              <a:rPr lang="en-US" sz="2400">
                <a:solidFill>
                  <a:schemeClr val="bg1"/>
                </a:solidFill>
              </a:rPr>
              <a:t> et </a:t>
            </a:r>
            <a:r>
              <a:rPr lang="en-US" sz="2400" err="1">
                <a:solidFill>
                  <a:schemeClr val="bg1"/>
                </a:solidFill>
              </a:rPr>
              <a:t>augue</a:t>
            </a:r>
            <a:r>
              <a:rPr lang="en-US" sz="2400">
                <a:solidFill>
                  <a:schemeClr val="bg1"/>
                </a:solidFill>
              </a:rPr>
              <a:t> lacinia, </a:t>
            </a:r>
            <a:r>
              <a:rPr lang="en-US" sz="2400" err="1">
                <a:solidFill>
                  <a:schemeClr val="bg1"/>
                </a:solidFill>
              </a:rPr>
              <a:t>dapibus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risus</a:t>
            </a:r>
            <a:r>
              <a:rPr lang="en-US" sz="2400">
                <a:solidFill>
                  <a:schemeClr val="bg1"/>
                </a:solidFill>
              </a:rPr>
              <a:t> a, </a:t>
            </a:r>
            <a:r>
              <a:rPr lang="en-US" sz="2400" err="1">
                <a:solidFill>
                  <a:schemeClr val="bg1"/>
                </a:solidFill>
              </a:rPr>
              <a:t>molestie</a:t>
            </a:r>
            <a:r>
              <a:rPr lang="en-US" sz="2400">
                <a:solidFill>
                  <a:schemeClr val="bg1"/>
                </a:solidFill>
              </a:rPr>
              <a:t> diam.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Quisque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imperdiet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nulla</a:t>
            </a:r>
            <a:r>
              <a:rPr lang="en-US" sz="2400">
                <a:solidFill>
                  <a:schemeClr val="bg1"/>
                </a:solidFill>
              </a:rPr>
              <a:t> vitae dictum </a:t>
            </a:r>
            <a:r>
              <a:rPr lang="en-US" sz="2400" err="1">
                <a:solidFill>
                  <a:schemeClr val="bg1"/>
                </a:solidFill>
              </a:rPr>
              <a:t>condimentum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Proin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nec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eros</a:t>
            </a:r>
            <a:r>
              <a:rPr lang="en-US" sz="2400">
                <a:solidFill>
                  <a:schemeClr val="bg1"/>
                </a:solidFill>
              </a:rPr>
              <a:t> a </a:t>
            </a:r>
            <a:r>
              <a:rPr lang="en-US" sz="2400" err="1">
                <a:solidFill>
                  <a:schemeClr val="bg1"/>
                </a:solidFill>
              </a:rPr>
              <a:t>est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congue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sollicitudin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err="1">
                <a:solidFill>
                  <a:schemeClr val="bg1"/>
                </a:solidFill>
              </a:rPr>
              <a:t>Etiam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malesuada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velit</a:t>
            </a:r>
            <a:r>
              <a:rPr lang="en-US" sz="2400">
                <a:solidFill>
                  <a:schemeClr val="bg1"/>
                </a:solidFill>
              </a:rPr>
              <a:t> sit </a:t>
            </a:r>
            <a:r>
              <a:rPr lang="en-US" sz="2400" err="1">
                <a:solidFill>
                  <a:schemeClr val="bg1"/>
                </a:solidFill>
              </a:rPr>
              <a:t>amet</a:t>
            </a:r>
            <a:r>
              <a:rPr lang="en-US" sz="2400">
                <a:solidFill>
                  <a:schemeClr val="bg1"/>
                </a:solidFill>
              </a:rPr>
              <a:t> maximus </a:t>
            </a:r>
            <a:r>
              <a:rPr lang="en-US" sz="2400" err="1">
                <a:solidFill>
                  <a:schemeClr val="bg1"/>
                </a:solidFill>
              </a:rPr>
              <a:t>iaculis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934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68E5B3-3ADE-5D48-B376-024B5CE3E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13" y="436500"/>
            <a:ext cx="4234824" cy="3140889"/>
          </a:xfrm>
          <a:prstGeom prst="rect">
            <a:avLst/>
          </a:prstGeom>
        </p:spPr>
        <p:txBody>
          <a:bodyPr anchor="t"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American</a:t>
            </a:r>
            <a:br>
              <a:rPr lang="en-US"/>
            </a:br>
            <a:r>
              <a:rPr lang="en-US"/>
              <a:t>Petroleum</a:t>
            </a:r>
            <a:br>
              <a:rPr lang="en-US"/>
            </a:br>
            <a:r>
              <a:rPr lang="en-US"/>
              <a:t>Institute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CC96-D201-0C48-A193-43F5D8476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5842738"/>
            <a:ext cx="3657600" cy="6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MM DD YYYY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22E3E-D26C-F841-B338-88F621E9CA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7806" y="6168041"/>
            <a:ext cx="1693620" cy="4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010-828A-4201-B222-89EAD5EB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DF7C-E67F-4953-B3C4-7877E82C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9C26-6BB4-4359-A91D-7789E23A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FC5C1-BC09-41E9-AEE2-E8E14D8D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BC289-6522-4C11-AC07-89E642F6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0972-4824-4FE9-B1E6-1DD5F361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D3569-C4E6-4643-89E1-535DD1EA0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5D0DE-8379-4CB3-9B09-42CE55DC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F293-92DA-456E-9BC3-7A3FEC4A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C6D26-6B8C-4BE4-9B08-1F24620E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6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ACE7-7195-4282-A76A-5DC402E6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A72D3-49A0-4CB4-803D-53CF2CA3F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7A69A-54F6-4B72-AA8B-E2E441AE4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FF0AE-5896-4FF6-B148-25F9E784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94EF7-67E2-4C80-BDEE-D06E866C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492F7-E823-41FF-B133-2CBF46F3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A645-7644-460B-8C8B-5D607E26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1902F-F2B3-45C9-A141-28C5F0FA3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8ECE3-0B0D-40A1-B339-633826D9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D57C0-A4CA-427D-9B8B-E7AF386FE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C22E7-C705-406C-9B8B-F67F5667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3E527-04A9-48D0-A007-4E6860B4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E7F8-6ACD-4CB1-AF89-C0BEC771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0BE79-7FF5-4FCD-A874-C7D81DA4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1C03-7C6D-4C7A-9601-2E48448F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BFDCC-B569-4042-9FD3-FF42119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29651-F670-4520-97AF-BBB330BA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14B85-BD42-49E7-B649-2025CB04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BF980-8352-420B-94D6-064013C2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E5B1A-F193-427A-A363-70DD75AC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8C1A7-87E1-46D7-9D5E-84993F45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4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D97C-C356-4B32-B6CF-369944EB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C3D88-EEBF-4467-B06A-01C6E006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D6D2-D95E-4B84-91AD-08CD73740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A3068-EBF9-4CD4-A4C4-A8362425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2250-6672-4735-84B2-8FBCC31D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D31FD-11E0-419C-B723-ECF01205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4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6D7E-A724-483A-90AC-F9547C4E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0B66F-03C8-43B6-B12E-A49221257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0FBBC-5F03-4724-9072-048A98BF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DC5D0-0B03-4DD6-B599-2908B0B8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A9B4C-6C92-4B0C-986F-5C599BD6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3183E-8042-423C-89D2-9D2ACD75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1E6A3-ADCB-4EBB-81BB-88D5E2EC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1160D-958E-4547-BAC3-CCE90A416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15F9-0D05-4658-B9E8-8C556149A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0A98-5159-49F6-B021-B2E7831664E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4A162-C82A-4F0A-9A8B-43474B36A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6EA6-63B1-436A-AC68-5B0E3A518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1FE60-3965-404D-B849-08103D4B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1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56" r:id="rId8"/>
    <p:sldLayoutId id="2147483657" r:id="rId9"/>
    <p:sldLayoutId id="2147483679" r:id="rId10"/>
    <p:sldLayoutId id="2147483659" r:id="rId11"/>
    <p:sldLayoutId id="2147483662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27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8" r:id="rId2"/>
    <p:sldLayoutId id="2147483655" r:id="rId3"/>
    <p:sldLayoutId id="214748366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cid:image005.jpg@01D75BA7.A32B50F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8AA7AF-288E-D04F-A1EC-13B5FA51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2" y="436500"/>
            <a:ext cx="10876255" cy="49060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gas system resilience</a:t>
            </a:r>
            <a:b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Jeff Stein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Senior Policy Advisor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Policy, Economics, and Regulatory Affairs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104EA8-6E8D-B547-B679-C29C934AE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7" y="5772753"/>
            <a:ext cx="5144207" cy="790575"/>
          </a:xfrm>
        </p:spPr>
        <p:txBody>
          <a:bodyPr anchor="t"/>
          <a:lstStyle/>
          <a:p>
            <a:r>
              <a:rPr lang="en-US" dirty="0"/>
              <a:t>June 14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4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F13D0-7638-426D-A120-8C7E481A8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4568" y="1346959"/>
            <a:ext cx="4708856" cy="3888107"/>
          </a:xfrm>
        </p:spPr>
        <p:txBody>
          <a:bodyPr/>
          <a:lstStyle/>
          <a:p>
            <a:r>
              <a:rPr lang="en-US" dirty="0"/>
              <a:t>Current production capacity is 0.6 million metric tons/year</a:t>
            </a:r>
          </a:p>
          <a:p>
            <a:r>
              <a:rPr lang="en-US" dirty="0"/>
              <a:t>Production capacity is expected to grow significantly in the next decade</a:t>
            </a:r>
          </a:p>
          <a:p>
            <a:r>
              <a:rPr lang="en-US" dirty="0"/>
              <a:t>Platts estimates by 2028 production will reach 3.3 million mt/</a:t>
            </a:r>
            <a:r>
              <a:rPr lang="en-US" dirty="0" err="1"/>
              <a:t>yr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2826C-2CEF-4646-8FED-EFFEC6FB7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2" y="42551"/>
            <a:ext cx="11374243" cy="6772897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48DBEBF-6594-4909-B6D7-B2462EC70C6D}"/>
              </a:ext>
            </a:extLst>
          </p:cNvPr>
          <p:cNvSpPr/>
          <p:nvPr/>
        </p:nvSpPr>
        <p:spPr>
          <a:xfrm>
            <a:off x="9779620" y="1068179"/>
            <a:ext cx="223025" cy="2787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CF3BE-5814-41BB-8177-B600B917B9F8}"/>
              </a:ext>
            </a:extLst>
          </p:cNvPr>
          <p:cNvSpPr txBox="1"/>
          <p:nvPr/>
        </p:nvSpPr>
        <p:spPr>
          <a:xfrm>
            <a:off x="7190234" y="2472222"/>
            <a:ext cx="105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D8D5B-07B1-43B9-B9A8-487EF7E22F91}"/>
              </a:ext>
            </a:extLst>
          </p:cNvPr>
          <p:cNvSpPr txBox="1"/>
          <p:nvPr/>
        </p:nvSpPr>
        <p:spPr>
          <a:xfrm>
            <a:off x="7701780" y="1716181"/>
            <a:ext cx="105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85EEF-95CB-40E1-B015-871DCCF357C6}"/>
              </a:ext>
            </a:extLst>
          </p:cNvPr>
          <p:cNvSpPr txBox="1"/>
          <p:nvPr/>
        </p:nvSpPr>
        <p:spPr>
          <a:xfrm>
            <a:off x="8623610" y="1068179"/>
            <a:ext cx="105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COLDEST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F582E2-BB4F-45E7-A817-B4D28F6E2269}"/>
              </a:ext>
            </a:extLst>
          </p:cNvPr>
          <p:cNvSpPr txBox="1"/>
          <p:nvPr/>
        </p:nvSpPr>
        <p:spPr>
          <a:xfrm>
            <a:off x="10121141" y="1022903"/>
            <a:ext cx="161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Demand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2C12CB-9EC5-43E1-9E80-95356E39BB5C}"/>
              </a:ext>
            </a:extLst>
          </p:cNvPr>
          <p:cNvCxnSpPr/>
          <p:nvPr/>
        </p:nvCxnSpPr>
        <p:spPr>
          <a:xfrm>
            <a:off x="10099289" y="1252845"/>
            <a:ext cx="0" cy="1635321"/>
          </a:xfrm>
          <a:prstGeom prst="straightConnector1">
            <a:avLst/>
          </a:prstGeom>
          <a:ln w="28575">
            <a:solidFill>
              <a:srgbClr val="041D3E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100FEC-0697-464B-AA9D-9F58B626AA59}"/>
              </a:ext>
            </a:extLst>
          </p:cNvPr>
          <p:cNvSpPr txBox="1"/>
          <p:nvPr/>
        </p:nvSpPr>
        <p:spPr>
          <a:xfrm>
            <a:off x="10304448" y="2578241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Generation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4E1F8ED-5434-489E-AF4D-323CDF13E4E6}"/>
              </a:ext>
            </a:extLst>
          </p:cNvPr>
          <p:cNvSpPr/>
          <p:nvPr/>
        </p:nvSpPr>
        <p:spPr>
          <a:xfrm>
            <a:off x="10240541" y="1346959"/>
            <a:ext cx="275061" cy="1450655"/>
          </a:xfrm>
          <a:prstGeom prst="rightBrace">
            <a:avLst/>
          </a:prstGeom>
          <a:solidFill>
            <a:srgbClr val="D0394B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F5503D-F3B8-4FE3-A55D-53B995719D80}"/>
              </a:ext>
            </a:extLst>
          </p:cNvPr>
          <p:cNvSpPr txBox="1"/>
          <p:nvPr/>
        </p:nvSpPr>
        <p:spPr>
          <a:xfrm>
            <a:off x="10440361" y="1885839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~20 GW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7DDDFA-5B06-4687-98AA-A78757D27E63}"/>
              </a:ext>
            </a:extLst>
          </p:cNvPr>
          <p:cNvSpPr/>
          <p:nvPr/>
        </p:nvSpPr>
        <p:spPr>
          <a:xfrm>
            <a:off x="9469696" y="1542537"/>
            <a:ext cx="309918" cy="3888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18310A-DE15-4BF3-88F9-7940A37283AA}"/>
              </a:ext>
            </a:extLst>
          </p:cNvPr>
          <p:cNvSpPr txBox="1"/>
          <p:nvPr/>
        </p:nvSpPr>
        <p:spPr>
          <a:xfrm>
            <a:off x="7488984" y="3804149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Narrowly Avoided Catastrophe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295C6A-FD23-4673-B375-7E7916D9A240}"/>
              </a:ext>
            </a:extLst>
          </p:cNvPr>
          <p:cNvSpPr/>
          <p:nvPr/>
        </p:nvSpPr>
        <p:spPr>
          <a:xfrm>
            <a:off x="9830743" y="2888166"/>
            <a:ext cx="1216817" cy="254247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B1DCB2-E177-476F-AB7E-BB239A9648FF}"/>
              </a:ext>
            </a:extLst>
          </p:cNvPr>
          <p:cNvSpPr txBox="1"/>
          <p:nvPr/>
        </p:nvSpPr>
        <p:spPr>
          <a:xfrm>
            <a:off x="9891132" y="3836239"/>
            <a:ext cx="100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Massive </a:t>
            </a:r>
          </a:p>
          <a:p>
            <a:pPr algn="r"/>
            <a:r>
              <a:rPr lang="en-US" b="1" dirty="0"/>
              <a:t>Outages</a:t>
            </a: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76BD16BE-1FC5-437A-AA5E-D9AF5F06B16F}"/>
              </a:ext>
            </a:extLst>
          </p:cNvPr>
          <p:cNvSpPr/>
          <p:nvPr/>
        </p:nvSpPr>
        <p:spPr>
          <a:xfrm>
            <a:off x="9135670" y="3645580"/>
            <a:ext cx="290828" cy="22793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89576E-088A-4345-909E-AE31B7E4E77C}"/>
              </a:ext>
            </a:extLst>
          </p:cNvPr>
          <p:cNvSpPr txBox="1"/>
          <p:nvPr/>
        </p:nvSpPr>
        <p:spPr>
          <a:xfrm>
            <a:off x="1925246" y="1716181"/>
            <a:ext cx="411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conditions, with gas tracking wind….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33EE49B4-BBBF-4C62-8D19-47459DB7CFB2}"/>
              </a:ext>
            </a:extLst>
          </p:cNvPr>
          <p:cNvSpPr/>
          <p:nvPr/>
        </p:nvSpPr>
        <p:spPr>
          <a:xfrm rot="16200000">
            <a:off x="3819118" y="235474"/>
            <a:ext cx="552868" cy="4969267"/>
          </a:xfrm>
          <a:prstGeom prst="rightBrace">
            <a:avLst>
              <a:gd name="adj1" fmla="val 15342"/>
              <a:gd name="adj2" fmla="val 5067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BE307BA4-17FD-43C8-A641-D370091F8017}"/>
              </a:ext>
            </a:extLst>
          </p:cNvPr>
          <p:cNvSpPr/>
          <p:nvPr/>
        </p:nvSpPr>
        <p:spPr>
          <a:xfrm rot="16200000">
            <a:off x="10366571" y="4904824"/>
            <a:ext cx="199589" cy="1676398"/>
          </a:xfrm>
          <a:prstGeom prst="rightBrace">
            <a:avLst>
              <a:gd name="adj1" fmla="val 15342"/>
              <a:gd name="adj2" fmla="val 5121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B672CA-76E3-4FD4-8994-CCEB9DEEC0D0}"/>
              </a:ext>
            </a:extLst>
          </p:cNvPr>
          <p:cNvSpPr txBox="1"/>
          <p:nvPr/>
        </p:nvSpPr>
        <p:spPr>
          <a:xfrm>
            <a:off x="9891132" y="5720015"/>
            <a:ext cx="130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Sun - Thurs</a:t>
            </a:r>
          </a:p>
        </p:txBody>
      </p:sp>
    </p:spTree>
    <p:extLst>
      <p:ext uri="{BB962C8B-B14F-4D97-AF65-F5344CB8AC3E}">
        <p14:creationId xmlns:p14="http://schemas.microsoft.com/office/powerpoint/2010/main" val="141461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E85E6-0EE4-4D0D-B334-F516C657860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5495" y="643467"/>
            <a:ext cx="8441009" cy="5571066"/>
          </a:xfrm>
          <a:prstGeom prst="rect">
            <a:avLst/>
          </a:prstGeom>
          <a:noFill/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74A0F14-E8A1-E44A-9F39-EC2BEBA0F259}"/>
              </a:ext>
            </a:extLst>
          </p:cNvPr>
          <p:cNvSpPr txBox="1">
            <a:spLocks/>
          </p:cNvSpPr>
          <p:nvPr/>
        </p:nvSpPr>
        <p:spPr>
          <a:xfrm>
            <a:off x="1578808" y="1443045"/>
            <a:ext cx="10425837" cy="49784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00B0F0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0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74A0F14-E8A1-E44A-9F39-EC2BEBA0F259}"/>
              </a:ext>
            </a:extLst>
          </p:cNvPr>
          <p:cNvSpPr txBox="1">
            <a:spLocks/>
          </p:cNvSpPr>
          <p:nvPr/>
        </p:nvSpPr>
        <p:spPr>
          <a:xfrm>
            <a:off x="1578808" y="1443045"/>
            <a:ext cx="10425837" cy="49784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spcAft>
                <a:spcPts val="1000"/>
              </a:spcAft>
              <a:buClr>
                <a:srgbClr val="00B0F0"/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00B0F0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88E0C-FC97-4218-9A01-FBDE6B1F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965"/>
            <a:ext cx="12192000" cy="62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4E8119-0FA0-974A-BFD8-610EBF11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delivery issues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74A0F14-E8A1-E44A-9F39-EC2BEBA0F259}"/>
              </a:ext>
            </a:extLst>
          </p:cNvPr>
          <p:cNvSpPr txBox="1">
            <a:spLocks/>
          </p:cNvSpPr>
          <p:nvPr/>
        </p:nvSpPr>
        <p:spPr>
          <a:xfrm>
            <a:off x="1539660" y="1296553"/>
            <a:ext cx="10300003" cy="50498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b="1" dirty="0">
                <a:solidFill>
                  <a:schemeClr val="bg1"/>
                </a:solidFill>
              </a:rPr>
              <a:t>Estimated to have contributed to about 10% of outages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b="1" dirty="0">
                <a:solidFill>
                  <a:schemeClr val="bg1"/>
                </a:solidFill>
              </a:rPr>
              <a:t>Fuel delivery issues had several causes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r>
              <a:rPr lang="en-US" sz="2100" dirty="0">
                <a:solidFill>
                  <a:schemeClr val="bg1"/>
                </a:solidFill>
              </a:rPr>
              <a:t>Main challenges in the upstream, per a survey commissioned by TXOGA, included loss of power (65%), wellhead and equipment freeze-offs (13%) and not being able to get production out due to issues with third-party facilities (8.7%).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r>
              <a:rPr lang="en-US" sz="2100" dirty="0">
                <a:solidFill>
                  <a:schemeClr val="bg1"/>
                </a:solidFill>
              </a:rPr>
              <a:t>Midstream operators faced similar challenges—80% cited power outages as a main cause of outages. 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1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1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1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00B0F0"/>
              </a:buClr>
            </a:pPr>
            <a:endParaRPr lang="en-US" sz="25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1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00B0F0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2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4E8119-0FA0-974A-BFD8-610EBF11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next steps to address resilience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74A0F14-E8A1-E44A-9F39-EC2BEBA0F259}"/>
              </a:ext>
            </a:extLst>
          </p:cNvPr>
          <p:cNvSpPr txBox="1">
            <a:spLocks/>
          </p:cNvSpPr>
          <p:nvPr/>
        </p:nvSpPr>
        <p:spPr>
          <a:xfrm>
            <a:off x="1578808" y="1164771"/>
            <a:ext cx="10246248" cy="52567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b="1" dirty="0">
                <a:solidFill>
                  <a:schemeClr val="bg1"/>
                </a:solidFill>
              </a:rPr>
              <a:t>Texas legislature 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r>
              <a:rPr lang="en-US" sz="2000" dirty="0">
                <a:solidFill>
                  <a:schemeClr val="bg1"/>
                </a:solidFill>
              </a:rPr>
              <a:t>SB3—requires upgrades for power generators and transmission lines to make them better withstand extreme weather. 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r>
              <a:rPr lang="en-US" sz="2000" dirty="0">
                <a:solidFill>
                  <a:schemeClr val="bg1"/>
                </a:solidFill>
              </a:rPr>
              <a:t>New legislation signed into law to ban wholesale electricity plans.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b="1" dirty="0">
                <a:solidFill>
                  <a:schemeClr val="bg1"/>
                </a:solidFill>
              </a:rPr>
              <a:t>Federal/national efforts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r>
              <a:rPr lang="en-US" sz="2000" dirty="0">
                <a:solidFill>
                  <a:schemeClr val="bg1"/>
                </a:solidFill>
              </a:rPr>
              <a:t>FERC and NERC are conducting a joint inquiry on events in South and Central states.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b="1" dirty="0">
                <a:solidFill>
                  <a:schemeClr val="bg1"/>
                </a:solidFill>
              </a:rPr>
              <a:t>Other regions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r>
              <a:rPr lang="en-US" sz="2000" dirty="0">
                <a:solidFill>
                  <a:schemeClr val="bg1"/>
                </a:solidFill>
              </a:rPr>
              <a:t>MISO report in June 2021 recommends Resource Adequacy evolution. 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8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4E8119-0FA0-974A-BFD8-610EBF11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Reliabiltiy</a:t>
            </a:r>
            <a:r>
              <a:rPr lang="en-US" dirty="0"/>
              <a:t> and Resilience with lower emissions fuels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74A0F14-E8A1-E44A-9F39-EC2BEBA0F259}"/>
              </a:ext>
            </a:extLst>
          </p:cNvPr>
          <p:cNvSpPr txBox="1">
            <a:spLocks/>
          </p:cNvSpPr>
          <p:nvPr/>
        </p:nvSpPr>
        <p:spPr>
          <a:xfrm>
            <a:off x="1539660" y="1296553"/>
            <a:ext cx="10300003" cy="50498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dirty="0">
                <a:solidFill>
                  <a:schemeClr val="bg1"/>
                </a:solidFill>
              </a:rPr>
              <a:t>Continued replacement of coal with natural gas--including innovative lower emissions plants.</a:t>
            </a:r>
          </a:p>
          <a:p>
            <a:pPr marL="0" indent="0">
              <a:spcAft>
                <a:spcPts val="1000"/>
              </a:spcAft>
              <a:buClr>
                <a:srgbClr val="00B0F0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dirty="0">
                <a:solidFill>
                  <a:schemeClr val="bg1"/>
                </a:solidFill>
              </a:rPr>
              <a:t>Deployment of low-carbon hydrogen and other lower-emissions fuels will require overcoming physical and regulatory barriers related to infrastructure deployment.</a:t>
            </a:r>
          </a:p>
          <a:p>
            <a:pPr>
              <a:spcAft>
                <a:spcPts val="1000"/>
              </a:spcAft>
              <a:buClr>
                <a:srgbClr val="00B0F0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en-US" sz="2400" dirty="0">
                <a:solidFill>
                  <a:schemeClr val="bg1"/>
                </a:solidFill>
              </a:rPr>
              <a:t>API and member companies support policies to advance the global low-carbon hydrogen economy. </a:t>
            </a: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1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1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1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00B0F0"/>
              </a:buClr>
            </a:pPr>
            <a:endParaRPr lang="en-US" sz="25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1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  <a:buClr>
                <a:srgbClr val="00B0F0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00B0F0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8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I General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3905286E31C44AFE0410CB529A44E" ma:contentTypeVersion="11" ma:contentTypeDescription="Create a new document." ma:contentTypeScope="" ma:versionID="1eec217c75f234236354ec731fd28911">
  <xsd:schema xmlns:xsd="http://www.w3.org/2001/XMLSchema" xmlns:xs="http://www.w3.org/2001/XMLSchema" xmlns:p="http://schemas.microsoft.com/office/2006/metadata/properties" xmlns:ns2="616f2b00-4dc6-44c7-9438-44240b238ba2" xmlns:ns3="7f0201ec-0e4a-4053-ab9c-85423f1925d3" targetNamespace="http://schemas.microsoft.com/office/2006/metadata/properties" ma:root="true" ma:fieldsID="f1cb5db0f8f1814041bccae047d1ec8f" ns2:_="" ns3:_="">
    <xsd:import namespace="616f2b00-4dc6-44c7-9438-44240b238ba2"/>
    <xsd:import namespace="7f0201ec-0e4a-4053-ab9c-85423f192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f2b00-4dc6-44c7-9438-44240b238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201ec-0e4a-4053-ab9c-85423f192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A7911-A8C3-43ED-84D9-2E5CC9B8E33C}">
  <ds:schemaRefs>
    <ds:schemaRef ds:uri="616f2b00-4dc6-44c7-9438-44240b238ba2"/>
    <ds:schemaRef ds:uri="7f0201ec-0e4a-4053-ab9c-85423f1925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13AFB6-6222-4305-BB05-664ADAE8F684}">
  <ds:schemaRefs>
    <ds:schemaRef ds:uri="616f2b00-4dc6-44c7-9438-44240b238ba2"/>
    <ds:schemaRef ds:uri="7f0201ec-0e4a-4053-ab9c-85423f1925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7D6EA3-ABE9-4A61-BE64-7623729D42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294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API General Template</vt:lpstr>
      <vt:lpstr>Building gas system resilience  Jeff Stein Senior Policy Advisor Policy, Economics, and Regulatory Affairs </vt:lpstr>
      <vt:lpstr>PowerPoint Presentation</vt:lpstr>
      <vt:lpstr>PowerPoint Presentation</vt:lpstr>
      <vt:lpstr>PowerPoint Presentation</vt:lpstr>
      <vt:lpstr>Fuel delivery issues </vt:lpstr>
      <vt:lpstr>Some next steps to address resilience </vt:lpstr>
      <vt:lpstr>Reliabiltiy and Resilience with lower emissions fuels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 Natural Gas Markets Committee  4th Quarter Meeting</dc:title>
  <dc:creator>Andrew Ten Eyck</dc:creator>
  <cp:lastModifiedBy>Jeffrey I. Stein</cp:lastModifiedBy>
  <cp:revision>21</cp:revision>
  <dcterms:created xsi:type="dcterms:W3CDTF">2020-11-18T14:50:06Z</dcterms:created>
  <dcterms:modified xsi:type="dcterms:W3CDTF">2021-06-14T15:46:50Z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0x010100EFE3905286E31C44AFE0410CB529A44E</vt:lpwstr>
  </property>
</Properties>
</file>