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1" r:id="rId1"/>
  </p:sldMasterIdLst>
  <p:notesMasterIdLst>
    <p:notesMasterId r:id="rId13"/>
  </p:notesMasterIdLst>
  <p:handoutMasterIdLst>
    <p:handoutMasterId r:id="rId14"/>
  </p:handoutMasterIdLst>
  <p:sldIdLst>
    <p:sldId id="645" r:id="rId2"/>
    <p:sldId id="295" r:id="rId3"/>
    <p:sldId id="358" r:id="rId4"/>
    <p:sldId id="359" r:id="rId5"/>
    <p:sldId id="305" r:id="rId6"/>
    <p:sldId id="649" r:id="rId7"/>
    <p:sldId id="385" r:id="rId8"/>
    <p:sldId id="644" r:id="rId9"/>
    <p:sldId id="361" r:id="rId10"/>
    <p:sldId id="363" r:id="rId11"/>
    <p:sldId id="366" r:id="rId12"/>
  </p:sldIdLst>
  <p:sldSz cx="12192000" cy="6858000"/>
  <p:notesSz cx="6858000" cy="9144000"/>
  <p:defaultTextStyle>
    <a:defPPr>
      <a:defRPr lang="en-US"/>
    </a:defPPr>
    <a:lvl1pPr marL="0" algn="l" defTabSz="456668" rtl="0" eaLnBrk="1" latinLnBrk="0" hangingPunct="1">
      <a:defRPr sz="1800" kern="1200">
        <a:solidFill>
          <a:schemeClr val="tx1"/>
        </a:solidFill>
        <a:latin typeface="+mn-lt"/>
        <a:ea typeface="+mn-ea"/>
        <a:cs typeface="+mn-cs"/>
      </a:defRPr>
    </a:lvl1pPr>
    <a:lvl2pPr marL="456668" algn="l" defTabSz="456668" rtl="0" eaLnBrk="1" latinLnBrk="0" hangingPunct="1">
      <a:defRPr sz="1800" kern="1200">
        <a:solidFill>
          <a:schemeClr val="tx1"/>
        </a:solidFill>
        <a:latin typeface="+mn-lt"/>
        <a:ea typeface="+mn-ea"/>
        <a:cs typeface="+mn-cs"/>
      </a:defRPr>
    </a:lvl2pPr>
    <a:lvl3pPr marL="913331" algn="l" defTabSz="456668" rtl="0" eaLnBrk="1" latinLnBrk="0" hangingPunct="1">
      <a:defRPr sz="1800" kern="1200">
        <a:solidFill>
          <a:schemeClr val="tx1"/>
        </a:solidFill>
        <a:latin typeface="+mn-lt"/>
        <a:ea typeface="+mn-ea"/>
        <a:cs typeface="+mn-cs"/>
      </a:defRPr>
    </a:lvl3pPr>
    <a:lvl4pPr marL="1369998" algn="l" defTabSz="456668" rtl="0" eaLnBrk="1" latinLnBrk="0" hangingPunct="1">
      <a:defRPr sz="1800" kern="1200">
        <a:solidFill>
          <a:schemeClr val="tx1"/>
        </a:solidFill>
        <a:latin typeface="+mn-lt"/>
        <a:ea typeface="+mn-ea"/>
        <a:cs typeface="+mn-cs"/>
      </a:defRPr>
    </a:lvl4pPr>
    <a:lvl5pPr marL="1826662" algn="l" defTabSz="456668" rtl="0" eaLnBrk="1" latinLnBrk="0" hangingPunct="1">
      <a:defRPr sz="1800" kern="1200">
        <a:solidFill>
          <a:schemeClr val="tx1"/>
        </a:solidFill>
        <a:latin typeface="+mn-lt"/>
        <a:ea typeface="+mn-ea"/>
        <a:cs typeface="+mn-cs"/>
      </a:defRPr>
    </a:lvl5pPr>
    <a:lvl6pPr marL="2283330" algn="l" defTabSz="456668" rtl="0" eaLnBrk="1" latinLnBrk="0" hangingPunct="1">
      <a:defRPr sz="1800" kern="1200">
        <a:solidFill>
          <a:schemeClr val="tx1"/>
        </a:solidFill>
        <a:latin typeface="+mn-lt"/>
        <a:ea typeface="+mn-ea"/>
        <a:cs typeface="+mn-cs"/>
      </a:defRPr>
    </a:lvl6pPr>
    <a:lvl7pPr marL="2739993" algn="l" defTabSz="456668" rtl="0" eaLnBrk="1" latinLnBrk="0" hangingPunct="1">
      <a:defRPr sz="1800" kern="1200">
        <a:solidFill>
          <a:schemeClr val="tx1"/>
        </a:solidFill>
        <a:latin typeface="+mn-lt"/>
        <a:ea typeface="+mn-ea"/>
        <a:cs typeface="+mn-cs"/>
      </a:defRPr>
    </a:lvl7pPr>
    <a:lvl8pPr marL="3196660" algn="l" defTabSz="456668" rtl="0" eaLnBrk="1" latinLnBrk="0" hangingPunct="1">
      <a:defRPr sz="1800" kern="1200">
        <a:solidFill>
          <a:schemeClr val="tx1"/>
        </a:solidFill>
        <a:latin typeface="+mn-lt"/>
        <a:ea typeface="+mn-ea"/>
        <a:cs typeface="+mn-cs"/>
      </a:defRPr>
    </a:lvl8pPr>
    <a:lvl9pPr marL="3653324" algn="l" defTabSz="45666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Marquis" initials="CM" lastIdx="3" clrIdx="0">
    <p:extLst>
      <p:ext uri="{19B8F6BF-5375-455C-9EA6-DF929625EA0E}">
        <p15:presenceInfo xmlns:p15="http://schemas.microsoft.com/office/powerpoint/2012/main" userId="S::cmarquis@advancedenergyeconomy.onmicrosoft.com::380c953e-949e-438c-bd86-4179019faef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3323D"/>
    <a:srgbClr val="E29040"/>
    <a:srgbClr val="4C7CBE"/>
    <a:srgbClr val="100E4D"/>
    <a:srgbClr val="5A7584"/>
    <a:srgbClr val="B0BDC4"/>
    <a:srgbClr val="F9BE7B"/>
    <a:srgbClr val="7FA0D8"/>
    <a:srgbClr val="B4B4B4"/>
    <a:srgbClr val="68686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272" autoAdjust="0"/>
    <p:restoredTop sz="80829" autoAdjust="0"/>
  </p:normalViewPr>
  <p:slideViewPr>
    <p:cSldViewPr snapToObjects="1">
      <p:cViewPr varScale="1">
        <p:scale>
          <a:sx n="87" d="100"/>
          <a:sy n="87" d="100"/>
        </p:scale>
        <p:origin x="928" y="20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93" d="100"/>
          <a:sy n="93" d="100"/>
        </p:scale>
        <p:origin x="-353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706D3F-968B-A246-87C0-0807461060C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F561258-C32E-3444-85C2-2B0A8E4AF7EC}">
      <dgm:prSet/>
      <dgm:spPr/>
      <dgm:t>
        <a:bodyPr/>
        <a:lstStyle/>
        <a:p>
          <a:r>
            <a:rPr lang="en-US"/>
            <a:t>FERC</a:t>
          </a:r>
        </a:p>
      </dgm:t>
    </dgm:pt>
    <dgm:pt modelId="{A0C8215A-D747-064D-9750-EE6578D715D0}" type="parTrans" cxnId="{5D5A9740-061D-A346-A54C-1E34DFD94A20}">
      <dgm:prSet/>
      <dgm:spPr/>
      <dgm:t>
        <a:bodyPr/>
        <a:lstStyle/>
        <a:p>
          <a:endParaRPr lang="en-US"/>
        </a:p>
      </dgm:t>
    </dgm:pt>
    <dgm:pt modelId="{4224DD08-3127-B549-9960-AB4AC29C6983}" type="sibTrans" cxnId="{5D5A9740-061D-A346-A54C-1E34DFD94A20}">
      <dgm:prSet/>
      <dgm:spPr/>
      <dgm:t>
        <a:bodyPr/>
        <a:lstStyle/>
        <a:p>
          <a:endParaRPr lang="en-US"/>
        </a:p>
      </dgm:t>
    </dgm:pt>
    <dgm:pt modelId="{509648D8-3D24-824B-A68E-F203D33DF8FA}">
      <dgm:prSet/>
      <dgm:spPr/>
      <dgm:t>
        <a:bodyPr/>
        <a:lstStyle/>
        <a:p>
          <a:r>
            <a:rPr lang="en-US" dirty="0"/>
            <a:t>Terms and conditions of participation in wholesale markets, including who can participate</a:t>
          </a:r>
        </a:p>
      </dgm:t>
    </dgm:pt>
    <dgm:pt modelId="{4AD2F4F4-3605-0348-BA88-075A92E6AE2D}" type="parTrans" cxnId="{3CD3072F-4D2C-BD47-B33B-55410CAFBB42}">
      <dgm:prSet/>
      <dgm:spPr/>
      <dgm:t>
        <a:bodyPr/>
        <a:lstStyle/>
        <a:p>
          <a:endParaRPr lang="en-US"/>
        </a:p>
      </dgm:t>
    </dgm:pt>
    <dgm:pt modelId="{7A4A4047-0838-BA49-8E04-607EE2834F28}" type="sibTrans" cxnId="{3CD3072F-4D2C-BD47-B33B-55410CAFBB42}">
      <dgm:prSet/>
      <dgm:spPr/>
      <dgm:t>
        <a:bodyPr/>
        <a:lstStyle/>
        <a:p>
          <a:endParaRPr lang="en-US"/>
        </a:p>
      </dgm:t>
    </dgm:pt>
    <dgm:pt modelId="{FAA5B66C-FF85-3A46-B4DF-B1BA347EAF02}">
      <dgm:prSet/>
      <dgm:spPr/>
      <dgm:t>
        <a:bodyPr/>
        <a:lstStyle/>
        <a:p>
          <a:r>
            <a:rPr lang="en-US" dirty="0"/>
            <a:t>Rates for some (but not all) wholesale sales from DERs</a:t>
          </a:r>
        </a:p>
      </dgm:t>
    </dgm:pt>
    <dgm:pt modelId="{17408A27-C727-0841-82E7-A6DD5477012B}" type="parTrans" cxnId="{F5B281F5-3B27-914A-A3FD-431D332E9C8D}">
      <dgm:prSet/>
      <dgm:spPr/>
      <dgm:t>
        <a:bodyPr/>
        <a:lstStyle/>
        <a:p>
          <a:endParaRPr lang="en-US"/>
        </a:p>
      </dgm:t>
    </dgm:pt>
    <dgm:pt modelId="{303A395D-7054-8949-B245-A24FCE144BA3}" type="sibTrans" cxnId="{F5B281F5-3B27-914A-A3FD-431D332E9C8D}">
      <dgm:prSet/>
      <dgm:spPr/>
      <dgm:t>
        <a:bodyPr/>
        <a:lstStyle/>
        <a:p>
          <a:endParaRPr lang="en-US"/>
        </a:p>
      </dgm:t>
    </dgm:pt>
    <dgm:pt modelId="{359BA1AB-747F-DC4E-9191-4F708F953ED1}">
      <dgm:prSet/>
      <dgm:spPr/>
      <dgm:t>
        <a:bodyPr/>
        <a:lstStyle/>
        <a:p>
          <a:r>
            <a:rPr lang="en-US" dirty="0"/>
            <a:t>Rates, terms, and conditions of any transmission or wholesale services provided by DERs</a:t>
          </a:r>
        </a:p>
      </dgm:t>
    </dgm:pt>
    <dgm:pt modelId="{B1034BD4-DFD7-1C47-BBA0-CA3BFD4C2403}" type="parTrans" cxnId="{BB212680-E286-1F4F-8A42-CC23E0254618}">
      <dgm:prSet/>
      <dgm:spPr/>
      <dgm:t>
        <a:bodyPr/>
        <a:lstStyle/>
        <a:p>
          <a:endParaRPr lang="en-US"/>
        </a:p>
      </dgm:t>
    </dgm:pt>
    <dgm:pt modelId="{21208CD3-71B4-0F42-AA8B-DF0EF773C645}" type="sibTrans" cxnId="{BB212680-E286-1F4F-8A42-CC23E0254618}">
      <dgm:prSet/>
      <dgm:spPr/>
      <dgm:t>
        <a:bodyPr/>
        <a:lstStyle/>
        <a:p>
          <a:endParaRPr lang="en-US"/>
        </a:p>
      </dgm:t>
    </dgm:pt>
    <dgm:pt modelId="{31E61417-7139-DE45-8016-F03B39F1537F}">
      <dgm:prSet/>
      <dgm:spPr/>
      <dgm:t>
        <a:bodyPr/>
        <a:lstStyle/>
        <a:p>
          <a:r>
            <a:rPr lang="en-US"/>
            <a:t>State / Local Regulators</a:t>
          </a:r>
        </a:p>
      </dgm:t>
    </dgm:pt>
    <dgm:pt modelId="{2E12446D-81EB-D448-93FF-364F86F46A9C}" type="parTrans" cxnId="{EB163FF4-6F4F-FE49-8567-1F5200C6156E}">
      <dgm:prSet/>
      <dgm:spPr/>
      <dgm:t>
        <a:bodyPr/>
        <a:lstStyle/>
        <a:p>
          <a:endParaRPr lang="en-US"/>
        </a:p>
      </dgm:t>
    </dgm:pt>
    <dgm:pt modelId="{F5192090-5F63-704E-B80B-0477B62A689B}" type="sibTrans" cxnId="{EB163FF4-6F4F-FE49-8567-1F5200C6156E}">
      <dgm:prSet/>
      <dgm:spPr/>
      <dgm:t>
        <a:bodyPr/>
        <a:lstStyle/>
        <a:p>
          <a:endParaRPr lang="en-US"/>
        </a:p>
      </dgm:t>
    </dgm:pt>
    <dgm:pt modelId="{6ACA8ADE-C8B9-2B40-B807-C240EF43DA7A}">
      <dgm:prSet/>
      <dgm:spPr/>
      <dgm:t>
        <a:bodyPr/>
        <a:lstStyle/>
        <a:p>
          <a:r>
            <a:rPr lang="en-US" dirty="0"/>
            <a:t>Terms and conditions of retail market service provided by DERs and retail DER programs</a:t>
          </a:r>
        </a:p>
      </dgm:t>
    </dgm:pt>
    <dgm:pt modelId="{AC6DA18F-18DE-CC4E-9F5F-0AB6CB5E3D36}" type="parTrans" cxnId="{9B82CA30-32C4-A846-B594-7E4481BA34AC}">
      <dgm:prSet/>
      <dgm:spPr/>
      <dgm:t>
        <a:bodyPr/>
        <a:lstStyle/>
        <a:p>
          <a:endParaRPr lang="en-US"/>
        </a:p>
      </dgm:t>
    </dgm:pt>
    <dgm:pt modelId="{C871D2B4-2E19-E745-8F23-4071AC564DDA}" type="sibTrans" cxnId="{9B82CA30-32C4-A846-B594-7E4481BA34AC}">
      <dgm:prSet/>
      <dgm:spPr/>
      <dgm:t>
        <a:bodyPr/>
        <a:lstStyle/>
        <a:p>
          <a:endParaRPr lang="en-US"/>
        </a:p>
      </dgm:t>
    </dgm:pt>
    <dgm:pt modelId="{C9ECEE88-E93F-F843-9970-5D875FF3C5E0}">
      <dgm:prSet/>
      <dgm:spPr/>
      <dgm:t>
        <a:bodyPr/>
        <a:lstStyle/>
        <a:p>
          <a:r>
            <a:rPr lang="en-US" dirty="0"/>
            <a:t>Distribution interconnection</a:t>
          </a:r>
        </a:p>
      </dgm:t>
    </dgm:pt>
    <dgm:pt modelId="{CB9D71F8-88E3-B247-B59C-6ECD8C4EA8E0}" type="parTrans" cxnId="{AA294F5B-6E4F-EE45-9325-BFA4742C50E6}">
      <dgm:prSet/>
      <dgm:spPr/>
      <dgm:t>
        <a:bodyPr/>
        <a:lstStyle/>
        <a:p>
          <a:endParaRPr lang="en-US"/>
        </a:p>
      </dgm:t>
    </dgm:pt>
    <dgm:pt modelId="{D17146EA-5898-A341-9F78-396866144994}" type="sibTrans" cxnId="{AA294F5B-6E4F-EE45-9325-BFA4742C50E6}">
      <dgm:prSet/>
      <dgm:spPr/>
      <dgm:t>
        <a:bodyPr/>
        <a:lstStyle/>
        <a:p>
          <a:endParaRPr lang="en-US"/>
        </a:p>
      </dgm:t>
    </dgm:pt>
    <dgm:pt modelId="{0453E980-A5AE-3046-8AA1-7C6C1ADEB8E2}">
      <dgm:prSet/>
      <dgm:spPr/>
      <dgm:t>
        <a:bodyPr/>
        <a:lstStyle/>
        <a:p>
          <a:r>
            <a:rPr lang="en-US" dirty="0"/>
            <a:t>Siting of DERs (in some cases)</a:t>
          </a:r>
        </a:p>
      </dgm:t>
    </dgm:pt>
    <dgm:pt modelId="{5715D8C0-708A-2740-9BD9-85FED467693C}" type="parTrans" cxnId="{BA5C3332-6AF9-B245-B9EE-8D8384B0AAC8}">
      <dgm:prSet/>
      <dgm:spPr/>
      <dgm:t>
        <a:bodyPr/>
        <a:lstStyle/>
        <a:p>
          <a:endParaRPr lang="en-US"/>
        </a:p>
      </dgm:t>
    </dgm:pt>
    <dgm:pt modelId="{2ACA0E89-CCE9-194D-8ABB-C39F1494CD87}" type="sibTrans" cxnId="{BA5C3332-6AF9-B245-B9EE-8D8384B0AAC8}">
      <dgm:prSet/>
      <dgm:spPr/>
      <dgm:t>
        <a:bodyPr/>
        <a:lstStyle/>
        <a:p>
          <a:endParaRPr lang="en-US"/>
        </a:p>
      </dgm:t>
    </dgm:pt>
    <dgm:pt modelId="{867C998F-EF46-1946-9F15-40485B04F2A0}">
      <dgm:prSet/>
      <dgm:spPr/>
      <dgm:t>
        <a:bodyPr/>
        <a:lstStyle/>
        <a:p>
          <a:r>
            <a:rPr lang="en-US" dirty="0"/>
            <a:t>Distribution system cost recovery</a:t>
          </a:r>
        </a:p>
      </dgm:t>
    </dgm:pt>
    <dgm:pt modelId="{B6162D04-0D70-6344-AAF4-1410540E176C}" type="parTrans" cxnId="{FD5FAC94-75E8-9C4E-8BE7-0173EAA681E0}">
      <dgm:prSet/>
      <dgm:spPr/>
      <dgm:t>
        <a:bodyPr/>
        <a:lstStyle/>
        <a:p>
          <a:endParaRPr lang="en-US"/>
        </a:p>
      </dgm:t>
    </dgm:pt>
    <dgm:pt modelId="{41BC8781-AD0D-964C-8B8B-5DA72FA3B82A}" type="sibTrans" cxnId="{FD5FAC94-75E8-9C4E-8BE7-0173EAA681E0}">
      <dgm:prSet/>
      <dgm:spPr/>
      <dgm:t>
        <a:bodyPr/>
        <a:lstStyle/>
        <a:p>
          <a:endParaRPr lang="en-US"/>
        </a:p>
      </dgm:t>
    </dgm:pt>
    <dgm:pt modelId="{A7125EC3-D45D-C844-8504-E0011493B24A}">
      <dgm:prSet/>
      <dgm:spPr/>
      <dgm:t>
        <a:bodyPr/>
        <a:lstStyle/>
        <a:p>
          <a:r>
            <a:rPr lang="en-US" dirty="0"/>
            <a:t>Distribution system operations (including reliability and safety)</a:t>
          </a:r>
        </a:p>
      </dgm:t>
    </dgm:pt>
    <dgm:pt modelId="{DC5E2C07-C0D4-2F44-AA00-00DB09D7F716}" type="parTrans" cxnId="{9DFB7324-0989-E949-AE1B-ED6657DD4C4B}">
      <dgm:prSet/>
      <dgm:spPr/>
      <dgm:t>
        <a:bodyPr/>
        <a:lstStyle/>
        <a:p>
          <a:endParaRPr lang="en-US"/>
        </a:p>
      </dgm:t>
    </dgm:pt>
    <dgm:pt modelId="{AC2AD24B-71CD-074C-AFF7-3B571191364B}" type="sibTrans" cxnId="{9DFB7324-0989-E949-AE1B-ED6657DD4C4B}">
      <dgm:prSet/>
      <dgm:spPr/>
      <dgm:t>
        <a:bodyPr/>
        <a:lstStyle/>
        <a:p>
          <a:endParaRPr lang="en-US"/>
        </a:p>
      </dgm:t>
    </dgm:pt>
    <dgm:pt modelId="{34A765B0-6750-534A-8D6D-6E4C061F397F}" type="pres">
      <dgm:prSet presAssocID="{03706D3F-968B-A246-87C0-0807461060C6}" presName="Name0" presStyleCnt="0">
        <dgm:presLayoutVars>
          <dgm:dir/>
          <dgm:animLvl val="lvl"/>
          <dgm:resizeHandles val="exact"/>
        </dgm:presLayoutVars>
      </dgm:prSet>
      <dgm:spPr/>
    </dgm:pt>
    <dgm:pt modelId="{F83EAD49-5A9D-944D-94C3-2B4799EF5489}" type="pres">
      <dgm:prSet presAssocID="{AF561258-C32E-3444-85C2-2B0A8E4AF7EC}" presName="composite" presStyleCnt="0"/>
      <dgm:spPr/>
    </dgm:pt>
    <dgm:pt modelId="{83A3F43E-4958-CD44-86DB-8A28EE6F290C}" type="pres">
      <dgm:prSet presAssocID="{AF561258-C32E-3444-85C2-2B0A8E4AF7EC}" presName="parTx" presStyleLbl="alignNode1" presStyleIdx="0" presStyleCnt="2">
        <dgm:presLayoutVars>
          <dgm:chMax val="0"/>
          <dgm:chPref val="0"/>
          <dgm:bulletEnabled val="1"/>
        </dgm:presLayoutVars>
      </dgm:prSet>
      <dgm:spPr/>
    </dgm:pt>
    <dgm:pt modelId="{52BAAFEA-0968-5944-8948-EE77B3EA9A2E}" type="pres">
      <dgm:prSet presAssocID="{AF561258-C32E-3444-85C2-2B0A8E4AF7EC}" presName="desTx" presStyleLbl="alignAccFollowNode1" presStyleIdx="0" presStyleCnt="2">
        <dgm:presLayoutVars>
          <dgm:bulletEnabled val="1"/>
        </dgm:presLayoutVars>
      </dgm:prSet>
      <dgm:spPr/>
    </dgm:pt>
    <dgm:pt modelId="{7BD8C303-244B-AA4E-9EEA-20E01C91B080}" type="pres">
      <dgm:prSet presAssocID="{4224DD08-3127-B549-9960-AB4AC29C6983}" presName="space" presStyleCnt="0"/>
      <dgm:spPr/>
    </dgm:pt>
    <dgm:pt modelId="{D32E72E0-568D-FC4E-92EE-A73450BD93FC}" type="pres">
      <dgm:prSet presAssocID="{31E61417-7139-DE45-8016-F03B39F1537F}" presName="composite" presStyleCnt="0"/>
      <dgm:spPr/>
    </dgm:pt>
    <dgm:pt modelId="{9B4D96DD-962C-7A42-BCD1-DABC1418D03B}" type="pres">
      <dgm:prSet presAssocID="{31E61417-7139-DE45-8016-F03B39F1537F}" presName="parTx" presStyleLbl="alignNode1" presStyleIdx="1" presStyleCnt="2" custLinFactNeighborY="-1095">
        <dgm:presLayoutVars>
          <dgm:chMax val="0"/>
          <dgm:chPref val="0"/>
          <dgm:bulletEnabled val="1"/>
        </dgm:presLayoutVars>
      </dgm:prSet>
      <dgm:spPr/>
    </dgm:pt>
    <dgm:pt modelId="{58DAD7F8-E1E4-3342-B088-D96EFA14E178}" type="pres">
      <dgm:prSet presAssocID="{31E61417-7139-DE45-8016-F03B39F1537F}" presName="desTx" presStyleLbl="alignAccFollowNode1" presStyleIdx="1" presStyleCnt="2">
        <dgm:presLayoutVars>
          <dgm:bulletEnabled val="1"/>
        </dgm:presLayoutVars>
      </dgm:prSet>
      <dgm:spPr/>
    </dgm:pt>
  </dgm:ptLst>
  <dgm:cxnLst>
    <dgm:cxn modelId="{174E870B-DDBC-0641-904A-ED491BB5BAC2}" type="presOf" srcId="{03706D3F-968B-A246-87C0-0807461060C6}" destId="{34A765B0-6750-534A-8D6D-6E4C061F397F}" srcOrd="0" destOrd="0" presId="urn:microsoft.com/office/officeart/2005/8/layout/hList1"/>
    <dgm:cxn modelId="{AFFD7B1A-B532-C14D-B198-81FD2143BA43}" type="presOf" srcId="{6ACA8ADE-C8B9-2B40-B807-C240EF43DA7A}" destId="{58DAD7F8-E1E4-3342-B088-D96EFA14E178}" srcOrd="0" destOrd="0" presId="urn:microsoft.com/office/officeart/2005/8/layout/hList1"/>
    <dgm:cxn modelId="{9DFB7324-0989-E949-AE1B-ED6657DD4C4B}" srcId="{31E61417-7139-DE45-8016-F03B39F1537F}" destId="{A7125EC3-D45D-C844-8504-E0011493B24A}" srcOrd="2" destOrd="0" parTransId="{DC5E2C07-C0D4-2F44-AA00-00DB09D7F716}" sibTransId="{AC2AD24B-71CD-074C-AFF7-3B571191364B}"/>
    <dgm:cxn modelId="{3EDF692A-2303-1747-B7F6-1A99ABC663FE}" type="presOf" srcId="{359BA1AB-747F-DC4E-9191-4F708F953ED1}" destId="{52BAAFEA-0968-5944-8948-EE77B3EA9A2E}" srcOrd="0" destOrd="2" presId="urn:microsoft.com/office/officeart/2005/8/layout/hList1"/>
    <dgm:cxn modelId="{3CD3072F-4D2C-BD47-B33B-55410CAFBB42}" srcId="{AF561258-C32E-3444-85C2-2B0A8E4AF7EC}" destId="{509648D8-3D24-824B-A68E-F203D33DF8FA}" srcOrd="0" destOrd="0" parTransId="{4AD2F4F4-3605-0348-BA88-075A92E6AE2D}" sibTransId="{7A4A4047-0838-BA49-8E04-607EE2834F28}"/>
    <dgm:cxn modelId="{9B82CA30-32C4-A846-B594-7E4481BA34AC}" srcId="{31E61417-7139-DE45-8016-F03B39F1537F}" destId="{6ACA8ADE-C8B9-2B40-B807-C240EF43DA7A}" srcOrd="0" destOrd="0" parTransId="{AC6DA18F-18DE-CC4E-9F5F-0AB6CB5E3D36}" sibTransId="{C871D2B4-2E19-E745-8F23-4071AC564DDA}"/>
    <dgm:cxn modelId="{BA5C3332-6AF9-B245-B9EE-8D8384B0AAC8}" srcId="{31E61417-7139-DE45-8016-F03B39F1537F}" destId="{0453E980-A5AE-3046-8AA1-7C6C1ADEB8E2}" srcOrd="4" destOrd="0" parTransId="{5715D8C0-708A-2740-9BD9-85FED467693C}" sibTransId="{2ACA0E89-CCE9-194D-8ABB-C39F1494CD87}"/>
    <dgm:cxn modelId="{5D5A9740-061D-A346-A54C-1E34DFD94A20}" srcId="{03706D3F-968B-A246-87C0-0807461060C6}" destId="{AF561258-C32E-3444-85C2-2B0A8E4AF7EC}" srcOrd="0" destOrd="0" parTransId="{A0C8215A-D747-064D-9750-EE6578D715D0}" sibTransId="{4224DD08-3127-B549-9960-AB4AC29C6983}"/>
    <dgm:cxn modelId="{AA294F5B-6E4F-EE45-9325-BFA4742C50E6}" srcId="{31E61417-7139-DE45-8016-F03B39F1537F}" destId="{C9ECEE88-E93F-F843-9970-5D875FF3C5E0}" srcOrd="1" destOrd="0" parTransId="{CB9D71F8-88E3-B247-B59C-6ECD8C4EA8E0}" sibTransId="{D17146EA-5898-A341-9F78-396866144994}"/>
    <dgm:cxn modelId="{812F6D63-CAA1-6041-8315-4A680D1EE8A3}" type="presOf" srcId="{867C998F-EF46-1946-9F15-40485B04F2A0}" destId="{58DAD7F8-E1E4-3342-B088-D96EFA14E178}" srcOrd="0" destOrd="3" presId="urn:microsoft.com/office/officeart/2005/8/layout/hList1"/>
    <dgm:cxn modelId="{0BAE2C7D-C7FD-8441-89D6-AB28942379D7}" type="presOf" srcId="{0453E980-A5AE-3046-8AA1-7C6C1ADEB8E2}" destId="{58DAD7F8-E1E4-3342-B088-D96EFA14E178}" srcOrd="0" destOrd="4" presId="urn:microsoft.com/office/officeart/2005/8/layout/hList1"/>
    <dgm:cxn modelId="{BB212680-E286-1F4F-8A42-CC23E0254618}" srcId="{AF561258-C32E-3444-85C2-2B0A8E4AF7EC}" destId="{359BA1AB-747F-DC4E-9191-4F708F953ED1}" srcOrd="2" destOrd="0" parTransId="{B1034BD4-DFD7-1C47-BBA0-CA3BFD4C2403}" sibTransId="{21208CD3-71B4-0F42-AA8B-DF0EF773C645}"/>
    <dgm:cxn modelId="{FD5FAC94-75E8-9C4E-8BE7-0173EAA681E0}" srcId="{31E61417-7139-DE45-8016-F03B39F1537F}" destId="{867C998F-EF46-1946-9F15-40485B04F2A0}" srcOrd="3" destOrd="0" parTransId="{B6162D04-0D70-6344-AAF4-1410540E176C}" sibTransId="{41BC8781-AD0D-964C-8B8B-5DA72FA3B82A}"/>
    <dgm:cxn modelId="{B87AE6A5-EFDF-9D46-A827-B5495FC06114}" type="presOf" srcId="{A7125EC3-D45D-C844-8504-E0011493B24A}" destId="{58DAD7F8-E1E4-3342-B088-D96EFA14E178}" srcOrd="0" destOrd="2" presId="urn:microsoft.com/office/officeart/2005/8/layout/hList1"/>
    <dgm:cxn modelId="{860CC8B3-22C2-BD48-8B76-842AC295C352}" type="presOf" srcId="{C9ECEE88-E93F-F843-9970-5D875FF3C5E0}" destId="{58DAD7F8-E1E4-3342-B088-D96EFA14E178}" srcOrd="0" destOrd="1" presId="urn:microsoft.com/office/officeart/2005/8/layout/hList1"/>
    <dgm:cxn modelId="{8355F7B3-470B-0840-8DB9-FE66F5715FFB}" type="presOf" srcId="{509648D8-3D24-824B-A68E-F203D33DF8FA}" destId="{52BAAFEA-0968-5944-8948-EE77B3EA9A2E}" srcOrd="0" destOrd="0" presId="urn:microsoft.com/office/officeart/2005/8/layout/hList1"/>
    <dgm:cxn modelId="{8A7AD7BD-0344-484D-8CB4-B97111172532}" type="presOf" srcId="{31E61417-7139-DE45-8016-F03B39F1537F}" destId="{9B4D96DD-962C-7A42-BCD1-DABC1418D03B}" srcOrd="0" destOrd="0" presId="urn:microsoft.com/office/officeart/2005/8/layout/hList1"/>
    <dgm:cxn modelId="{B26D32DC-21EF-894B-893B-A20D3C952530}" type="presOf" srcId="{AF561258-C32E-3444-85C2-2B0A8E4AF7EC}" destId="{83A3F43E-4958-CD44-86DB-8A28EE6F290C}" srcOrd="0" destOrd="0" presId="urn:microsoft.com/office/officeart/2005/8/layout/hList1"/>
    <dgm:cxn modelId="{D8D9B4DD-0C98-9A41-9112-3175C23CF658}" type="presOf" srcId="{FAA5B66C-FF85-3A46-B4DF-B1BA347EAF02}" destId="{52BAAFEA-0968-5944-8948-EE77B3EA9A2E}" srcOrd="0" destOrd="1" presId="urn:microsoft.com/office/officeart/2005/8/layout/hList1"/>
    <dgm:cxn modelId="{EB163FF4-6F4F-FE49-8567-1F5200C6156E}" srcId="{03706D3F-968B-A246-87C0-0807461060C6}" destId="{31E61417-7139-DE45-8016-F03B39F1537F}" srcOrd="1" destOrd="0" parTransId="{2E12446D-81EB-D448-93FF-364F86F46A9C}" sibTransId="{F5192090-5F63-704E-B80B-0477B62A689B}"/>
    <dgm:cxn modelId="{F5B281F5-3B27-914A-A3FD-431D332E9C8D}" srcId="{AF561258-C32E-3444-85C2-2B0A8E4AF7EC}" destId="{FAA5B66C-FF85-3A46-B4DF-B1BA347EAF02}" srcOrd="1" destOrd="0" parTransId="{17408A27-C727-0841-82E7-A6DD5477012B}" sibTransId="{303A395D-7054-8949-B245-A24FCE144BA3}"/>
    <dgm:cxn modelId="{5A6A3161-32B8-F548-A120-5B0E311DC7BC}" type="presParOf" srcId="{34A765B0-6750-534A-8D6D-6E4C061F397F}" destId="{F83EAD49-5A9D-944D-94C3-2B4799EF5489}" srcOrd="0" destOrd="0" presId="urn:microsoft.com/office/officeart/2005/8/layout/hList1"/>
    <dgm:cxn modelId="{8E97648B-C612-C644-9FF4-352B12E2710A}" type="presParOf" srcId="{F83EAD49-5A9D-944D-94C3-2B4799EF5489}" destId="{83A3F43E-4958-CD44-86DB-8A28EE6F290C}" srcOrd="0" destOrd="0" presId="urn:microsoft.com/office/officeart/2005/8/layout/hList1"/>
    <dgm:cxn modelId="{195338AF-1B5C-8540-AF16-1902D6BF6B6B}" type="presParOf" srcId="{F83EAD49-5A9D-944D-94C3-2B4799EF5489}" destId="{52BAAFEA-0968-5944-8948-EE77B3EA9A2E}" srcOrd="1" destOrd="0" presId="urn:microsoft.com/office/officeart/2005/8/layout/hList1"/>
    <dgm:cxn modelId="{78F1A023-EB55-0F40-8729-324DBC8318D7}" type="presParOf" srcId="{34A765B0-6750-534A-8D6D-6E4C061F397F}" destId="{7BD8C303-244B-AA4E-9EEA-20E01C91B080}" srcOrd="1" destOrd="0" presId="urn:microsoft.com/office/officeart/2005/8/layout/hList1"/>
    <dgm:cxn modelId="{FADBAB32-FC46-E943-AA67-CB92C1E8699A}" type="presParOf" srcId="{34A765B0-6750-534A-8D6D-6E4C061F397F}" destId="{D32E72E0-568D-FC4E-92EE-A73450BD93FC}" srcOrd="2" destOrd="0" presId="urn:microsoft.com/office/officeart/2005/8/layout/hList1"/>
    <dgm:cxn modelId="{D07EF2EB-9510-5949-870E-79256FE4FD7A}" type="presParOf" srcId="{D32E72E0-568D-FC4E-92EE-A73450BD93FC}" destId="{9B4D96DD-962C-7A42-BCD1-DABC1418D03B}" srcOrd="0" destOrd="0" presId="urn:microsoft.com/office/officeart/2005/8/layout/hList1"/>
    <dgm:cxn modelId="{373550E6-5568-9F4D-81C0-1276E5865FDF}" type="presParOf" srcId="{D32E72E0-568D-FC4E-92EE-A73450BD93FC}" destId="{58DAD7F8-E1E4-3342-B088-D96EFA14E17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A3F43E-4958-CD44-86DB-8A28EE6F290C}">
      <dsp:nvSpPr>
        <dsp:cNvPr id="0" name=""/>
        <dsp:cNvSpPr/>
      </dsp:nvSpPr>
      <dsp:spPr>
        <a:xfrm>
          <a:off x="54" y="4602"/>
          <a:ext cx="5234247" cy="633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a:t>FERC</a:t>
          </a:r>
        </a:p>
      </dsp:txBody>
      <dsp:txXfrm>
        <a:off x="54" y="4602"/>
        <a:ext cx="5234247" cy="633600"/>
      </dsp:txXfrm>
    </dsp:sp>
    <dsp:sp modelId="{52BAAFEA-0968-5944-8948-EE77B3EA9A2E}">
      <dsp:nvSpPr>
        <dsp:cNvPr id="0" name=""/>
        <dsp:cNvSpPr/>
      </dsp:nvSpPr>
      <dsp:spPr>
        <a:xfrm>
          <a:off x="54" y="638202"/>
          <a:ext cx="5234247" cy="280247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Terms and conditions of participation in wholesale markets, including who can participate</a:t>
          </a:r>
        </a:p>
        <a:p>
          <a:pPr marL="228600" lvl="1" indent="-228600" algn="l" defTabSz="977900">
            <a:lnSpc>
              <a:spcPct val="90000"/>
            </a:lnSpc>
            <a:spcBef>
              <a:spcPct val="0"/>
            </a:spcBef>
            <a:spcAft>
              <a:spcPct val="15000"/>
            </a:spcAft>
            <a:buChar char="•"/>
          </a:pPr>
          <a:r>
            <a:rPr lang="en-US" sz="2200" kern="1200" dirty="0"/>
            <a:t>Rates for some (but not all) wholesale sales from DERs</a:t>
          </a:r>
        </a:p>
        <a:p>
          <a:pPr marL="228600" lvl="1" indent="-228600" algn="l" defTabSz="977900">
            <a:lnSpc>
              <a:spcPct val="90000"/>
            </a:lnSpc>
            <a:spcBef>
              <a:spcPct val="0"/>
            </a:spcBef>
            <a:spcAft>
              <a:spcPct val="15000"/>
            </a:spcAft>
            <a:buChar char="•"/>
          </a:pPr>
          <a:r>
            <a:rPr lang="en-US" sz="2200" kern="1200" dirty="0"/>
            <a:t>Rates, terms, and conditions of any transmission or wholesale services provided by DERs</a:t>
          </a:r>
        </a:p>
      </dsp:txBody>
      <dsp:txXfrm>
        <a:off x="54" y="638202"/>
        <a:ext cx="5234247" cy="2802473"/>
      </dsp:txXfrm>
    </dsp:sp>
    <dsp:sp modelId="{9B4D96DD-962C-7A42-BCD1-DABC1418D03B}">
      <dsp:nvSpPr>
        <dsp:cNvPr id="0" name=""/>
        <dsp:cNvSpPr/>
      </dsp:nvSpPr>
      <dsp:spPr>
        <a:xfrm>
          <a:off x="5967097" y="0"/>
          <a:ext cx="5234247" cy="633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a:t>State / Local Regulators</a:t>
          </a:r>
        </a:p>
      </dsp:txBody>
      <dsp:txXfrm>
        <a:off x="5967097" y="0"/>
        <a:ext cx="5234247" cy="633600"/>
      </dsp:txXfrm>
    </dsp:sp>
    <dsp:sp modelId="{58DAD7F8-E1E4-3342-B088-D96EFA14E178}">
      <dsp:nvSpPr>
        <dsp:cNvPr id="0" name=""/>
        <dsp:cNvSpPr/>
      </dsp:nvSpPr>
      <dsp:spPr>
        <a:xfrm>
          <a:off x="5967097" y="638202"/>
          <a:ext cx="5234247" cy="280247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Terms and conditions of retail market service provided by DERs and retail DER programs</a:t>
          </a:r>
        </a:p>
        <a:p>
          <a:pPr marL="228600" lvl="1" indent="-228600" algn="l" defTabSz="977900">
            <a:lnSpc>
              <a:spcPct val="90000"/>
            </a:lnSpc>
            <a:spcBef>
              <a:spcPct val="0"/>
            </a:spcBef>
            <a:spcAft>
              <a:spcPct val="15000"/>
            </a:spcAft>
            <a:buChar char="•"/>
          </a:pPr>
          <a:r>
            <a:rPr lang="en-US" sz="2200" kern="1200" dirty="0"/>
            <a:t>Distribution interconnection</a:t>
          </a:r>
        </a:p>
        <a:p>
          <a:pPr marL="228600" lvl="1" indent="-228600" algn="l" defTabSz="977900">
            <a:lnSpc>
              <a:spcPct val="90000"/>
            </a:lnSpc>
            <a:spcBef>
              <a:spcPct val="0"/>
            </a:spcBef>
            <a:spcAft>
              <a:spcPct val="15000"/>
            </a:spcAft>
            <a:buChar char="•"/>
          </a:pPr>
          <a:r>
            <a:rPr lang="en-US" sz="2200" kern="1200" dirty="0"/>
            <a:t>Distribution system operations (including reliability and safety)</a:t>
          </a:r>
        </a:p>
        <a:p>
          <a:pPr marL="228600" lvl="1" indent="-228600" algn="l" defTabSz="977900">
            <a:lnSpc>
              <a:spcPct val="90000"/>
            </a:lnSpc>
            <a:spcBef>
              <a:spcPct val="0"/>
            </a:spcBef>
            <a:spcAft>
              <a:spcPct val="15000"/>
            </a:spcAft>
            <a:buChar char="•"/>
          </a:pPr>
          <a:r>
            <a:rPr lang="en-US" sz="2200" kern="1200" dirty="0"/>
            <a:t>Distribution system cost recovery</a:t>
          </a:r>
        </a:p>
        <a:p>
          <a:pPr marL="228600" lvl="1" indent="-228600" algn="l" defTabSz="977900">
            <a:lnSpc>
              <a:spcPct val="90000"/>
            </a:lnSpc>
            <a:spcBef>
              <a:spcPct val="0"/>
            </a:spcBef>
            <a:spcAft>
              <a:spcPct val="15000"/>
            </a:spcAft>
            <a:buChar char="•"/>
          </a:pPr>
          <a:r>
            <a:rPr lang="en-US" sz="2200" kern="1200" dirty="0"/>
            <a:t>Siting of DERs (in some cases)</a:t>
          </a:r>
        </a:p>
      </dsp:txBody>
      <dsp:txXfrm>
        <a:off x="5967097" y="638202"/>
        <a:ext cx="5234247" cy="2802473"/>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DFDA4AB-9B30-8948-A2A0-39E2B60144E5}" type="datetime1">
              <a:rPr lang="en-US" smtClean="0"/>
              <a:t>6/13/21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FFE3D4-7FE5-EC49-8E1B-DE8DAAB1C09D}" type="slidenum">
              <a:rPr lang="en-US" smtClean="0"/>
              <a:t>‹#›</a:t>
            </a:fld>
            <a:endParaRPr lang="en-US"/>
          </a:p>
        </p:txBody>
      </p:sp>
    </p:spTree>
    <p:extLst>
      <p:ext uri="{BB962C8B-B14F-4D97-AF65-F5344CB8AC3E}">
        <p14:creationId xmlns:p14="http://schemas.microsoft.com/office/powerpoint/2010/main" val="31082291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307676-0F63-5D43-848B-BBF347B10344}" type="datetime1">
              <a:rPr lang="en-US" smtClean="0"/>
              <a:t>6/13/21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D72D49-962E-774C-87C1-E23B40349FAD}" type="slidenum">
              <a:rPr lang="en-US" smtClean="0"/>
              <a:t>‹#›</a:t>
            </a:fld>
            <a:endParaRPr lang="en-US"/>
          </a:p>
        </p:txBody>
      </p:sp>
    </p:spTree>
    <p:extLst>
      <p:ext uri="{BB962C8B-B14F-4D97-AF65-F5344CB8AC3E}">
        <p14:creationId xmlns:p14="http://schemas.microsoft.com/office/powerpoint/2010/main" val="1940462958"/>
      </p:ext>
    </p:extLst>
  </p:cSld>
  <p:clrMap bg1="lt1" tx1="dk1" bg2="lt2" tx2="dk2" accent1="accent1" accent2="accent2" accent3="accent3" accent4="accent4" accent5="accent5" accent6="accent6" hlink="hlink" folHlink="folHlink"/>
  <p:hf hdr="0" ftr="0" dt="0"/>
  <p:notesStyle>
    <a:lvl1pPr marL="0" algn="l" defTabSz="456668" rtl="0" eaLnBrk="1" latinLnBrk="0" hangingPunct="1">
      <a:defRPr sz="1200" kern="1200">
        <a:solidFill>
          <a:schemeClr val="tx1"/>
        </a:solidFill>
        <a:latin typeface="+mn-lt"/>
        <a:ea typeface="+mn-ea"/>
        <a:cs typeface="+mn-cs"/>
      </a:defRPr>
    </a:lvl1pPr>
    <a:lvl2pPr marL="456668" algn="l" defTabSz="456668" rtl="0" eaLnBrk="1" latinLnBrk="0" hangingPunct="1">
      <a:defRPr sz="1200" kern="1200">
        <a:solidFill>
          <a:schemeClr val="tx1"/>
        </a:solidFill>
        <a:latin typeface="+mn-lt"/>
        <a:ea typeface="+mn-ea"/>
        <a:cs typeface="+mn-cs"/>
      </a:defRPr>
    </a:lvl2pPr>
    <a:lvl3pPr marL="913331" algn="l" defTabSz="456668" rtl="0" eaLnBrk="1" latinLnBrk="0" hangingPunct="1">
      <a:defRPr sz="1200" kern="1200">
        <a:solidFill>
          <a:schemeClr val="tx1"/>
        </a:solidFill>
        <a:latin typeface="+mn-lt"/>
        <a:ea typeface="+mn-ea"/>
        <a:cs typeface="+mn-cs"/>
      </a:defRPr>
    </a:lvl3pPr>
    <a:lvl4pPr marL="1369998" algn="l" defTabSz="456668" rtl="0" eaLnBrk="1" latinLnBrk="0" hangingPunct="1">
      <a:defRPr sz="1200" kern="1200">
        <a:solidFill>
          <a:schemeClr val="tx1"/>
        </a:solidFill>
        <a:latin typeface="+mn-lt"/>
        <a:ea typeface="+mn-ea"/>
        <a:cs typeface="+mn-cs"/>
      </a:defRPr>
    </a:lvl4pPr>
    <a:lvl5pPr marL="1826662" algn="l" defTabSz="456668" rtl="0" eaLnBrk="1" latinLnBrk="0" hangingPunct="1">
      <a:defRPr sz="1200" kern="1200">
        <a:solidFill>
          <a:schemeClr val="tx1"/>
        </a:solidFill>
        <a:latin typeface="+mn-lt"/>
        <a:ea typeface="+mn-ea"/>
        <a:cs typeface="+mn-cs"/>
      </a:defRPr>
    </a:lvl5pPr>
    <a:lvl6pPr marL="2283330" algn="l" defTabSz="456668" rtl="0" eaLnBrk="1" latinLnBrk="0" hangingPunct="1">
      <a:defRPr sz="1200" kern="1200">
        <a:solidFill>
          <a:schemeClr val="tx1"/>
        </a:solidFill>
        <a:latin typeface="+mn-lt"/>
        <a:ea typeface="+mn-ea"/>
        <a:cs typeface="+mn-cs"/>
      </a:defRPr>
    </a:lvl6pPr>
    <a:lvl7pPr marL="2739993" algn="l" defTabSz="456668" rtl="0" eaLnBrk="1" latinLnBrk="0" hangingPunct="1">
      <a:defRPr sz="1200" kern="1200">
        <a:solidFill>
          <a:schemeClr val="tx1"/>
        </a:solidFill>
        <a:latin typeface="+mn-lt"/>
        <a:ea typeface="+mn-ea"/>
        <a:cs typeface="+mn-cs"/>
      </a:defRPr>
    </a:lvl7pPr>
    <a:lvl8pPr marL="3196660" algn="l" defTabSz="456668" rtl="0" eaLnBrk="1" latinLnBrk="0" hangingPunct="1">
      <a:defRPr sz="1200" kern="1200">
        <a:solidFill>
          <a:schemeClr val="tx1"/>
        </a:solidFill>
        <a:latin typeface="+mn-lt"/>
        <a:ea typeface="+mn-ea"/>
        <a:cs typeface="+mn-cs"/>
      </a:defRPr>
    </a:lvl8pPr>
    <a:lvl9pPr marL="3653324" algn="l" defTabSz="45666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D72D49-962E-774C-87C1-E23B40349FAD}" type="slidenum">
              <a:rPr lang="en-US" smtClean="0"/>
              <a:t>1</a:t>
            </a:fld>
            <a:endParaRPr lang="en-US" dirty="0"/>
          </a:p>
        </p:txBody>
      </p:sp>
    </p:spTree>
    <p:extLst>
      <p:ext uri="{BB962C8B-B14F-4D97-AF65-F5344CB8AC3E}">
        <p14:creationId xmlns:p14="http://schemas.microsoft.com/office/powerpoint/2010/main" val="3243950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“pathways” – if you are a generator, there are a collection of market rules that provide a roadmap for you to participate. Same for DR, and for storage. This requires that DER aggregations have a roadmap too. </a:t>
            </a:r>
          </a:p>
          <a:p>
            <a:endParaRPr lang="en-US" dirty="0"/>
          </a:p>
          <a:p>
            <a:r>
              <a:rPr lang="en-US" dirty="0"/>
              <a:t>FERC noted that without such a roadmap, these resources cannot participate, because they are too small or their unique technical and operational characteristics aren’t accommodated. This limits competition, which can cause unjust and unreasonable wholesale rates.</a:t>
            </a:r>
          </a:p>
          <a:p>
            <a:endParaRPr lang="en-US" dirty="0"/>
          </a:p>
          <a:p>
            <a:r>
              <a:rPr lang="en-US" dirty="0"/>
              <a:t>Does not apply to ERCOT. </a:t>
            </a:r>
          </a:p>
        </p:txBody>
      </p:sp>
      <p:sp>
        <p:nvSpPr>
          <p:cNvPr id="4" name="Slide Number Placeholder 3"/>
          <p:cNvSpPr>
            <a:spLocks noGrp="1"/>
          </p:cNvSpPr>
          <p:nvPr>
            <p:ph type="sldNum" sz="quarter" idx="5"/>
          </p:nvPr>
        </p:nvSpPr>
        <p:spPr/>
        <p:txBody>
          <a:bodyPr/>
          <a:lstStyle/>
          <a:p>
            <a:fld id="{C6D72D49-962E-774C-87C1-E23B40349FAD}" type="slidenum">
              <a:rPr lang="en-US" smtClean="0"/>
              <a:t>2</a:t>
            </a:fld>
            <a:endParaRPr lang="en-US"/>
          </a:p>
        </p:txBody>
      </p:sp>
    </p:spTree>
    <p:extLst>
      <p:ext uri="{BB962C8B-B14F-4D97-AF65-F5344CB8AC3E}">
        <p14:creationId xmlns:p14="http://schemas.microsoft.com/office/powerpoint/2010/main" val="1847764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Rule provides direction to the RTOs/ISOs regarding key parameters that these new participation models, pathways, roadmaps must address to ensure that DER aggregations can compete.</a:t>
            </a:r>
          </a:p>
          <a:p>
            <a:endParaRPr lang="en-US" dirty="0"/>
          </a:p>
          <a:p>
            <a:r>
              <a:rPr lang="en-US" dirty="0"/>
              <a:t>Geographic scope – FERC says as broad as technically feasible</a:t>
            </a:r>
          </a:p>
          <a:p>
            <a:endParaRPr lang="en-US" dirty="0"/>
          </a:p>
          <a:p>
            <a:r>
              <a:rPr lang="en-US" dirty="0"/>
              <a:t>Distribution factors and bidding parameters are some of the detailed input options that DER aggregations must have access to, to facilitate their market participation. “Distribution factors” are the total response expected from a location.</a:t>
            </a:r>
          </a:p>
          <a:p>
            <a:endParaRPr lang="en-US" dirty="0"/>
          </a:p>
          <a:p>
            <a:r>
              <a:rPr lang="en-US" dirty="0"/>
              <a:t>Coordination includes processes for distribution utility review of DERs included in an aggregation to ensure that participation will not threaten distribution safety and reliability; operational coordination, including potential override by a distribution utility; and communications between all of these entities.</a:t>
            </a:r>
          </a:p>
          <a:p>
            <a:endParaRPr lang="en-US" dirty="0"/>
          </a:p>
          <a:p>
            <a:endParaRPr lang="en-US" dirty="0"/>
          </a:p>
        </p:txBody>
      </p:sp>
      <p:sp>
        <p:nvSpPr>
          <p:cNvPr id="4" name="Slide Number Placeholder 3"/>
          <p:cNvSpPr>
            <a:spLocks noGrp="1"/>
          </p:cNvSpPr>
          <p:nvPr>
            <p:ph type="sldNum" sz="quarter" idx="5"/>
          </p:nvPr>
        </p:nvSpPr>
        <p:spPr/>
        <p:txBody>
          <a:bodyPr/>
          <a:lstStyle/>
          <a:p>
            <a:fld id="{C6D72D49-962E-774C-87C1-E23B40349FAD}" type="slidenum">
              <a:rPr lang="en-US" smtClean="0"/>
              <a:t>3</a:t>
            </a:fld>
            <a:endParaRPr lang="en-US"/>
          </a:p>
        </p:txBody>
      </p:sp>
    </p:spTree>
    <p:extLst>
      <p:ext uri="{BB962C8B-B14F-4D97-AF65-F5344CB8AC3E}">
        <p14:creationId xmlns:p14="http://schemas.microsoft.com/office/powerpoint/2010/main" val="2315494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we’re left with is overlapping complementary jurisdiction, which I would contend is what the FPA envisioned and requires.  </a:t>
            </a:r>
          </a:p>
          <a:p>
            <a:endParaRPr lang="en-US" dirty="0"/>
          </a:p>
          <a:p>
            <a:r>
              <a:rPr lang="en-US" dirty="0"/>
              <a:t>Tools: Distribution interconnection to address reliability, and tariff options to recover costs.</a:t>
            </a:r>
          </a:p>
          <a:p>
            <a:endParaRPr lang="en-US" dirty="0"/>
          </a:p>
          <a:p>
            <a:r>
              <a:rPr lang="en-US" dirty="0"/>
              <a:t>Thomas: I don’t want jurisdiction to get in the way of technology advancement; let’s get to a place where resources are chosen based on price and performance.</a:t>
            </a:r>
          </a:p>
        </p:txBody>
      </p:sp>
      <p:sp>
        <p:nvSpPr>
          <p:cNvPr id="4" name="Slide Number Placeholder 3"/>
          <p:cNvSpPr>
            <a:spLocks noGrp="1"/>
          </p:cNvSpPr>
          <p:nvPr>
            <p:ph type="sldNum" sz="quarter" idx="5"/>
          </p:nvPr>
        </p:nvSpPr>
        <p:spPr/>
        <p:txBody>
          <a:bodyPr/>
          <a:lstStyle/>
          <a:p>
            <a:fld id="{C6D72D49-962E-774C-87C1-E23B40349FAD}" type="slidenum">
              <a:rPr lang="en-US" smtClean="0"/>
              <a:t>4</a:t>
            </a:fld>
            <a:endParaRPr lang="en-US"/>
          </a:p>
        </p:txBody>
      </p:sp>
    </p:spTree>
    <p:extLst>
      <p:ext uri="{BB962C8B-B14F-4D97-AF65-F5344CB8AC3E}">
        <p14:creationId xmlns:p14="http://schemas.microsoft.com/office/powerpoint/2010/main" val="989777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200" dirty="0"/>
              <a:t>In 2019, there were 11 GWs of DERs participating in MISO’s wholesale market, and DERs are expected to increase</a:t>
            </a:r>
            <a:r>
              <a:rPr lang="en-US" dirty="0"/>
              <a:t> </a:t>
            </a:r>
            <a:r>
              <a:rPr lang="en-US" sz="1200" dirty="0">
                <a:solidFill>
                  <a:schemeClr val="tx1"/>
                </a:solidFill>
              </a:rPr>
              <a:t> see https://</a:t>
            </a:r>
            <a:r>
              <a:rPr lang="en-US" sz="1200" dirty="0" err="1">
                <a:solidFill>
                  <a:schemeClr val="tx1"/>
                </a:solidFill>
              </a:rPr>
              <a:t>cdn.misoenergy.org</a:t>
            </a:r>
            <a:r>
              <a:rPr lang="en-US" sz="1200" dirty="0">
                <a:solidFill>
                  <a:schemeClr val="tx1"/>
                </a:solidFill>
              </a:rPr>
              <a:t>/DER%20Framing%20Report%202019397951.pdf</a:t>
            </a:r>
          </a:p>
          <a:p>
            <a:pPr marL="0" marR="0" lvl="0" indent="0" algn="l" defTabSz="456668" rtl="0" eaLnBrk="1" fontAlgn="auto" latinLnBrk="0" hangingPunct="1">
              <a:lnSpc>
                <a:spcPct val="100000"/>
              </a:lnSpc>
              <a:spcBef>
                <a:spcPts val="0"/>
              </a:spcBef>
              <a:spcAft>
                <a:spcPts val="0"/>
              </a:spcAft>
              <a:buClrTx/>
              <a:buSzTx/>
              <a:buFontTx/>
              <a:buNone/>
              <a:tabLst/>
              <a:defRPr/>
            </a:pPr>
            <a:r>
              <a:rPr lang="en-US" dirty="0"/>
              <a:t>AEE worked with members to develop this report in response to RTO + state requests who wanted to see what we thought near term opportunities were for order 2222 and the barriers we think 2222 should be addressing. </a:t>
            </a:r>
          </a:p>
          <a:p>
            <a:endParaRPr lang="en-US" sz="1200"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C6D72D49-962E-774C-87C1-E23B40349FAD}" type="slidenum">
              <a:rPr lang="en-US" smtClean="0"/>
              <a:t>5</a:t>
            </a:fld>
            <a:endParaRPr lang="en-US"/>
          </a:p>
        </p:txBody>
      </p:sp>
    </p:spTree>
    <p:extLst>
      <p:ext uri="{BB962C8B-B14F-4D97-AF65-F5344CB8AC3E}">
        <p14:creationId xmlns:p14="http://schemas.microsoft.com/office/powerpoint/2010/main" val="639252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D72D49-962E-774C-87C1-E23B40349FAD}" type="slidenum">
              <a:rPr lang="en-US" smtClean="0"/>
              <a:t>6</a:t>
            </a:fld>
            <a:endParaRPr lang="en-US"/>
          </a:p>
        </p:txBody>
      </p:sp>
    </p:spTree>
    <p:extLst>
      <p:ext uri="{BB962C8B-B14F-4D97-AF65-F5344CB8AC3E}">
        <p14:creationId xmlns:p14="http://schemas.microsoft.com/office/powerpoint/2010/main" val="71170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D72D49-962E-774C-87C1-E23B40349FAD}" type="slidenum">
              <a:rPr lang="en-US" smtClean="0"/>
              <a:t>7</a:t>
            </a:fld>
            <a:endParaRPr lang="en-US" dirty="0"/>
          </a:p>
        </p:txBody>
      </p:sp>
    </p:spTree>
    <p:extLst>
      <p:ext uri="{BB962C8B-B14F-4D97-AF65-F5344CB8AC3E}">
        <p14:creationId xmlns:p14="http://schemas.microsoft.com/office/powerpoint/2010/main" val="2221426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D72D49-962E-774C-87C1-E23B40349FAD}" type="slidenum">
              <a:rPr lang="en-US" smtClean="0"/>
              <a:t>8</a:t>
            </a:fld>
            <a:endParaRPr lang="en-US"/>
          </a:p>
        </p:txBody>
      </p:sp>
    </p:spTree>
    <p:extLst>
      <p:ext uri="{BB962C8B-B14F-4D97-AF65-F5344CB8AC3E}">
        <p14:creationId xmlns:p14="http://schemas.microsoft.com/office/powerpoint/2010/main" val="3735593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9" name="Rectangle 8"/>
          <p:cNvSpPr/>
          <p:nvPr userDrawn="1"/>
        </p:nvSpPr>
        <p:spPr>
          <a:xfrm>
            <a:off x="-1" y="0"/>
            <a:ext cx="12192001"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3" name="Picture 12" descr="aee-icon-3-color.png">
            <a:extLst>
              <a:ext uri="{FF2B5EF4-FFF2-40B4-BE49-F238E27FC236}">
                <a16:creationId xmlns:a16="http://schemas.microsoft.com/office/drawing/2014/main" id="{14A801F5-D7D1-494A-AF4F-3DFCED18CDA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4162"/>
          <a:stretch/>
        </p:blipFill>
        <p:spPr>
          <a:xfrm>
            <a:off x="3047999" y="0"/>
            <a:ext cx="9143999" cy="6858000"/>
          </a:xfrm>
          <a:prstGeom prst="rect">
            <a:avLst/>
          </a:prstGeom>
        </p:spPr>
      </p:pic>
      <p:sp>
        <p:nvSpPr>
          <p:cNvPr id="6" name="Rectangle 5"/>
          <p:cNvSpPr/>
          <p:nvPr userDrawn="1"/>
        </p:nvSpPr>
        <p:spPr>
          <a:xfrm>
            <a:off x="2" y="4381270"/>
            <a:ext cx="12192001" cy="117765"/>
          </a:xfrm>
          <a:prstGeom prst="rect">
            <a:avLst/>
          </a:prstGeom>
          <a:solidFill>
            <a:srgbClr val="E29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1" y="2620586"/>
            <a:ext cx="12192001" cy="4237414"/>
          </a:xfrm>
          <a:prstGeom prst="rect">
            <a:avLst/>
          </a:prstGeom>
          <a:solidFill>
            <a:schemeClr val="bg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Rectangle 6"/>
          <p:cNvSpPr/>
          <p:nvPr userDrawn="1"/>
        </p:nvSpPr>
        <p:spPr>
          <a:xfrm>
            <a:off x="1" y="2667001"/>
            <a:ext cx="12192001" cy="17142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216747" y="2934000"/>
            <a:ext cx="11698163" cy="1180800"/>
          </a:xfrm>
          <a:prstGeom prst="rect">
            <a:avLst/>
          </a:prstGeom>
        </p:spPr>
        <p:txBody>
          <a:bodyPr vert="horz"/>
          <a:lstStyle>
            <a:lvl1pPr algn="l">
              <a:defRPr cap="none" baseline="0">
                <a:solidFill>
                  <a:schemeClr val="tx1"/>
                </a:solidFill>
                <a:latin typeface="Arial" panose="020B0604020202020204" pitchFamily="34" charset="0"/>
                <a:cs typeface="Arial" panose="020B0604020202020204" pitchFamily="34" charset="0"/>
              </a:defRPr>
            </a:lvl1pPr>
          </a:lstStyle>
          <a:p>
            <a:r>
              <a:rPr lang="en-US" dirty="0"/>
              <a:t>Enter Title </a:t>
            </a:r>
            <a:br>
              <a:rPr lang="en-US" dirty="0"/>
            </a:br>
            <a:r>
              <a:rPr lang="en-US" dirty="0"/>
              <a:t>(TWO lines max)</a:t>
            </a:r>
          </a:p>
        </p:txBody>
      </p:sp>
      <p:sp>
        <p:nvSpPr>
          <p:cNvPr id="17" name="Text Placeholder 16"/>
          <p:cNvSpPr>
            <a:spLocks noGrp="1"/>
          </p:cNvSpPr>
          <p:nvPr>
            <p:ph type="body" sz="quarter" idx="11" hasCustomPrompt="1"/>
          </p:nvPr>
        </p:nvSpPr>
        <p:spPr>
          <a:xfrm>
            <a:off x="216747" y="4762800"/>
            <a:ext cx="11698163" cy="1015700"/>
          </a:xfrm>
          <a:prstGeom prst="rect">
            <a:avLst/>
          </a:prstGeom>
        </p:spPr>
        <p:txBody>
          <a:bodyPr vert="horz" anchor="ctr"/>
          <a:lstStyle>
            <a:lvl1pPr marL="0" indent="0">
              <a:lnSpc>
                <a:spcPct val="100000"/>
              </a:lnSpc>
              <a:buFontTx/>
              <a:buNone/>
              <a:defRPr sz="2600" baseline="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Sub-header</a:t>
            </a:r>
            <a:br>
              <a:rPr lang="en-US" dirty="0"/>
            </a:br>
            <a:r>
              <a:rPr lang="en-US" dirty="0"/>
              <a:t>(Two Lines Max)</a:t>
            </a:r>
          </a:p>
        </p:txBody>
      </p:sp>
      <p:sp>
        <p:nvSpPr>
          <p:cNvPr id="10" name="Rectangle 9"/>
          <p:cNvSpPr/>
          <p:nvPr userDrawn="1"/>
        </p:nvSpPr>
        <p:spPr>
          <a:xfrm>
            <a:off x="2" y="2590800"/>
            <a:ext cx="12192001" cy="11776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TextBox 3">
            <a:extLst>
              <a:ext uri="{FF2B5EF4-FFF2-40B4-BE49-F238E27FC236}">
                <a16:creationId xmlns:a16="http://schemas.microsoft.com/office/drawing/2014/main" id="{485D8796-F3C9-EA46-8AF2-B2E6A73FA8F4}"/>
              </a:ext>
            </a:extLst>
          </p:cNvPr>
          <p:cNvSpPr txBox="1"/>
          <p:nvPr userDrawn="1"/>
        </p:nvSpPr>
        <p:spPr>
          <a:xfrm>
            <a:off x="-866987" y="5496560"/>
            <a:ext cx="0" cy="0"/>
          </a:xfrm>
          <a:prstGeom prst="rect">
            <a:avLst/>
          </a:prstGeom>
          <a:noFill/>
        </p:spPr>
        <p:txBody>
          <a:bodyPr wrap="none" lIns="91440" tIns="91440" rIns="91440" bIns="91440" rtlCol="0" anchor="ctr" anchorCtr="0">
            <a:normAutofit fontScale="25000" lnSpcReduction="20000"/>
          </a:bodyPr>
          <a:lstStyle/>
          <a:p>
            <a:endParaRPr lang="en-US" sz="2400" dirty="0" err="1">
              <a:latin typeface="Arial"/>
              <a:cs typeface="Arial"/>
            </a:endParaRPr>
          </a:p>
        </p:txBody>
      </p:sp>
    </p:spTree>
    <p:extLst>
      <p:ext uri="{BB962C8B-B14F-4D97-AF65-F5344CB8AC3E}">
        <p14:creationId xmlns:p14="http://schemas.microsoft.com/office/powerpoint/2010/main" val="1823443078"/>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Content">
    <p:spTree>
      <p:nvGrpSpPr>
        <p:cNvPr id="1" name=""/>
        <p:cNvGrpSpPr/>
        <p:nvPr/>
      </p:nvGrpSpPr>
      <p:grpSpPr>
        <a:xfrm>
          <a:off x="0" y="0"/>
          <a:ext cx="0" cy="0"/>
          <a:chOff x="0" y="0"/>
          <a:chExt cx="0" cy="0"/>
        </a:xfrm>
      </p:grpSpPr>
      <p:sp>
        <p:nvSpPr>
          <p:cNvPr id="7" name="Title 1"/>
          <p:cNvSpPr txBox="1">
            <a:spLocks/>
          </p:cNvSpPr>
          <p:nvPr userDrawn="1"/>
        </p:nvSpPr>
        <p:spPr>
          <a:xfrm>
            <a:off x="304800" y="1"/>
            <a:ext cx="11631168" cy="1246908"/>
          </a:xfrm>
          <a:prstGeom prst="rect">
            <a:avLst/>
          </a:prstGeom>
        </p:spPr>
        <p:txBody>
          <a:bodyPr lIns="0" tIns="0" rIns="0" bIns="0" anchor="ctr" anchorCtr="0"/>
          <a:lstStyle>
            <a:lvl1pPr algn="l" defTabSz="457200" rtl="0" eaLnBrk="1" latinLnBrk="0" hangingPunct="1">
              <a:spcBef>
                <a:spcPct val="0"/>
              </a:spcBef>
              <a:buNone/>
              <a:defRPr sz="3200" b="1" i="0" kern="1200" cap="all" baseline="0">
                <a:solidFill>
                  <a:schemeClr val="tx1"/>
                </a:solidFill>
                <a:latin typeface="Arial"/>
                <a:ea typeface="+mj-ea"/>
                <a:cs typeface="+mj-cs"/>
              </a:defRPr>
            </a:lvl1pPr>
          </a:lstStyle>
          <a:p>
            <a:pPr>
              <a:lnSpc>
                <a:spcPts val="3600"/>
              </a:lnSpc>
            </a:pPr>
            <a:endParaRPr lang="en-US" sz="3000" cap="none" normalizeH="0" dirty="0">
              <a:solidFill>
                <a:schemeClr val="bg1"/>
              </a:solidFill>
            </a:endParaRPr>
          </a:p>
        </p:txBody>
      </p:sp>
      <p:sp>
        <p:nvSpPr>
          <p:cNvPr id="10" name="Title 9"/>
          <p:cNvSpPr>
            <a:spLocks noGrp="1"/>
          </p:cNvSpPr>
          <p:nvPr>
            <p:ph type="title" hasCustomPrompt="1"/>
          </p:nvPr>
        </p:nvSpPr>
        <p:spPr>
          <a:xfrm>
            <a:off x="304801" y="1"/>
            <a:ext cx="11631167" cy="1246908"/>
          </a:xfrm>
          <a:prstGeom prst="rect">
            <a:avLst/>
          </a:prstGeom>
        </p:spPr>
        <p:txBody>
          <a:bodyPr vert="horz" lIns="0" tIns="0" rIns="0" bIns="0" anchor="ctr" anchorCtr="0"/>
          <a:lstStyle>
            <a:lvl1pPr>
              <a:lnSpc>
                <a:spcPts val="3600"/>
              </a:lnSpc>
              <a:defRPr sz="3200" cap="none">
                <a:solidFill>
                  <a:schemeClr val="bg1"/>
                </a:solidFill>
              </a:defRPr>
            </a:lvl1pPr>
          </a:lstStyle>
          <a:p>
            <a:pPr>
              <a:lnSpc>
                <a:spcPts val="3600"/>
              </a:lnSpc>
            </a:pPr>
            <a:r>
              <a:rPr lang="en-US" sz="3000" cap="none" normalizeH="0" dirty="0">
                <a:solidFill>
                  <a:schemeClr val="bg1"/>
                </a:solidFill>
              </a:rPr>
              <a:t>Headline ( Arial,</a:t>
            </a:r>
            <a:r>
              <a:rPr lang="en-US" sz="3000" cap="none" normalizeH="0" baseline="0" dirty="0">
                <a:solidFill>
                  <a:schemeClr val="bg1"/>
                </a:solidFill>
              </a:rPr>
              <a:t> Helvetica, </a:t>
            </a:r>
            <a:r>
              <a:rPr lang="en-US" sz="3000" cap="none" normalizeH="0" dirty="0">
                <a:solidFill>
                  <a:schemeClr val="bg1"/>
                </a:solidFill>
              </a:rPr>
              <a:t>30 pt. / sentence</a:t>
            </a:r>
            <a:r>
              <a:rPr lang="en-US" sz="3000" cap="none" normalizeH="0" baseline="0" dirty="0">
                <a:solidFill>
                  <a:schemeClr val="bg1"/>
                </a:solidFill>
              </a:rPr>
              <a:t> case, </a:t>
            </a:r>
            <a:r>
              <a:rPr lang="en-US" sz="3000" cap="none" normalizeH="0" dirty="0">
                <a:solidFill>
                  <a:schemeClr val="bg1"/>
                </a:solidFill>
              </a:rPr>
              <a:t>2 lines max )</a:t>
            </a:r>
          </a:p>
        </p:txBody>
      </p:sp>
      <p:sp>
        <p:nvSpPr>
          <p:cNvPr id="8" name="Content Placeholder 7"/>
          <p:cNvSpPr>
            <a:spLocks noGrp="1"/>
          </p:cNvSpPr>
          <p:nvPr>
            <p:ph sz="quarter" idx="14"/>
          </p:nvPr>
        </p:nvSpPr>
        <p:spPr>
          <a:xfrm>
            <a:off x="304800" y="1514476"/>
            <a:ext cx="11631167" cy="4746625"/>
          </a:xfrm>
          <a:prstGeom prst="rect">
            <a:avLst/>
          </a:prstGeom>
        </p:spPr>
        <p:txBody>
          <a:bodyPr vert="horz" tIns="91440" bIns="91440" anchor="t" anchorCtr="0"/>
          <a:lstStyle>
            <a:lvl1pPr>
              <a:buClr>
                <a:schemeClr val="tx2"/>
              </a:buClr>
              <a:defRPr lang="en-US" sz="2400" spc="0" dirty="0" smtClean="0"/>
            </a:lvl1pPr>
            <a:lvl2pPr>
              <a:buClr>
                <a:schemeClr val="tx2"/>
              </a:buClr>
              <a:defRPr lang="en-US" sz="2000" spc="0" dirty="0" smtClean="0"/>
            </a:lvl2pPr>
            <a:lvl3pPr marL="1143000" indent="-228600">
              <a:buClr>
                <a:schemeClr val="accent2"/>
              </a:buClr>
              <a:buFont typeface="Arial" panose="020B0604020202020204" pitchFamily="34" charset="0"/>
              <a:buChar char="•"/>
              <a:defRPr lang="en-US" sz="2000" spc="0" dirty="0" smtClean="0"/>
            </a:lvl3pPr>
            <a:lvl4pPr>
              <a:buClr>
                <a:schemeClr val="tx2"/>
              </a:buClr>
              <a:defRPr lang="en-US" sz="1800" spc="0" dirty="0" smtClean="0"/>
            </a:lvl4pPr>
            <a:lvl5pPr>
              <a:buClr>
                <a:schemeClr val="tx2"/>
              </a:buClr>
              <a:defRPr lang="en-US" sz="1800" spc="0" dirty="0"/>
            </a:lvl5pPr>
          </a:lstStyle>
          <a:p>
            <a:pPr lvl="0">
              <a:buClr>
                <a:srgbClr val="3867BE"/>
              </a:buClr>
            </a:pPr>
            <a:r>
              <a:rPr lang="en-US"/>
              <a:t>Click to edit Master text styles</a:t>
            </a:r>
          </a:p>
          <a:p>
            <a:pPr lvl="1">
              <a:buClr>
                <a:srgbClr val="3867BE"/>
              </a:buClr>
            </a:pPr>
            <a:r>
              <a:rPr lang="en-US"/>
              <a:t>Second level</a:t>
            </a:r>
          </a:p>
          <a:p>
            <a:pPr lvl="2">
              <a:buClr>
                <a:srgbClr val="3867BE"/>
              </a:buClr>
            </a:pPr>
            <a:r>
              <a:rPr lang="en-US"/>
              <a:t>Third level</a:t>
            </a:r>
          </a:p>
          <a:p>
            <a:pPr lvl="3">
              <a:buClr>
                <a:srgbClr val="3867BE"/>
              </a:buClr>
            </a:pPr>
            <a:r>
              <a:rPr lang="en-US"/>
              <a:t>Fourth level</a:t>
            </a:r>
          </a:p>
          <a:p>
            <a:pPr lvl="4">
              <a:buClr>
                <a:srgbClr val="3867BE"/>
              </a:buClr>
            </a:pPr>
            <a:r>
              <a:rPr lang="en-US"/>
              <a:t>Fifth level</a:t>
            </a:r>
            <a:endParaRPr lang="en-US" dirty="0"/>
          </a:p>
        </p:txBody>
      </p:sp>
      <p:sp>
        <p:nvSpPr>
          <p:cNvPr id="11" name="TextBox 10">
            <a:extLst>
              <a:ext uri="{FF2B5EF4-FFF2-40B4-BE49-F238E27FC236}">
                <a16:creationId xmlns:a16="http://schemas.microsoft.com/office/drawing/2014/main" id="{6E2D9760-2077-934E-995B-850CFE24DFFE}"/>
              </a:ext>
            </a:extLst>
          </p:cNvPr>
          <p:cNvSpPr txBox="1"/>
          <p:nvPr userDrawn="1"/>
        </p:nvSpPr>
        <p:spPr>
          <a:xfrm>
            <a:off x="-364176" y="35626"/>
            <a:ext cx="0" cy="0"/>
          </a:xfrm>
          <a:prstGeom prst="rect">
            <a:avLst/>
          </a:prstGeom>
          <a:noFill/>
        </p:spPr>
        <p:txBody>
          <a:bodyPr wrap="none" lIns="91440" tIns="91440" rIns="91440" bIns="91440" rtlCol="0" anchor="ctr" anchorCtr="0">
            <a:normAutofit fontScale="25000" lnSpcReduction="20000"/>
          </a:bodyPr>
          <a:lstStyle/>
          <a:p>
            <a:endParaRPr lang="en-US" sz="2400" dirty="0" err="1">
              <a:latin typeface="Arial"/>
              <a:cs typeface="Arial"/>
            </a:endParaRPr>
          </a:p>
        </p:txBody>
      </p:sp>
      <p:sp>
        <p:nvSpPr>
          <p:cNvPr id="12" name="TextBox 11">
            <a:extLst>
              <a:ext uri="{FF2B5EF4-FFF2-40B4-BE49-F238E27FC236}">
                <a16:creationId xmlns:a16="http://schemas.microsoft.com/office/drawing/2014/main" id="{BD1C371F-6627-0E4A-8E67-9652AE4D62F8}"/>
              </a:ext>
            </a:extLst>
          </p:cNvPr>
          <p:cNvSpPr txBox="1"/>
          <p:nvPr userDrawn="1"/>
        </p:nvSpPr>
        <p:spPr>
          <a:xfrm>
            <a:off x="395844" y="6578930"/>
            <a:ext cx="0" cy="0"/>
          </a:xfrm>
          <a:prstGeom prst="rect">
            <a:avLst/>
          </a:prstGeom>
          <a:noFill/>
        </p:spPr>
        <p:txBody>
          <a:bodyPr wrap="none" lIns="91440" tIns="91440" rIns="91440" bIns="91440" rtlCol="0" anchor="ctr" anchorCtr="0">
            <a:normAutofit fontScale="25000" lnSpcReduction="20000"/>
          </a:bodyPr>
          <a:lstStyle/>
          <a:p>
            <a:endParaRPr lang="en-US" sz="2400" dirty="0" err="1">
              <a:latin typeface="Arial"/>
              <a:cs typeface="Arial"/>
            </a:endParaRPr>
          </a:p>
        </p:txBody>
      </p:sp>
    </p:spTree>
    <p:extLst>
      <p:ext uri="{BB962C8B-B14F-4D97-AF65-F5344CB8AC3E}">
        <p14:creationId xmlns:p14="http://schemas.microsoft.com/office/powerpoint/2010/main" val="2973627600"/>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pic Transi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733C820-185D-C741-830D-0E9C65F836EA}"/>
              </a:ext>
            </a:extLst>
          </p:cNvPr>
          <p:cNvSpPr/>
          <p:nvPr userDrawn="1"/>
        </p:nvSpPr>
        <p:spPr>
          <a:xfrm>
            <a:off x="0" y="0"/>
            <a:ext cx="12192000" cy="17526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3" name="Rectangle 2">
            <a:extLst>
              <a:ext uri="{FF2B5EF4-FFF2-40B4-BE49-F238E27FC236}">
                <a16:creationId xmlns:a16="http://schemas.microsoft.com/office/drawing/2014/main" id="{3EA15A8A-C920-554D-98B1-7C14459F0203}"/>
              </a:ext>
            </a:extLst>
          </p:cNvPr>
          <p:cNvSpPr/>
          <p:nvPr userDrawn="1"/>
        </p:nvSpPr>
        <p:spPr>
          <a:xfrm>
            <a:off x="0" y="0"/>
            <a:ext cx="6096000" cy="6858000"/>
          </a:xfrm>
          <a:prstGeom prst="rect">
            <a:avLst/>
          </a:prstGeom>
          <a:solidFill>
            <a:schemeClr val="tx2"/>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Content Placeholder 4">
            <a:extLst>
              <a:ext uri="{FF2B5EF4-FFF2-40B4-BE49-F238E27FC236}">
                <a16:creationId xmlns:a16="http://schemas.microsoft.com/office/drawing/2014/main" id="{A96054C9-DFFE-1448-A291-A4182F8BAF17}"/>
              </a:ext>
            </a:extLst>
          </p:cNvPr>
          <p:cNvSpPr>
            <a:spLocks noGrp="1"/>
          </p:cNvSpPr>
          <p:nvPr>
            <p:ph sz="quarter" idx="10" hasCustomPrompt="1"/>
          </p:nvPr>
        </p:nvSpPr>
        <p:spPr>
          <a:xfrm>
            <a:off x="7027701" y="2271742"/>
            <a:ext cx="4410075" cy="2314515"/>
          </a:xfrm>
          <a:prstGeom prst="rect">
            <a:avLst/>
          </a:prstGeom>
        </p:spPr>
        <p:txBody>
          <a:bodyPr anchor="ctr"/>
          <a:lstStyle>
            <a:lvl1pPr marL="0" indent="0" algn="ctr">
              <a:buNone/>
              <a:defRPr b="1">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Add Transition</a:t>
            </a:r>
          </a:p>
        </p:txBody>
      </p:sp>
      <p:sp>
        <p:nvSpPr>
          <p:cNvPr id="7" name="Rectangle 6">
            <a:extLst>
              <a:ext uri="{FF2B5EF4-FFF2-40B4-BE49-F238E27FC236}">
                <a16:creationId xmlns:a16="http://schemas.microsoft.com/office/drawing/2014/main" id="{AEECFD57-914C-584B-8FE0-C18D1A06AE00}"/>
              </a:ext>
            </a:extLst>
          </p:cNvPr>
          <p:cNvSpPr/>
          <p:nvPr userDrawn="1"/>
        </p:nvSpPr>
        <p:spPr>
          <a:xfrm rot="5400000">
            <a:off x="2650511" y="3369563"/>
            <a:ext cx="6858000" cy="118874"/>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991173624"/>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9" name="Rectangle 8"/>
          <p:cNvSpPr/>
          <p:nvPr userDrawn="1"/>
        </p:nvSpPr>
        <p:spPr>
          <a:xfrm>
            <a:off x="-1" y="0"/>
            <a:ext cx="12192001"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aee-icon-3-color.png">
            <a:extLst>
              <a:ext uri="{FF2B5EF4-FFF2-40B4-BE49-F238E27FC236}">
                <a16:creationId xmlns:a16="http://schemas.microsoft.com/office/drawing/2014/main" id="{B1222C15-9911-B649-8BD4-0AE0516B6D4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4162"/>
          <a:stretch/>
        </p:blipFill>
        <p:spPr>
          <a:xfrm>
            <a:off x="3048001" y="0"/>
            <a:ext cx="9143999" cy="6858000"/>
          </a:xfrm>
          <a:prstGeom prst="rect">
            <a:avLst/>
          </a:prstGeom>
        </p:spPr>
      </p:pic>
      <p:sp>
        <p:nvSpPr>
          <p:cNvPr id="7" name="Rectangle 6"/>
          <p:cNvSpPr/>
          <p:nvPr userDrawn="1"/>
        </p:nvSpPr>
        <p:spPr>
          <a:xfrm>
            <a:off x="1" y="0"/>
            <a:ext cx="12192001" cy="17015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Rectangle 5"/>
          <p:cNvSpPr/>
          <p:nvPr userDrawn="1"/>
        </p:nvSpPr>
        <p:spPr>
          <a:xfrm>
            <a:off x="2" y="1701569"/>
            <a:ext cx="12192001" cy="117765"/>
          </a:xfrm>
          <a:prstGeom prst="rect">
            <a:avLst/>
          </a:prstGeom>
          <a:solidFill>
            <a:srgbClr val="E29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2" y="0"/>
            <a:ext cx="12192001" cy="6858000"/>
          </a:xfrm>
          <a:prstGeom prst="rect">
            <a:avLst/>
          </a:prstGeom>
          <a:solidFill>
            <a:schemeClr val="bg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 name="Text Placeholder 16"/>
          <p:cNvSpPr>
            <a:spLocks noGrp="1"/>
          </p:cNvSpPr>
          <p:nvPr>
            <p:ph type="body" sz="quarter" idx="11" hasCustomPrompt="1"/>
          </p:nvPr>
        </p:nvSpPr>
        <p:spPr>
          <a:xfrm>
            <a:off x="216747" y="2095500"/>
            <a:ext cx="11698163" cy="4064000"/>
          </a:xfrm>
          <a:prstGeom prst="rect">
            <a:avLst/>
          </a:prstGeom>
        </p:spPr>
        <p:txBody>
          <a:bodyPr vert="horz" anchor="ctr"/>
          <a:lstStyle>
            <a:lvl1pPr marL="0" indent="0">
              <a:lnSpc>
                <a:spcPct val="100000"/>
              </a:lnSpc>
              <a:buFontTx/>
              <a:buNone/>
              <a:defRPr sz="2600" baseline="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Insert presenter contact info</a:t>
            </a:r>
          </a:p>
          <a:p>
            <a:pPr lvl="0"/>
            <a:r>
              <a:rPr lang="en-US" dirty="0"/>
              <a:t>e.g. Name, Title, e-mail</a:t>
            </a:r>
          </a:p>
        </p:txBody>
      </p:sp>
      <p:sp>
        <p:nvSpPr>
          <p:cNvPr id="2" name="Title 1"/>
          <p:cNvSpPr>
            <a:spLocks noGrp="1"/>
          </p:cNvSpPr>
          <p:nvPr>
            <p:ph type="title" hasCustomPrompt="1"/>
          </p:nvPr>
        </p:nvSpPr>
        <p:spPr>
          <a:xfrm>
            <a:off x="216747" y="254300"/>
            <a:ext cx="11698163" cy="1180800"/>
          </a:xfrm>
          <a:prstGeom prst="rect">
            <a:avLst/>
          </a:prstGeom>
        </p:spPr>
        <p:txBody>
          <a:bodyPr vert="horz"/>
          <a:lstStyle>
            <a:lvl1pPr algn="l">
              <a:defRPr cap="none" baseline="0">
                <a:solidFill>
                  <a:schemeClr val="tx1"/>
                </a:solidFill>
              </a:defRPr>
            </a:lvl1pPr>
          </a:lstStyle>
          <a:p>
            <a:r>
              <a:rPr lang="en-US" dirty="0"/>
              <a:t>Closing message</a:t>
            </a:r>
            <a:br>
              <a:rPr lang="en-US" dirty="0"/>
            </a:br>
            <a:r>
              <a:rPr lang="en-US" dirty="0"/>
              <a:t>(TWO lines max)</a:t>
            </a:r>
          </a:p>
        </p:txBody>
      </p:sp>
      <p:sp>
        <p:nvSpPr>
          <p:cNvPr id="12" name="TextBox 11"/>
          <p:cNvSpPr txBox="1"/>
          <p:nvPr userDrawn="1"/>
        </p:nvSpPr>
        <p:spPr>
          <a:xfrm>
            <a:off x="216747" y="6159500"/>
            <a:ext cx="11698163" cy="698500"/>
          </a:xfrm>
          <a:prstGeom prst="rect">
            <a:avLst/>
          </a:prstGeom>
          <a:noFill/>
        </p:spPr>
        <p:txBody>
          <a:bodyPr wrap="square" lIns="91440" tIns="91440" rIns="91440" bIns="91440" rtlCol="0" anchor="ctr" anchorCtr="0">
            <a:noAutofit/>
          </a:bodyPr>
          <a:lstStyle/>
          <a:p>
            <a:pPr algn="l"/>
            <a:r>
              <a:rPr lang="en-US" sz="1200" b="1" dirty="0" err="1">
                <a:solidFill>
                  <a:schemeClr val="tx2"/>
                </a:solidFill>
                <a:latin typeface="+mn-lt"/>
                <a:cs typeface="Arial"/>
              </a:rPr>
              <a:t>aee.net</a:t>
            </a:r>
            <a:r>
              <a:rPr lang="en-US" sz="1200" b="1" dirty="0">
                <a:solidFill>
                  <a:schemeClr val="tx2"/>
                </a:solidFill>
                <a:latin typeface="+mn-lt"/>
                <a:cs typeface="Arial"/>
              </a:rPr>
              <a:t> 	</a:t>
            </a:r>
            <a:r>
              <a:rPr lang="en-US" sz="1200" b="1" dirty="0" err="1">
                <a:solidFill>
                  <a:schemeClr val="tx2"/>
                </a:solidFill>
                <a:latin typeface="+mn-lt"/>
                <a:cs typeface="Arial"/>
              </a:rPr>
              <a:t>powersuite.aee.net</a:t>
            </a:r>
            <a:r>
              <a:rPr lang="en-US" sz="1200" b="1" baseline="0" dirty="0">
                <a:solidFill>
                  <a:schemeClr val="tx2"/>
                </a:solidFill>
                <a:latin typeface="+mn-lt"/>
                <a:cs typeface="Arial"/>
              </a:rPr>
              <a:t>      @</a:t>
            </a:r>
            <a:r>
              <a:rPr lang="en-US" sz="1200" b="1" baseline="0" dirty="0" err="1">
                <a:solidFill>
                  <a:schemeClr val="tx2"/>
                </a:solidFill>
                <a:latin typeface="+mn-lt"/>
                <a:cs typeface="Arial"/>
              </a:rPr>
              <a:t>aeenet</a:t>
            </a:r>
            <a:r>
              <a:rPr lang="en-US" sz="1200" b="1" dirty="0">
                <a:solidFill>
                  <a:schemeClr val="tx2"/>
                </a:solidFill>
                <a:latin typeface="+mn-lt"/>
                <a:cs typeface="Arial"/>
              </a:rPr>
              <a:t>      /     Washington DC     San Francisco     Boston</a:t>
            </a:r>
            <a:endParaRPr lang="en-US" sz="1200" b="1" dirty="0">
              <a:solidFill>
                <a:schemeClr val="tx2"/>
              </a:solidFill>
              <a:latin typeface="Arial"/>
              <a:cs typeface="Arial"/>
            </a:endParaRPr>
          </a:p>
        </p:txBody>
      </p:sp>
    </p:spTree>
    <p:extLst>
      <p:ext uri="{BB962C8B-B14F-4D97-AF65-F5344CB8AC3E}">
        <p14:creationId xmlns:p14="http://schemas.microsoft.com/office/powerpoint/2010/main" val="2293427659"/>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Main Content Slide">
    <p:spTree>
      <p:nvGrpSpPr>
        <p:cNvPr id="1" name=""/>
        <p:cNvGrpSpPr/>
        <p:nvPr/>
      </p:nvGrpSpPr>
      <p:grpSpPr>
        <a:xfrm>
          <a:off x="0" y="0"/>
          <a:ext cx="0" cy="0"/>
          <a:chOff x="0" y="0"/>
          <a:chExt cx="0" cy="0"/>
        </a:xfrm>
      </p:grpSpPr>
      <p:sp>
        <p:nvSpPr>
          <p:cNvPr id="7" name="Title 1"/>
          <p:cNvSpPr txBox="1">
            <a:spLocks/>
          </p:cNvSpPr>
          <p:nvPr userDrawn="1"/>
        </p:nvSpPr>
        <p:spPr>
          <a:xfrm>
            <a:off x="304800" y="1"/>
            <a:ext cx="11631168" cy="1246908"/>
          </a:xfrm>
          <a:prstGeom prst="rect">
            <a:avLst/>
          </a:prstGeom>
        </p:spPr>
        <p:txBody>
          <a:bodyPr lIns="0" tIns="0" rIns="0" bIns="0" anchor="ctr" anchorCtr="0"/>
          <a:lstStyle>
            <a:lvl1pPr algn="l" defTabSz="457200" rtl="0" eaLnBrk="1" latinLnBrk="0" hangingPunct="1">
              <a:spcBef>
                <a:spcPct val="0"/>
              </a:spcBef>
              <a:buNone/>
              <a:defRPr sz="3200" b="1" i="0" kern="1200" cap="all" baseline="0">
                <a:solidFill>
                  <a:schemeClr val="tx1"/>
                </a:solidFill>
                <a:latin typeface="Arial"/>
                <a:ea typeface="+mj-ea"/>
                <a:cs typeface="+mj-cs"/>
              </a:defRPr>
            </a:lvl1pPr>
          </a:lstStyle>
          <a:p>
            <a:pPr>
              <a:lnSpc>
                <a:spcPts val="3600"/>
              </a:lnSpc>
            </a:pPr>
            <a:endParaRPr lang="en-US" sz="3000" cap="none" normalizeH="0" dirty="0">
              <a:solidFill>
                <a:schemeClr val="bg1"/>
              </a:solidFill>
            </a:endParaRPr>
          </a:p>
        </p:txBody>
      </p:sp>
      <p:sp>
        <p:nvSpPr>
          <p:cNvPr id="10" name="Title 9"/>
          <p:cNvSpPr>
            <a:spLocks noGrp="1"/>
          </p:cNvSpPr>
          <p:nvPr>
            <p:ph type="title" hasCustomPrompt="1"/>
          </p:nvPr>
        </p:nvSpPr>
        <p:spPr>
          <a:xfrm>
            <a:off x="304801" y="1"/>
            <a:ext cx="11631167" cy="1246908"/>
          </a:xfrm>
          <a:prstGeom prst="rect">
            <a:avLst/>
          </a:prstGeom>
        </p:spPr>
        <p:txBody>
          <a:bodyPr vert="horz" lIns="0" tIns="0" rIns="0" bIns="0" anchor="ctr" anchorCtr="0"/>
          <a:lstStyle>
            <a:lvl1pPr>
              <a:lnSpc>
                <a:spcPts val="3600"/>
              </a:lnSpc>
              <a:defRPr sz="3200" cap="none">
                <a:solidFill>
                  <a:schemeClr val="bg1"/>
                </a:solidFill>
              </a:defRPr>
            </a:lvl1pPr>
          </a:lstStyle>
          <a:p>
            <a:pPr>
              <a:lnSpc>
                <a:spcPts val="3600"/>
              </a:lnSpc>
            </a:pPr>
            <a:r>
              <a:rPr lang="en-US" sz="3000" cap="none" normalizeH="0" dirty="0">
                <a:solidFill>
                  <a:schemeClr val="bg1"/>
                </a:solidFill>
              </a:rPr>
              <a:t>Headline ( Arial,</a:t>
            </a:r>
            <a:r>
              <a:rPr lang="en-US" sz="3000" cap="none" normalizeH="0" baseline="0" dirty="0">
                <a:solidFill>
                  <a:schemeClr val="bg1"/>
                </a:solidFill>
              </a:rPr>
              <a:t> Helvetica, </a:t>
            </a:r>
            <a:r>
              <a:rPr lang="en-US" sz="3000" cap="none" normalizeH="0" dirty="0">
                <a:solidFill>
                  <a:schemeClr val="bg1"/>
                </a:solidFill>
              </a:rPr>
              <a:t>30 pt. / sentence</a:t>
            </a:r>
            <a:r>
              <a:rPr lang="en-US" sz="3000" cap="none" normalizeH="0" baseline="0" dirty="0">
                <a:solidFill>
                  <a:schemeClr val="bg1"/>
                </a:solidFill>
              </a:rPr>
              <a:t> case, </a:t>
            </a:r>
            <a:r>
              <a:rPr lang="en-US" sz="3000" cap="none" normalizeH="0" dirty="0">
                <a:solidFill>
                  <a:schemeClr val="bg1"/>
                </a:solidFill>
              </a:rPr>
              <a:t>2 lines max )</a:t>
            </a:r>
          </a:p>
        </p:txBody>
      </p:sp>
      <p:sp>
        <p:nvSpPr>
          <p:cNvPr id="8" name="Content Placeholder 7"/>
          <p:cNvSpPr>
            <a:spLocks noGrp="1"/>
          </p:cNvSpPr>
          <p:nvPr>
            <p:ph sz="quarter" idx="14"/>
          </p:nvPr>
        </p:nvSpPr>
        <p:spPr>
          <a:xfrm>
            <a:off x="393585" y="1514476"/>
            <a:ext cx="11423136" cy="4746625"/>
          </a:xfrm>
          <a:prstGeom prst="rect">
            <a:avLst/>
          </a:prstGeom>
        </p:spPr>
        <p:txBody>
          <a:bodyPr vert="horz" anchor="ctr" anchorCtr="0"/>
          <a:lstStyle>
            <a:lvl1pPr marL="342900" indent="-342900" algn="l">
              <a:lnSpc>
                <a:spcPct val="100000"/>
              </a:lnSpc>
              <a:spcAft>
                <a:spcPts val="0"/>
              </a:spcAft>
              <a:buSzPct val="60000"/>
              <a:buFontTx/>
              <a:buBlip>
                <a:blip r:embed="rId2"/>
              </a:buBlip>
              <a:defRPr sz="2400" kern="1200" spc="0"/>
            </a:lvl1pPr>
            <a:lvl2pPr marL="742950" indent="-285750" algn="l">
              <a:lnSpc>
                <a:spcPct val="100000"/>
              </a:lnSpc>
              <a:spcAft>
                <a:spcPts val="0"/>
              </a:spcAft>
              <a:buSzPct val="60000"/>
              <a:buFontTx/>
              <a:buBlip>
                <a:blip r:embed="rId3"/>
              </a:buBlip>
              <a:defRPr sz="2000" kern="1200" spc="0"/>
            </a:lvl2pPr>
            <a:lvl3pPr marL="1143000" indent="-228600" algn="l">
              <a:lnSpc>
                <a:spcPct val="100000"/>
              </a:lnSpc>
              <a:spcAft>
                <a:spcPts val="0"/>
              </a:spcAft>
              <a:buSzPct val="60000"/>
              <a:buFontTx/>
              <a:buBlip>
                <a:blip r:embed="rId2"/>
              </a:buBlip>
              <a:defRPr sz="2000" kern="1200" spc="0"/>
            </a:lvl3pPr>
            <a:lvl4pPr marL="1600200" indent="-228600" algn="l">
              <a:lnSpc>
                <a:spcPct val="100000"/>
              </a:lnSpc>
              <a:spcAft>
                <a:spcPts val="0"/>
              </a:spcAft>
              <a:buSzPct val="60000"/>
              <a:buFontTx/>
              <a:buBlip>
                <a:blip r:embed="rId3"/>
              </a:buBlip>
              <a:defRPr sz="1800" kern="1200" spc="0"/>
            </a:lvl4pPr>
            <a:lvl5pPr marL="2057400" indent="-228600" algn="l">
              <a:lnSpc>
                <a:spcPct val="100000"/>
              </a:lnSpc>
              <a:spcAft>
                <a:spcPts val="0"/>
              </a:spcAft>
              <a:buSzPct val="60000"/>
              <a:buFontTx/>
              <a:buBlip>
                <a:blip r:embed="rId2"/>
              </a:buBlip>
              <a:defRPr sz="1800" kern="1200" spc="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47554775"/>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0201" y="276225"/>
            <a:ext cx="11414343" cy="704850"/>
          </a:xfrm>
        </p:spPr>
        <p:txBody>
          <a:bodyPr>
            <a:noAutofit/>
          </a:bodyPr>
          <a:lstStyle>
            <a:lvl1pPr>
              <a:defRPr sz="3400" b="1" baseline="0">
                <a:solidFill>
                  <a:schemeClr val="tx1"/>
                </a:solidFill>
              </a:defRPr>
            </a:lvl1pPr>
          </a:lstStyle>
          <a:p>
            <a:r>
              <a:rPr lang="en-US" dirty="0"/>
              <a:t>Page Header Copy. Click to Change</a:t>
            </a:r>
          </a:p>
        </p:txBody>
      </p:sp>
      <p:sp>
        <p:nvSpPr>
          <p:cNvPr id="3" name="Content Placeholder 2"/>
          <p:cNvSpPr>
            <a:spLocks noGrp="1"/>
          </p:cNvSpPr>
          <p:nvPr>
            <p:ph idx="1"/>
          </p:nvPr>
        </p:nvSpPr>
        <p:spPr>
          <a:xfrm>
            <a:off x="304800" y="1143001"/>
            <a:ext cx="11430000" cy="4848225"/>
          </a:xfrm>
        </p:spPr>
        <p:txBody>
          <a:bodyPr>
            <a:noAutofit/>
          </a:bodyPr>
          <a:lstStyle>
            <a:lvl1pPr>
              <a:spcBef>
                <a:spcPts val="2400"/>
              </a:spcBef>
              <a:buClr>
                <a:schemeClr val="accent2"/>
              </a:buClr>
              <a:defRPr sz="2400"/>
            </a:lvl1pPr>
            <a:lvl2pPr>
              <a:spcBef>
                <a:spcPts val="600"/>
              </a:spcBef>
              <a:buClr>
                <a:schemeClr val="tx2"/>
              </a:buClr>
              <a:defRPr sz="1800"/>
            </a:lvl2pPr>
            <a:lvl3pPr marL="1143000" indent="-228600">
              <a:spcBef>
                <a:spcPts val="600"/>
              </a:spcBef>
              <a:buClr>
                <a:schemeClr val="accent2"/>
              </a:buClr>
              <a:buFont typeface="Wingdings" panose="05000000000000000000" pitchFamily="2" charset="2"/>
              <a:buChar char="§"/>
              <a:defRPr sz="1600"/>
            </a:lvl3pPr>
            <a:lvl4pPr marL="1600200" indent="-228600">
              <a:spcBef>
                <a:spcPts val="600"/>
              </a:spcBef>
              <a:buClr>
                <a:schemeClr val="tx2"/>
              </a:buClr>
              <a:buFont typeface="Arial" panose="020B0604020202020204" pitchFamily="34" charset="0"/>
              <a:buChar char="»"/>
              <a:defRPr sz="1400"/>
            </a:lvl4pPr>
            <a:lvl5pPr marL="2057400" indent="-228600">
              <a:spcBef>
                <a:spcPts val="600"/>
              </a:spcBef>
              <a:buClr>
                <a:schemeClr val="accent2"/>
              </a:buClr>
              <a:buFont typeface="Symbol" panose="05050102010706020507" pitchFamily="18" charset="2"/>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p:cNvSpPr txBox="1"/>
          <p:nvPr/>
        </p:nvSpPr>
        <p:spPr>
          <a:xfrm>
            <a:off x="221672" y="6298870"/>
            <a:ext cx="745067" cy="261610"/>
          </a:xfrm>
          <a:prstGeom prst="rect">
            <a:avLst/>
          </a:prstGeom>
          <a:noFill/>
        </p:spPr>
        <p:txBody>
          <a:bodyPr wrap="square" rtlCol="0">
            <a:spAutoFit/>
          </a:bodyPr>
          <a:lstStyle/>
          <a:p>
            <a:fld id="{8930F323-7FAB-4A86-9463-3D5D1FAD4485}" type="slidenum">
              <a:rPr lang="en-US" sz="1100" smtClean="0">
                <a:solidFill>
                  <a:schemeClr val="tx2"/>
                </a:solidFill>
              </a:rPr>
              <a:pPr/>
              <a:t>‹#›</a:t>
            </a:fld>
            <a:endParaRPr lang="en-US" sz="1100" dirty="0">
              <a:solidFill>
                <a:schemeClr val="tx2"/>
              </a:solidFill>
            </a:endParaRPr>
          </a:p>
        </p:txBody>
      </p:sp>
    </p:spTree>
    <p:extLst>
      <p:ext uri="{BB962C8B-B14F-4D97-AF65-F5344CB8AC3E}">
        <p14:creationId xmlns:p14="http://schemas.microsoft.com/office/powerpoint/2010/main" val="1832795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1" y="117766"/>
            <a:ext cx="12192001" cy="1246909"/>
          </a:xfrm>
          <a:prstGeom prst="rect">
            <a:avLst/>
          </a:prstGeom>
          <a:solidFill>
            <a:srgbClr val="E29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Rectangle 2"/>
          <p:cNvSpPr/>
          <p:nvPr/>
        </p:nvSpPr>
        <p:spPr>
          <a:xfrm>
            <a:off x="-1" y="1"/>
            <a:ext cx="12192001" cy="124690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4" name="TextBox 3"/>
          <p:cNvSpPr txBox="1"/>
          <p:nvPr/>
        </p:nvSpPr>
        <p:spPr>
          <a:xfrm>
            <a:off x="11658600" y="6418740"/>
            <a:ext cx="406400" cy="321494"/>
          </a:xfrm>
          <a:prstGeom prst="rect">
            <a:avLst/>
          </a:prstGeom>
          <a:noFill/>
        </p:spPr>
        <p:txBody>
          <a:bodyPr vert="horz" lIns="91440" tIns="45720" rIns="91440" bIns="45720" rtlCol="0" anchor="ctr"/>
          <a:lstStyle>
            <a:defPPr>
              <a:defRPr lang="en-US"/>
            </a:defPPr>
            <a:lvl1pPr algn="r">
              <a:defRPr sz="1200">
                <a:solidFill>
                  <a:schemeClr val="tx1">
                    <a:tint val="75000"/>
                  </a:schemeClr>
                </a:solidFill>
                <a:latin typeface="Arial"/>
                <a:cs typeface="Arial"/>
              </a:defRPr>
            </a:lvl1pPr>
          </a:lstStyle>
          <a:p>
            <a:pPr lvl="0"/>
            <a:fld id="{689A6B56-8488-BD42-8F3A-C142220C897F}" type="slidenum">
              <a:rPr lang="en-US" sz="1200" smtClean="0"/>
              <a:pPr lvl="0"/>
              <a:t>‹#›</a:t>
            </a:fld>
            <a:endParaRPr lang="en-US" sz="1200" dirty="0" err="1"/>
          </a:p>
        </p:txBody>
      </p:sp>
      <p:sp>
        <p:nvSpPr>
          <p:cNvPr id="2" name="TextBox 1">
            <a:extLst>
              <a:ext uri="{FF2B5EF4-FFF2-40B4-BE49-F238E27FC236}">
                <a16:creationId xmlns:a16="http://schemas.microsoft.com/office/drawing/2014/main" id="{3923A7E0-165A-0540-B00B-7DE84719AFA4}"/>
              </a:ext>
            </a:extLst>
          </p:cNvPr>
          <p:cNvSpPr txBox="1"/>
          <p:nvPr userDrawn="1"/>
        </p:nvSpPr>
        <p:spPr>
          <a:xfrm>
            <a:off x="5921828" y="4560125"/>
            <a:ext cx="0" cy="0"/>
          </a:xfrm>
          <a:prstGeom prst="rect">
            <a:avLst/>
          </a:prstGeom>
          <a:noFill/>
        </p:spPr>
        <p:txBody>
          <a:bodyPr wrap="none" lIns="91440" tIns="91440" rIns="91440" bIns="91440" rtlCol="0" anchor="ctr" anchorCtr="0">
            <a:normAutofit fontScale="25000" lnSpcReduction="20000"/>
          </a:bodyPr>
          <a:lstStyle/>
          <a:p>
            <a:endParaRPr lang="en-US" sz="2400" dirty="0" err="1">
              <a:latin typeface="Arial"/>
              <a:cs typeface="Arial"/>
            </a:endParaRPr>
          </a:p>
        </p:txBody>
      </p:sp>
      <p:sp>
        <p:nvSpPr>
          <p:cNvPr id="5" name="TextBox 4">
            <a:extLst>
              <a:ext uri="{FF2B5EF4-FFF2-40B4-BE49-F238E27FC236}">
                <a16:creationId xmlns:a16="http://schemas.microsoft.com/office/drawing/2014/main" id="{40E49603-9D3A-E846-9FBA-CFF846A68BB0}"/>
              </a:ext>
            </a:extLst>
          </p:cNvPr>
          <p:cNvSpPr txBox="1"/>
          <p:nvPr userDrawn="1"/>
        </p:nvSpPr>
        <p:spPr>
          <a:xfrm>
            <a:off x="5399315" y="-1626919"/>
            <a:ext cx="0" cy="0"/>
          </a:xfrm>
          <a:prstGeom prst="rect">
            <a:avLst/>
          </a:prstGeom>
          <a:solidFill>
            <a:schemeClr val="tx2">
              <a:lumMod val="40000"/>
              <a:lumOff val="60000"/>
            </a:schemeClr>
          </a:solidFill>
        </p:spPr>
        <p:txBody>
          <a:bodyPr wrap="none" lIns="91440" tIns="91440" rIns="91440" bIns="91440" rtlCol="0" anchor="ctr" anchorCtr="0">
            <a:normAutofit fontScale="25000" lnSpcReduction="20000"/>
          </a:bodyPr>
          <a:lstStyle/>
          <a:p>
            <a:endParaRPr lang="en-US" sz="2400" dirty="0" err="1">
              <a:latin typeface="Arial"/>
              <a:cs typeface="Arial"/>
            </a:endParaRPr>
          </a:p>
        </p:txBody>
      </p:sp>
      <p:sp>
        <p:nvSpPr>
          <p:cNvPr id="8" name="TextBox 7">
            <a:extLst>
              <a:ext uri="{FF2B5EF4-FFF2-40B4-BE49-F238E27FC236}">
                <a16:creationId xmlns:a16="http://schemas.microsoft.com/office/drawing/2014/main" id="{7121594A-3774-A544-B907-5C2006112BBE}"/>
              </a:ext>
            </a:extLst>
          </p:cNvPr>
          <p:cNvSpPr txBox="1"/>
          <p:nvPr userDrawn="1"/>
        </p:nvSpPr>
        <p:spPr>
          <a:xfrm>
            <a:off x="12999523" y="2707574"/>
            <a:ext cx="0" cy="0"/>
          </a:xfrm>
          <a:prstGeom prst="rect">
            <a:avLst/>
          </a:prstGeom>
          <a:noFill/>
        </p:spPr>
        <p:txBody>
          <a:bodyPr wrap="none" lIns="91440" tIns="91440" rIns="91440" bIns="91440" rtlCol="0" anchor="ctr" anchorCtr="0">
            <a:normAutofit fontScale="25000" lnSpcReduction="20000"/>
          </a:bodyPr>
          <a:lstStyle/>
          <a:p>
            <a:endParaRPr lang="en-US" sz="2400" dirty="0" err="1">
              <a:latin typeface="Arial"/>
              <a:cs typeface="Arial"/>
            </a:endParaRPr>
          </a:p>
        </p:txBody>
      </p:sp>
      <p:pic>
        <p:nvPicPr>
          <p:cNvPr id="9" name="Picture 8">
            <a:extLst>
              <a:ext uri="{FF2B5EF4-FFF2-40B4-BE49-F238E27FC236}">
                <a16:creationId xmlns:a16="http://schemas.microsoft.com/office/drawing/2014/main" id="{6F957D4D-44DD-4E41-915E-FDA533154C26}"/>
              </a:ext>
            </a:extLst>
          </p:cNvPr>
          <p:cNvPicPr>
            <a:picLocks noChangeAspect="1"/>
          </p:cNvPicPr>
          <p:nvPr userDrawn="1"/>
        </p:nvPicPr>
        <p:blipFill>
          <a:blip r:embed="rId8"/>
          <a:stretch>
            <a:fillRect/>
          </a:stretch>
        </p:blipFill>
        <p:spPr>
          <a:xfrm>
            <a:off x="50800" y="6400800"/>
            <a:ext cx="406400" cy="381000"/>
          </a:xfrm>
          <a:prstGeom prst="rect">
            <a:avLst/>
          </a:prstGeom>
        </p:spPr>
      </p:pic>
    </p:spTree>
    <p:extLst>
      <p:ext uri="{BB962C8B-B14F-4D97-AF65-F5344CB8AC3E}">
        <p14:creationId xmlns:p14="http://schemas.microsoft.com/office/powerpoint/2010/main" val="310990767"/>
      </p:ext>
    </p:extLst>
  </p:cSld>
  <p:clrMap bg1="lt1" tx1="dk1" bg2="lt2" tx2="dk2" accent1="accent1" accent2="accent2" accent3="accent3" accent4="accent4" accent5="accent5" accent6="accent6" hlink="hlink" folHlink="folHlink"/>
  <p:sldLayoutIdLst>
    <p:sldLayoutId id="2147483915" r:id="rId1"/>
    <p:sldLayoutId id="2147483888" r:id="rId2"/>
    <p:sldLayoutId id="2147483917" r:id="rId3"/>
    <p:sldLayoutId id="2147483916" r:id="rId4"/>
    <p:sldLayoutId id="2147483918" r:id="rId5"/>
    <p:sldLayoutId id="2147483919" r:id="rId6"/>
  </p:sldLayoutIdLst>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hf hdr="0" ftr="0" dt="0"/>
  <p:txStyles>
    <p:titleStyle>
      <a:lvl1pPr algn="l" defTabSz="457200" rtl="0" eaLnBrk="1" latinLnBrk="0" hangingPunct="1">
        <a:spcBef>
          <a:spcPct val="0"/>
        </a:spcBef>
        <a:buNone/>
        <a:defRPr sz="3200" b="1" i="0" kern="1200" cap="all" baseline="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info.aee.net/opening-the-door-to-der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mailto:jdennis@aee.net"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info.aee.net/ferc-order-no.-2222-and-the-use-cases-it-can-unlock"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33D80E-E103-0A45-82F8-B36AF6E67F22}"/>
              </a:ext>
            </a:extLst>
          </p:cNvPr>
          <p:cNvSpPr>
            <a:spLocks noGrp="1"/>
          </p:cNvSpPr>
          <p:nvPr>
            <p:ph type="title"/>
          </p:nvPr>
        </p:nvSpPr>
        <p:spPr/>
        <p:txBody>
          <a:bodyPr/>
          <a:lstStyle/>
          <a:p>
            <a:r>
              <a:rPr lang="en-US" dirty="0"/>
              <a:t>FERC Order No. 2222: Opening the Door to DERs in Wholesale Markets  </a:t>
            </a:r>
          </a:p>
        </p:txBody>
      </p:sp>
      <p:sp>
        <p:nvSpPr>
          <p:cNvPr id="5" name="Text Placeholder 4">
            <a:extLst>
              <a:ext uri="{FF2B5EF4-FFF2-40B4-BE49-F238E27FC236}">
                <a16:creationId xmlns:a16="http://schemas.microsoft.com/office/drawing/2014/main" id="{59A51334-7DBA-0B49-BE17-D5287CCC83D8}"/>
              </a:ext>
            </a:extLst>
          </p:cNvPr>
          <p:cNvSpPr>
            <a:spLocks noGrp="1"/>
          </p:cNvSpPr>
          <p:nvPr>
            <p:ph type="body" sz="quarter" idx="11"/>
          </p:nvPr>
        </p:nvSpPr>
        <p:spPr>
          <a:xfrm>
            <a:off x="216747" y="4927900"/>
            <a:ext cx="11698163" cy="1015700"/>
          </a:xfrm>
        </p:spPr>
        <p:txBody>
          <a:bodyPr/>
          <a:lstStyle/>
          <a:p>
            <a:r>
              <a:rPr lang="en-US" dirty="0"/>
              <a:t>Jeff Dennis</a:t>
            </a:r>
          </a:p>
          <a:p>
            <a:r>
              <a:rPr lang="en-US" dirty="0"/>
              <a:t>General Counsel and Managing Director</a:t>
            </a:r>
          </a:p>
          <a:p>
            <a:r>
              <a:rPr lang="en-US" dirty="0"/>
              <a:t>Advanced Energy Economy</a:t>
            </a:r>
          </a:p>
          <a:p>
            <a:r>
              <a:rPr lang="en-US" dirty="0"/>
              <a:t>June 15, 2021</a:t>
            </a:r>
          </a:p>
        </p:txBody>
      </p:sp>
    </p:spTree>
    <p:extLst>
      <p:ext uri="{BB962C8B-B14F-4D97-AF65-F5344CB8AC3E}">
        <p14:creationId xmlns:p14="http://schemas.microsoft.com/office/powerpoint/2010/main" val="375843161"/>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F4AA1-6ED6-604D-843C-3CC47445139C}"/>
              </a:ext>
            </a:extLst>
          </p:cNvPr>
          <p:cNvSpPr>
            <a:spLocks noGrp="1"/>
          </p:cNvSpPr>
          <p:nvPr>
            <p:ph type="title"/>
          </p:nvPr>
        </p:nvSpPr>
        <p:spPr/>
        <p:txBody>
          <a:bodyPr/>
          <a:lstStyle/>
          <a:p>
            <a:r>
              <a:rPr lang="en-US" dirty="0"/>
              <a:t>October AEE policy brief explains Order No. 2222</a:t>
            </a:r>
          </a:p>
        </p:txBody>
      </p:sp>
      <p:sp>
        <p:nvSpPr>
          <p:cNvPr id="3" name="Content Placeholder 2">
            <a:extLst>
              <a:ext uri="{FF2B5EF4-FFF2-40B4-BE49-F238E27FC236}">
                <a16:creationId xmlns:a16="http://schemas.microsoft.com/office/drawing/2014/main" id="{8EDAFB5C-E747-2D48-9D6E-47F6F8463DEE}"/>
              </a:ext>
            </a:extLst>
          </p:cNvPr>
          <p:cNvSpPr>
            <a:spLocks noGrp="1"/>
          </p:cNvSpPr>
          <p:nvPr>
            <p:ph sz="quarter" idx="14"/>
          </p:nvPr>
        </p:nvSpPr>
        <p:spPr>
          <a:xfrm>
            <a:off x="1066800" y="1676400"/>
            <a:ext cx="4544567" cy="4746625"/>
          </a:xfrm>
        </p:spPr>
        <p:txBody>
          <a:bodyPr/>
          <a:lstStyle/>
          <a:p>
            <a:pPr marL="0" indent="0">
              <a:buNone/>
            </a:pPr>
            <a:r>
              <a:rPr lang="en-US" b="1" dirty="0"/>
              <a:t>Opening the Door to DERs</a:t>
            </a:r>
          </a:p>
          <a:p>
            <a:pPr marL="0" indent="0">
              <a:buNone/>
            </a:pPr>
            <a:r>
              <a:rPr lang="en-US" i="1" dirty="0"/>
              <a:t>How FERC Order No. 2222 Creates Opportunity for Distributed Energy Resources to Participate in Wholesale Electricity Markets</a:t>
            </a:r>
          </a:p>
          <a:p>
            <a:pPr marL="0" indent="0">
              <a:buNone/>
            </a:pPr>
            <a:endParaRPr lang="en-US" dirty="0"/>
          </a:p>
          <a:p>
            <a:pPr marL="0" indent="0">
              <a:buNone/>
            </a:pPr>
            <a:r>
              <a:rPr lang="en-US" dirty="0"/>
              <a:t>Available at: </a:t>
            </a:r>
            <a:r>
              <a:rPr lang="en-US" dirty="0">
                <a:hlinkClick r:id="rId2"/>
              </a:rPr>
              <a:t>https://info.aee.net/opening-the-door-to-ders</a:t>
            </a:r>
            <a:r>
              <a:rPr lang="en-US" dirty="0"/>
              <a:t> </a:t>
            </a:r>
          </a:p>
        </p:txBody>
      </p:sp>
      <p:pic>
        <p:nvPicPr>
          <p:cNvPr id="5" name="Picture 4" descr="Graphical user interface, text, application&#10;&#10;Description automatically generated">
            <a:extLst>
              <a:ext uri="{FF2B5EF4-FFF2-40B4-BE49-F238E27FC236}">
                <a16:creationId xmlns:a16="http://schemas.microsoft.com/office/drawing/2014/main" id="{1B72D01E-D779-264E-AA7D-6DD6951CB0C4}"/>
              </a:ext>
            </a:extLst>
          </p:cNvPr>
          <p:cNvPicPr>
            <a:picLocks noChangeAspect="1"/>
          </p:cNvPicPr>
          <p:nvPr/>
        </p:nvPicPr>
        <p:blipFill>
          <a:blip r:embed="rId3"/>
          <a:stretch>
            <a:fillRect/>
          </a:stretch>
        </p:blipFill>
        <p:spPr>
          <a:xfrm>
            <a:off x="6934200" y="1676400"/>
            <a:ext cx="3557934" cy="4552950"/>
          </a:xfrm>
          <a:prstGeom prst="rect">
            <a:avLst/>
          </a:prstGeom>
        </p:spPr>
      </p:pic>
    </p:spTree>
    <p:extLst>
      <p:ext uri="{BB962C8B-B14F-4D97-AF65-F5344CB8AC3E}">
        <p14:creationId xmlns:p14="http://schemas.microsoft.com/office/powerpoint/2010/main" val="2914533223"/>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CC5897-0A85-D749-ACAE-8F77299947D5}"/>
              </a:ext>
            </a:extLst>
          </p:cNvPr>
          <p:cNvSpPr>
            <a:spLocks noGrp="1"/>
          </p:cNvSpPr>
          <p:nvPr>
            <p:ph type="body" sz="quarter" idx="11"/>
          </p:nvPr>
        </p:nvSpPr>
        <p:spPr/>
        <p:txBody>
          <a:bodyPr/>
          <a:lstStyle/>
          <a:p>
            <a:r>
              <a:rPr lang="en-US" dirty="0"/>
              <a:t>Jeff Dennis</a:t>
            </a:r>
          </a:p>
          <a:p>
            <a:r>
              <a:rPr lang="en-US" dirty="0">
                <a:hlinkClick r:id="rId2"/>
              </a:rPr>
              <a:t>jdennis@aee.net</a:t>
            </a:r>
            <a:endParaRPr lang="en-US" dirty="0"/>
          </a:p>
          <a:p>
            <a:r>
              <a:rPr lang="en-US" dirty="0"/>
              <a:t>Twitter: @</a:t>
            </a:r>
            <a:r>
              <a:rPr lang="en-US" dirty="0" err="1"/>
              <a:t>EnergyLawJeff</a:t>
            </a:r>
            <a:endParaRPr lang="en-US" dirty="0"/>
          </a:p>
        </p:txBody>
      </p:sp>
      <p:sp>
        <p:nvSpPr>
          <p:cNvPr id="3" name="Title 2">
            <a:extLst>
              <a:ext uri="{FF2B5EF4-FFF2-40B4-BE49-F238E27FC236}">
                <a16:creationId xmlns:a16="http://schemas.microsoft.com/office/drawing/2014/main" id="{BD63AC82-40B9-AC4E-9E78-F0825BC79248}"/>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2199200480"/>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657" y="355778"/>
            <a:ext cx="11414343" cy="704850"/>
          </a:xfrm>
        </p:spPr>
        <p:txBody>
          <a:bodyPr/>
          <a:lstStyle/>
          <a:p>
            <a:r>
              <a:rPr lang="en-US" sz="2800" cap="none" dirty="0">
                <a:solidFill>
                  <a:schemeClr val="bg1"/>
                </a:solidFill>
              </a:rPr>
              <a:t>About Advanced Energy Economy (AEE)</a:t>
            </a:r>
          </a:p>
        </p:txBody>
      </p:sp>
      <p:sp>
        <p:nvSpPr>
          <p:cNvPr id="4" name="Google Shape;91;p12">
            <a:extLst>
              <a:ext uri="{FF2B5EF4-FFF2-40B4-BE49-F238E27FC236}">
                <a16:creationId xmlns:a16="http://schemas.microsoft.com/office/drawing/2014/main" id="{FF7979EF-5234-C143-A0C5-312DE00E0FE4}"/>
              </a:ext>
            </a:extLst>
          </p:cNvPr>
          <p:cNvSpPr txBox="1">
            <a:spLocks noGrp="1"/>
          </p:cNvSpPr>
          <p:nvPr>
            <p:ph idx="1"/>
          </p:nvPr>
        </p:nvSpPr>
        <p:spPr>
          <a:xfrm>
            <a:off x="457200" y="1371600"/>
            <a:ext cx="11125200" cy="4848225"/>
          </a:xfrm>
          <a:prstGeom prst="rect">
            <a:avLst/>
          </a:prstGeom>
          <a:noFill/>
          <a:ln>
            <a:noFill/>
          </a:ln>
        </p:spPr>
        <p:txBody>
          <a:bodyPr spcFirstLastPara="1" wrap="square" lIns="91425" tIns="45700" rIns="91425" bIns="45700" anchor="t" anchorCtr="0">
            <a:noAutofit/>
          </a:bodyPr>
          <a:lstStyle/>
          <a:p>
            <a:pPr lvl="0" indent="-336550">
              <a:spcBef>
                <a:spcPts val="0"/>
              </a:spcBef>
              <a:buSzPts val="2300"/>
            </a:pPr>
            <a:r>
              <a:rPr lang="en-US" dirty="0"/>
              <a:t>AEE is a national association of businesses that are making the energy we use secure, clean, and affordable. </a:t>
            </a:r>
          </a:p>
          <a:p>
            <a:pPr lvl="0" indent="-336550">
              <a:spcBef>
                <a:spcPts val="0"/>
              </a:spcBef>
              <a:buSzPts val="2300"/>
            </a:pPr>
            <a:endParaRPr lang="en-US" sz="1000" dirty="0"/>
          </a:p>
          <a:p>
            <a:pPr lvl="0" indent="-336550">
              <a:spcBef>
                <a:spcPts val="0"/>
              </a:spcBef>
              <a:buSzPts val="2300"/>
            </a:pPr>
            <a:r>
              <a:rPr lang="en-US" dirty="0"/>
              <a:t>AEE is the only industry association in the United States that represents the full range of advanced energy technologies and services, both grid-scale and distributed. Advanced energy includes energy efficiency, demand response, energy storage, wind, solar, hydro, nuclear, electric vehicles, and more.</a:t>
            </a:r>
            <a:r>
              <a:rPr lang="en-US" sz="2000" dirty="0"/>
              <a:t> </a:t>
            </a:r>
          </a:p>
          <a:p>
            <a:pPr lvl="0" indent="-336550">
              <a:spcBef>
                <a:spcPts val="0"/>
              </a:spcBef>
              <a:buSzPts val="2300"/>
            </a:pPr>
            <a:endParaRPr lang="en-US" sz="1000" dirty="0"/>
          </a:p>
          <a:p>
            <a:pPr indent="-336550">
              <a:spcBef>
                <a:spcPts val="460"/>
              </a:spcBef>
              <a:buSzPts val="2300"/>
            </a:pPr>
            <a:r>
              <a:rPr lang="en-US" sz="2300" dirty="0"/>
              <a:t>AEE also supports the work of the Advanced Energy Buyers Group (”AEBG”), a coalition of large buyers of advanced energy technologies to meet sustainability goals.</a:t>
            </a:r>
            <a:endParaRPr sz="2300" dirty="0"/>
          </a:p>
          <a:p>
            <a:pPr marL="342900" lvl="0" indent="0" algn="l" rtl="0">
              <a:spcBef>
                <a:spcPts val="460"/>
              </a:spcBef>
              <a:spcAft>
                <a:spcPts val="0"/>
              </a:spcAft>
              <a:buNone/>
            </a:pPr>
            <a:endParaRPr sz="1000" dirty="0"/>
          </a:p>
          <a:p>
            <a:pPr marL="342900" lvl="0" indent="-336550" algn="l" rtl="0">
              <a:spcBef>
                <a:spcPts val="480"/>
              </a:spcBef>
              <a:spcAft>
                <a:spcPts val="0"/>
              </a:spcAft>
              <a:buSzPts val="2300"/>
              <a:buChar char="•"/>
            </a:pPr>
            <a:r>
              <a:rPr lang="en-US" sz="2300" dirty="0"/>
              <a:t>AEE pursues policy transformation in the states and in wholesale power markets that expand market opportunities for advanced energy technologies and lay the foundation for a 100 percent clean advanced energy future.</a:t>
            </a:r>
            <a:endParaRPr dirty="0"/>
          </a:p>
        </p:txBody>
      </p:sp>
    </p:spTree>
    <p:extLst>
      <p:ext uri="{BB962C8B-B14F-4D97-AF65-F5344CB8AC3E}">
        <p14:creationId xmlns:p14="http://schemas.microsoft.com/office/powerpoint/2010/main" val="2420028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A00F4-EFAD-0044-9D26-3AF0517F3EE4}"/>
              </a:ext>
            </a:extLst>
          </p:cNvPr>
          <p:cNvSpPr>
            <a:spLocks noGrp="1"/>
          </p:cNvSpPr>
          <p:nvPr>
            <p:ph type="title"/>
          </p:nvPr>
        </p:nvSpPr>
        <p:spPr/>
        <p:txBody>
          <a:bodyPr/>
          <a:lstStyle/>
          <a:p>
            <a:r>
              <a:rPr lang="en-US" dirty="0"/>
              <a:t>Order No. 2222 Overview: Basic Framework</a:t>
            </a:r>
          </a:p>
        </p:txBody>
      </p:sp>
      <p:sp>
        <p:nvSpPr>
          <p:cNvPr id="3" name="Content Placeholder 2">
            <a:extLst>
              <a:ext uri="{FF2B5EF4-FFF2-40B4-BE49-F238E27FC236}">
                <a16:creationId xmlns:a16="http://schemas.microsoft.com/office/drawing/2014/main" id="{5EED603A-D4E8-9440-9C58-D7E7E6BA0F1A}"/>
              </a:ext>
            </a:extLst>
          </p:cNvPr>
          <p:cNvSpPr>
            <a:spLocks noGrp="1"/>
          </p:cNvSpPr>
          <p:nvPr>
            <p:ph sz="quarter" idx="14"/>
          </p:nvPr>
        </p:nvSpPr>
        <p:spPr>
          <a:xfrm>
            <a:off x="228600" y="1447800"/>
            <a:ext cx="11734800" cy="4746625"/>
          </a:xfrm>
        </p:spPr>
        <p:txBody>
          <a:bodyPr/>
          <a:lstStyle/>
          <a:p>
            <a:pPr marL="0" indent="0">
              <a:buNone/>
            </a:pPr>
            <a:r>
              <a:rPr lang="en-US" b="1" dirty="0">
                <a:solidFill>
                  <a:schemeClr val="accent2"/>
                </a:solidFill>
              </a:rPr>
              <a:t>What it does: </a:t>
            </a:r>
            <a:r>
              <a:rPr lang="en-US" dirty="0"/>
              <a:t>Order No. 2222 requires market operators to ensure that aggregations of distributed energy resources (DERs) have one or more pathways to provide all the wholesale services they are technically capable of providing.</a:t>
            </a:r>
          </a:p>
          <a:p>
            <a:pPr lvl="1"/>
            <a:r>
              <a:rPr lang="en-US" dirty="0"/>
              <a:t>FERC found this was necessary to improve competition and ensure “just and reasonable” rates.</a:t>
            </a:r>
          </a:p>
          <a:p>
            <a:pPr marL="0" indent="0">
              <a:buNone/>
            </a:pPr>
            <a:endParaRPr lang="en-US" sz="1600" dirty="0"/>
          </a:p>
          <a:p>
            <a:pPr marL="0" indent="0">
              <a:buNone/>
            </a:pPr>
            <a:r>
              <a:rPr lang="en-US" b="1" dirty="0">
                <a:solidFill>
                  <a:schemeClr val="accent2"/>
                </a:solidFill>
              </a:rPr>
              <a:t>Technologies covered: </a:t>
            </a:r>
            <a:r>
              <a:rPr lang="en-US" dirty="0"/>
              <a:t>FERC defines DERs broadly to include “any resource located on the distribution system, any subsystem thereof or behind a customer meter,” and says that such resources may include (but are not limited to) electric storage resources, distributed generation, demand response, energy efficiency, thermal storage, and electric vehicles and their supply equipment.</a:t>
            </a:r>
          </a:p>
          <a:p>
            <a:pPr marL="0" indent="0">
              <a:buNone/>
            </a:pPr>
            <a:endParaRPr lang="en-US" sz="1600" dirty="0"/>
          </a:p>
          <a:p>
            <a:pPr marL="0" indent="0">
              <a:buNone/>
            </a:pPr>
            <a:r>
              <a:rPr lang="en-US" b="1" dirty="0">
                <a:solidFill>
                  <a:schemeClr val="accent2"/>
                </a:solidFill>
              </a:rPr>
              <a:t>Who it applies to: </a:t>
            </a:r>
            <a:r>
              <a:rPr lang="en-US" dirty="0"/>
              <a:t>All RTOs/ISOs under FERC jurisdiction must amend existing participation models or create new ones to enable participation by DER aggregations.</a:t>
            </a:r>
          </a:p>
        </p:txBody>
      </p:sp>
    </p:spTree>
    <p:extLst>
      <p:ext uri="{BB962C8B-B14F-4D97-AF65-F5344CB8AC3E}">
        <p14:creationId xmlns:p14="http://schemas.microsoft.com/office/powerpoint/2010/main" val="1675794216"/>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0907F-CCC3-AA48-8F15-B4DC1F4460A0}"/>
              </a:ext>
            </a:extLst>
          </p:cNvPr>
          <p:cNvSpPr>
            <a:spLocks noGrp="1"/>
          </p:cNvSpPr>
          <p:nvPr>
            <p:ph type="title"/>
          </p:nvPr>
        </p:nvSpPr>
        <p:spPr/>
        <p:txBody>
          <a:bodyPr/>
          <a:lstStyle/>
          <a:p>
            <a:r>
              <a:rPr lang="en-US" dirty="0"/>
              <a:t>Order No. 2222 Overview: </a:t>
            </a:r>
            <a:r>
              <a:rPr lang="en-US"/>
              <a:t>Key Compliance </a:t>
            </a:r>
            <a:r>
              <a:rPr lang="en-US" dirty="0"/>
              <a:t>R</a:t>
            </a:r>
            <a:r>
              <a:rPr lang="en-US"/>
              <a:t>equirements</a:t>
            </a:r>
            <a:endParaRPr lang="en-US" dirty="0"/>
          </a:p>
        </p:txBody>
      </p:sp>
      <p:graphicFrame>
        <p:nvGraphicFramePr>
          <p:cNvPr id="5" name="Table 5">
            <a:extLst>
              <a:ext uri="{FF2B5EF4-FFF2-40B4-BE49-F238E27FC236}">
                <a16:creationId xmlns:a16="http://schemas.microsoft.com/office/drawing/2014/main" id="{461D7E4A-A710-544E-807F-510DBCF8E343}"/>
              </a:ext>
            </a:extLst>
          </p:cNvPr>
          <p:cNvGraphicFramePr>
            <a:graphicFrameLocks noGrp="1"/>
          </p:cNvGraphicFramePr>
          <p:nvPr>
            <p:ph sz="quarter" idx="14"/>
            <p:extLst>
              <p:ext uri="{D42A27DB-BD31-4B8C-83A1-F6EECF244321}">
                <p14:modId xmlns:p14="http://schemas.microsoft.com/office/powerpoint/2010/main" val="3869906746"/>
              </p:ext>
            </p:extLst>
          </p:nvPr>
        </p:nvGraphicFramePr>
        <p:xfrm>
          <a:off x="304801" y="1450419"/>
          <a:ext cx="11631167" cy="5255181"/>
        </p:xfrm>
        <a:graphic>
          <a:graphicData uri="http://schemas.openxmlformats.org/drawingml/2006/table">
            <a:tbl>
              <a:tblPr firstRow="1" bandRow="1">
                <a:tableStyleId>{5C22544A-7EE6-4342-B048-85BDC9FD1C3A}</a:tableStyleId>
              </a:tblPr>
              <a:tblGrid>
                <a:gridCol w="2895489">
                  <a:extLst>
                    <a:ext uri="{9D8B030D-6E8A-4147-A177-3AD203B41FA5}">
                      <a16:colId xmlns:a16="http://schemas.microsoft.com/office/drawing/2014/main" val="303064391"/>
                    </a:ext>
                  </a:extLst>
                </a:gridCol>
                <a:gridCol w="8735678">
                  <a:extLst>
                    <a:ext uri="{9D8B030D-6E8A-4147-A177-3AD203B41FA5}">
                      <a16:colId xmlns:a16="http://schemas.microsoft.com/office/drawing/2014/main" val="823026128"/>
                    </a:ext>
                  </a:extLst>
                </a:gridCol>
              </a:tblGrid>
              <a:tr h="591741">
                <a:tc>
                  <a:txBody>
                    <a:bodyPr/>
                    <a:lstStyle/>
                    <a:p>
                      <a:r>
                        <a:rPr lang="en-US" dirty="0"/>
                        <a:t>Parameter(s)</a:t>
                      </a:r>
                    </a:p>
                  </a:txBody>
                  <a:tcPr anchor="ctr"/>
                </a:tc>
                <a:tc>
                  <a:txBody>
                    <a:bodyPr/>
                    <a:lstStyle/>
                    <a:p>
                      <a:r>
                        <a:rPr lang="en-US" dirty="0"/>
                        <a:t>Key Requirement(s)</a:t>
                      </a:r>
                    </a:p>
                  </a:txBody>
                  <a:tcPr anchor="ctr"/>
                </a:tc>
                <a:extLst>
                  <a:ext uri="{0D108BD9-81ED-4DB2-BD59-A6C34878D82A}">
                    <a16:rowId xmlns:a16="http://schemas.microsoft.com/office/drawing/2014/main" val="4134380449"/>
                  </a:ext>
                </a:extLst>
              </a:tr>
              <a:tr h="591741">
                <a:tc>
                  <a:txBody>
                    <a:bodyPr/>
                    <a:lstStyle/>
                    <a:p>
                      <a:r>
                        <a:rPr lang="en-US" dirty="0"/>
                        <a:t>Eligibility of DER aggregators/DER types</a:t>
                      </a:r>
                    </a:p>
                  </a:txBody>
                  <a:tcPr anchor="ctr"/>
                </a:tc>
                <a:tc>
                  <a:txBody>
                    <a:bodyPr/>
                    <a:lstStyle/>
                    <a:p>
                      <a:r>
                        <a:rPr lang="en-US" dirty="0"/>
                        <a:t>DER aggregators must be an eligible market participant; RTOs/ISOs must allow all technology types and multi-technology combinations; rules must prevent “double counting” of services; no state “opt-out” allowed; small utilities are exempt</a:t>
                      </a:r>
                    </a:p>
                  </a:txBody>
                  <a:tcPr anchor="ctr"/>
                </a:tc>
                <a:extLst>
                  <a:ext uri="{0D108BD9-81ED-4DB2-BD59-A6C34878D82A}">
                    <a16:rowId xmlns:a16="http://schemas.microsoft.com/office/drawing/2014/main" val="2446235405"/>
                  </a:ext>
                </a:extLst>
              </a:tr>
              <a:tr h="591741">
                <a:tc>
                  <a:txBody>
                    <a:bodyPr/>
                    <a:lstStyle/>
                    <a:p>
                      <a:r>
                        <a:rPr lang="en-US" dirty="0"/>
                        <a:t>Geographic scope of aggregation</a:t>
                      </a:r>
                    </a:p>
                  </a:txBody>
                  <a:tcPr anchor="ctr"/>
                </a:tc>
                <a:tc>
                  <a:txBody>
                    <a:bodyPr/>
                    <a:lstStyle/>
                    <a:p>
                      <a:r>
                        <a:rPr lang="en-US" dirty="0"/>
                        <a:t>Encourages broad geographic scope of aggregation, but allows RTOs/ISOs to propose to limit aggregations to a single pricing node</a:t>
                      </a:r>
                    </a:p>
                  </a:txBody>
                  <a:tcPr anchor="ctr"/>
                </a:tc>
                <a:extLst>
                  <a:ext uri="{0D108BD9-81ED-4DB2-BD59-A6C34878D82A}">
                    <a16:rowId xmlns:a16="http://schemas.microsoft.com/office/drawing/2014/main" val="1643271565"/>
                  </a:ext>
                </a:extLst>
              </a:tr>
              <a:tr h="591741">
                <a:tc>
                  <a:txBody>
                    <a:bodyPr/>
                    <a:lstStyle/>
                    <a:p>
                      <a:r>
                        <a:rPr lang="en-US" dirty="0"/>
                        <a:t>Distribution factors and bidding parameters</a:t>
                      </a:r>
                    </a:p>
                  </a:txBody>
                  <a:tcPr anchor="ctr"/>
                </a:tc>
                <a:tc>
                  <a:txBody>
                    <a:bodyPr/>
                    <a:lstStyle/>
                    <a:p>
                      <a:r>
                        <a:rPr lang="en-US" dirty="0"/>
                        <a:t>Must account for physical and operational characteristics of DER aggregations and ensure they are able to fully offer their aggregations into RTO/ISO markets</a:t>
                      </a:r>
                    </a:p>
                  </a:txBody>
                  <a:tcPr anchor="ctr"/>
                </a:tc>
                <a:extLst>
                  <a:ext uri="{0D108BD9-81ED-4DB2-BD59-A6C34878D82A}">
                    <a16:rowId xmlns:a16="http://schemas.microsoft.com/office/drawing/2014/main" val="1796630168"/>
                  </a:ext>
                </a:extLst>
              </a:tr>
              <a:tr h="591741">
                <a:tc>
                  <a:txBody>
                    <a:bodyPr/>
                    <a:lstStyle/>
                    <a:p>
                      <a:r>
                        <a:rPr lang="en-US" dirty="0"/>
                        <a:t>Information and data requirements</a:t>
                      </a:r>
                    </a:p>
                  </a:txBody>
                  <a:tcPr anchor="ctr"/>
                </a:tc>
                <a:tc>
                  <a:txBody>
                    <a:bodyPr/>
                    <a:lstStyle/>
                    <a:p>
                      <a:r>
                        <a:rPr lang="en-US" dirty="0"/>
                        <a:t>RTOs/ISOs are required to transparently state the information and data that DER aggregators must provide them about the performance, physical parameters, and components of their aggregations</a:t>
                      </a:r>
                    </a:p>
                  </a:txBody>
                  <a:tcPr anchor="ctr"/>
                </a:tc>
                <a:extLst>
                  <a:ext uri="{0D108BD9-81ED-4DB2-BD59-A6C34878D82A}">
                    <a16:rowId xmlns:a16="http://schemas.microsoft.com/office/drawing/2014/main" val="871052723"/>
                  </a:ext>
                </a:extLst>
              </a:tr>
              <a:tr h="591741">
                <a:tc>
                  <a:txBody>
                    <a:bodyPr/>
                    <a:lstStyle/>
                    <a:p>
                      <a:r>
                        <a:rPr lang="en-US" dirty="0"/>
                        <a:t>Metering and telemetry requirements</a:t>
                      </a:r>
                    </a:p>
                  </a:txBody>
                  <a:tcPr anchor="ctr"/>
                </a:tc>
                <a:tc>
                  <a:txBody>
                    <a:bodyPr/>
                    <a:lstStyle/>
                    <a:p>
                      <a:r>
                        <a:rPr lang="en-US" dirty="0"/>
                        <a:t>RTOs/ISOs have flexibility to set these requirements, including whether to require metering and telemetry of individual DERs; must justify why they are necessary and explain why they do not result in undue barriers to participation</a:t>
                      </a:r>
                    </a:p>
                  </a:txBody>
                  <a:tcPr anchor="ctr"/>
                </a:tc>
                <a:extLst>
                  <a:ext uri="{0D108BD9-81ED-4DB2-BD59-A6C34878D82A}">
                    <a16:rowId xmlns:a16="http://schemas.microsoft.com/office/drawing/2014/main" val="1365201932"/>
                  </a:ext>
                </a:extLst>
              </a:tr>
              <a:tr h="591741">
                <a:tc>
                  <a:txBody>
                    <a:bodyPr/>
                    <a:lstStyle/>
                    <a:p>
                      <a:r>
                        <a:rPr lang="en-US" dirty="0"/>
                        <a:t>Coordination</a:t>
                      </a:r>
                    </a:p>
                  </a:txBody>
                  <a:tcPr anchor="ctr"/>
                </a:tc>
                <a:tc>
                  <a:txBody>
                    <a:bodyPr/>
                    <a:lstStyle/>
                    <a:p>
                      <a:r>
                        <a:rPr lang="en-US" dirty="0"/>
                        <a:t>Requires RTOs/ISOs to establish procedures for coordination between RTOs/ISOs, DER aggregators, distribution utilities, and state and local regulators</a:t>
                      </a:r>
                    </a:p>
                  </a:txBody>
                  <a:tcPr anchor="ctr"/>
                </a:tc>
                <a:extLst>
                  <a:ext uri="{0D108BD9-81ED-4DB2-BD59-A6C34878D82A}">
                    <a16:rowId xmlns:a16="http://schemas.microsoft.com/office/drawing/2014/main" val="2550848492"/>
                  </a:ext>
                </a:extLst>
              </a:tr>
            </a:tbl>
          </a:graphicData>
        </a:graphic>
      </p:graphicFrame>
    </p:spTree>
    <p:extLst>
      <p:ext uri="{BB962C8B-B14F-4D97-AF65-F5344CB8AC3E}">
        <p14:creationId xmlns:p14="http://schemas.microsoft.com/office/powerpoint/2010/main" val="607824906"/>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E13B2-3873-3149-AA88-551BEC11FC78}"/>
              </a:ext>
            </a:extLst>
          </p:cNvPr>
          <p:cNvSpPr>
            <a:spLocks noGrp="1"/>
          </p:cNvSpPr>
          <p:nvPr>
            <p:ph type="title"/>
          </p:nvPr>
        </p:nvSpPr>
        <p:spPr/>
        <p:txBody>
          <a:bodyPr/>
          <a:lstStyle/>
          <a:p>
            <a:r>
              <a:rPr lang="en-US" sz="2800" dirty="0"/>
              <a:t>Federal and State Regulation of DER Participation in Markets after Order No. 2222</a:t>
            </a:r>
          </a:p>
        </p:txBody>
      </p:sp>
      <p:graphicFrame>
        <p:nvGraphicFramePr>
          <p:cNvPr id="4" name="Content Placeholder 3">
            <a:extLst>
              <a:ext uri="{FF2B5EF4-FFF2-40B4-BE49-F238E27FC236}">
                <a16:creationId xmlns:a16="http://schemas.microsoft.com/office/drawing/2014/main" id="{B945BC6F-788A-EE40-A868-F84D27A329B4}"/>
              </a:ext>
            </a:extLst>
          </p:cNvPr>
          <p:cNvGraphicFramePr>
            <a:graphicFrameLocks noGrp="1"/>
          </p:cNvGraphicFramePr>
          <p:nvPr>
            <p:ph sz="quarter" idx="14"/>
            <p:extLst>
              <p:ext uri="{D42A27DB-BD31-4B8C-83A1-F6EECF244321}">
                <p14:modId xmlns:p14="http://schemas.microsoft.com/office/powerpoint/2010/main" val="247900192"/>
              </p:ext>
            </p:extLst>
          </p:nvPr>
        </p:nvGraphicFramePr>
        <p:xfrm>
          <a:off x="609600" y="1447800"/>
          <a:ext cx="11201400" cy="34452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2">
            <a:extLst>
              <a:ext uri="{FF2B5EF4-FFF2-40B4-BE49-F238E27FC236}">
                <a16:creationId xmlns:a16="http://schemas.microsoft.com/office/drawing/2014/main" id="{0F84EC93-7F26-CD48-B1D4-A22037B84641}"/>
              </a:ext>
            </a:extLst>
          </p:cNvPr>
          <p:cNvSpPr txBox="1">
            <a:spLocks/>
          </p:cNvSpPr>
          <p:nvPr/>
        </p:nvSpPr>
        <p:spPr>
          <a:xfrm>
            <a:off x="609600" y="5638800"/>
            <a:ext cx="11201400" cy="628650"/>
          </a:xfrm>
          <a:prstGeom prst="rect">
            <a:avLst/>
          </a:prstGeom>
        </p:spPr>
        <p:txBody>
          <a:bodyPr vert="horz" anchor="ctr" anchorCtr="0"/>
          <a:lstStyle>
            <a:lvl1pPr marL="342900" indent="-342900" algn="l" defTabSz="457200" rtl="0" eaLnBrk="1" latinLnBrk="0" hangingPunct="1">
              <a:lnSpc>
                <a:spcPct val="100000"/>
              </a:lnSpc>
              <a:spcBef>
                <a:spcPct val="20000"/>
              </a:spcBef>
              <a:spcAft>
                <a:spcPts val="0"/>
              </a:spcAft>
              <a:buSzPct val="60000"/>
              <a:buFontTx/>
              <a:buBlip>
                <a:blip r:embed="rId8"/>
              </a:buBlip>
              <a:defRPr sz="2400" kern="1200" spc="0">
                <a:solidFill>
                  <a:schemeClr val="tx1"/>
                </a:solidFill>
                <a:latin typeface="+mn-lt"/>
                <a:ea typeface="+mn-ea"/>
                <a:cs typeface="+mn-cs"/>
              </a:defRPr>
            </a:lvl1pPr>
            <a:lvl2pPr marL="742950" indent="-285750" algn="l" defTabSz="457200" rtl="0" eaLnBrk="1" latinLnBrk="0" hangingPunct="1">
              <a:lnSpc>
                <a:spcPct val="100000"/>
              </a:lnSpc>
              <a:spcBef>
                <a:spcPct val="20000"/>
              </a:spcBef>
              <a:spcAft>
                <a:spcPts val="0"/>
              </a:spcAft>
              <a:buSzPct val="60000"/>
              <a:buFontTx/>
              <a:buBlip>
                <a:blip r:embed="rId9"/>
              </a:buBlip>
              <a:defRPr sz="2000" kern="1200" spc="0">
                <a:solidFill>
                  <a:schemeClr val="tx1"/>
                </a:solidFill>
                <a:latin typeface="+mn-lt"/>
                <a:ea typeface="+mn-ea"/>
                <a:cs typeface="+mn-cs"/>
              </a:defRPr>
            </a:lvl2pPr>
            <a:lvl3pPr marL="1143000" indent="-228600" algn="l" defTabSz="457200" rtl="0" eaLnBrk="1" latinLnBrk="0" hangingPunct="1">
              <a:lnSpc>
                <a:spcPct val="100000"/>
              </a:lnSpc>
              <a:spcBef>
                <a:spcPct val="20000"/>
              </a:spcBef>
              <a:spcAft>
                <a:spcPts val="0"/>
              </a:spcAft>
              <a:buSzPct val="60000"/>
              <a:buFontTx/>
              <a:buBlip>
                <a:blip r:embed="rId8"/>
              </a:buBlip>
              <a:defRPr sz="2000" kern="1200" spc="0">
                <a:solidFill>
                  <a:schemeClr val="tx1"/>
                </a:solidFill>
                <a:latin typeface="+mn-lt"/>
                <a:ea typeface="+mn-ea"/>
                <a:cs typeface="+mn-cs"/>
              </a:defRPr>
            </a:lvl3pPr>
            <a:lvl4pPr marL="1600200" indent="-228600" algn="l" defTabSz="457200" rtl="0" eaLnBrk="1" latinLnBrk="0" hangingPunct="1">
              <a:lnSpc>
                <a:spcPct val="100000"/>
              </a:lnSpc>
              <a:spcBef>
                <a:spcPct val="20000"/>
              </a:spcBef>
              <a:spcAft>
                <a:spcPts val="0"/>
              </a:spcAft>
              <a:buSzPct val="60000"/>
              <a:buFontTx/>
              <a:buBlip>
                <a:blip r:embed="rId9"/>
              </a:buBlip>
              <a:defRPr sz="1800" kern="1200" spc="0">
                <a:solidFill>
                  <a:schemeClr val="tx1"/>
                </a:solidFill>
                <a:latin typeface="+mn-lt"/>
                <a:ea typeface="+mn-ea"/>
                <a:cs typeface="+mn-cs"/>
              </a:defRPr>
            </a:lvl4pPr>
            <a:lvl5pPr marL="2057400" indent="-228600" algn="l" defTabSz="457200" rtl="0" eaLnBrk="1" latinLnBrk="0" hangingPunct="1">
              <a:lnSpc>
                <a:spcPct val="100000"/>
              </a:lnSpc>
              <a:spcBef>
                <a:spcPct val="20000"/>
              </a:spcBef>
              <a:spcAft>
                <a:spcPts val="0"/>
              </a:spcAft>
              <a:buSzPct val="60000"/>
              <a:buFontTx/>
              <a:buBlip>
                <a:blip r:embed="rId8"/>
              </a:buBlip>
              <a:defRPr sz="1800" kern="1200" spc="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State and local regulators retain significant authority to address reliability, safety, and cost impacts on distribution systems of DER participation in wholesale markets, and terms and conditions of retail DER programs (including who participates in those retail programs)</a:t>
            </a:r>
          </a:p>
          <a:p>
            <a:pPr lvl="1"/>
            <a:r>
              <a:rPr lang="en-US" sz="1800" dirty="0"/>
              <a:t>Cannot, however, regulate </a:t>
            </a:r>
            <a:r>
              <a:rPr lang="en-US" sz="1800" i="1" dirty="0"/>
              <a:t>who </a:t>
            </a:r>
            <a:r>
              <a:rPr lang="en-US" sz="1800" dirty="0"/>
              <a:t>can participate in wholesale markets, or </a:t>
            </a:r>
            <a:r>
              <a:rPr lang="en-US" sz="1800" i="1" dirty="0"/>
              <a:t>how</a:t>
            </a:r>
            <a:r>
              <a:rPr lang="en-US" sz="1800" dirty="0"/>
              <a:t> </a:t>
            </a:r>
          </a:p>
          <a:p>
            <a:pPr lvl="1"/>
            <a:r>
              <a:rPr lang="en-US" sz="1800" dirty="0"/>
              <a:t>Requires active coordination of wholesale and retail operations</a:t>
            </a:r>
          </a:p>
          <a:p>
            <a:pPr lvl="1"/>
            <a:endParaRPr lang="en-US" dirty="0"/>
          </a:p>
        </p:txBody>
      </p:sp>
    </p:spTree>
    <p:extLst>
      <p:ext uri="{BB962C8B-B14F-4D97-AF65-F5344CB8AC3E}">
        <p14:creationId xmlns:p14="http://schemas.microsoft.com/office/powerpoint/2010/main" val="2991512326"/>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08974-9F31-294F-96DB-29177F6A4BDB}"/>
              </a:ext>
            </a:extLst>
          </p:cNvPr>
          <p:cNvSpPr>
            <a:spLocks noGrp="1"/>
          </p:cNvSpPr>
          <p:nvPr>
            <p:ph type="title"/>
          </p:nvPr>
        </p:nvSpPr>
        <p:spPr/>
        <p:txBody>
          <a:bodyPr/>
          <a:lstStyle/>
          <a:p>
            <a:r>
              <a:rPr lang="en-US" dirty="0"/>
              <a:t>DERs Are an Important Part of the Future Resource Mix</a:t>
            </a:r>
            <a:endParaRPr lang="en-US" dirty="0">
              <a:solidFill>
                <a:srgbClr val="FF0000"/>
              </a:solidFill>
            </a:endParaRPr>
          </a:p>
        </p:txBody>
      </p:sp>
      <p:sp>
        <p:nvSpPr>
          <p:cNvPr id="3" name="Content Placeholder 2">
            <a:extLst>
              <a:ext uri="{FF2B5EF4-FFF2-40B4-BE49-F238E27FC236}">
                <a16:creationId xmlns:a16="http://schemas.microsoft.com/office/drawing/2014/main" id="{B53A85D8-FFEC-6E4A-9399-D820BB7923D5}"/>
              </a:ext>
            </a:extLst>
          </p:cNvPr>
          <p:cNvSpPr>
            <a:spLocks noGrp="1"/>
          </p:cNvSpPr>
          <p:nvPr>
            <p:ph sz="quarter" idx="14"/>
          </p:nvPr>
        </p:nvSpPr>
        <p:spPr>
          <a:xfrm>
            <a:off x="304800" y="1329171"/>
            <a:ext cx="6096000" cy="5147829"/>
          </a:xfrm>
        </p:spPr>
        <p:txBody>
          <a:bodyPr/>
          <a:lstStyle/>
          <a:p>
            <a:r>
              <a:rPr lang="en-US" sz="2150" dirty="0"/>
              <a:t>Cumulative distributed energy resource capacity in the United States is projected to grow to 387 gigawatts by 2025</a:t>
            </a:r>
          </a:p>
          <a:p>
            <a:endParaRPr lang="en-US" sz="1400" dirty="0"/>
          </a:p>
          <a:p>
            <a:r>
              <a:rPr lang="en-US" sz="2150" dirty="0"/>
              <a:t>Order No. 2222 gives us the opportunity to make the most of DER investments to benefit consumers and the grid</a:t>
            </a:r>
          </a:p>
          <a:p>
            <a:endParaRPr lang="en-US" sz="1400" dirty="0"/>
          </a:p>
          <a:p>
            <a:r>
              <a:rPr lang="en-US" sz="2150" dirty="0"/>
              <a:t>Recent AEE report illuminates the near-term use cases that DER aggregators expect to pursue under Order No. 2222, the benefits of integrating these uses cases into wholesale markets, and solutions to overcome barriers to participation</a:t>
            </a:r>
          </a:p>
          <a:p>
            <a:endParaRPr lang="en-US" sz="2200" dirty="0"/>
          </a:p>
          <a:p>
            <a:endParaRPr lang="en-US" sz="2200" dirty="0"/>
          </a:p>
          <a:p>
            <a:endParaRPr lang="en-US" sz="2200" b="1" dirty="0">
              <a:solidFill>
                <a:schemeClr val="accent2"/>
              </a:solidFill>
            </a:endParaRPr>
          </a:p>
        </p:txBody>
      </p:sp>
      <p:sp>
        <p:nvSpPr>
          <p:cNvPr id="4" name="Rectangle 3">
            <a:extLst>
              <a:ext uri="{FF2B5EF4-FFF2-40B4-BE49-F238E27FC236}">
                <a16:creationId xmlns:a16="http://schemas.microsoft.com/office/drawing/2014/main" id="{2FC22C69-4802-2145-A7CB-1C667583BE7F}"/>
              </a:ext>
            </a:extLst>
          </p:cNvPr>
          <p:cNvSpPr/>
          <p:nvPr/>
        </p:nvSpPr>
        <p:spPr>
          <a:xfrm>
            <a:off x="560833" y="6395316"/>
            <a:ext cx="11631167" cy="31028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1000" dirty="0">
              <a:solidFill>
                <a:schemeClr val="tx1"/>
              </a:solidFill>
            </a:endParaRPr>
          </a:p>
        </p:txBody>
      </p:sp>
      <p:pic>
        <p:nvPicPr>
          <p:cNvPr id="6" name="Picture 5" descr="Text, letter&#10;&#10;Description automatically generated">
            <a:extLst>
              <a:ext uri="{FF2B5EF4-FFF2-40B4-BE49-F238E27FC236}">
                <a16:creationId xmlns:a16="http://schemas.microsoft.com/office/drawing/2014/main" id="{460871F8-3CC8-1B46-BB24-3001CB6C3495}"/>
              </a:ext>
            </a:extLst>
          </p:cNvPr>
          <p:cNvPicPr>
            <a:picLocks noChangeAspect="1"/>
          </p:cNvPicPr>
          <p:nvPr/>
        </p:nvPicPr>
        <p:blipFill>
          <a:blip r:embed="rId3"/>
          <a:stretch>
            <a:fillRect/>
          </a:stretch>
        </p:blipFill>
        <p:spPr>
          <a:xfrm>
            <a:off x="7543800" y="1415512"/>
            <a:ext cx="3709894" cy="4832888"/>
          </a:xfrm>
          <a:prstGeom prst="rect">
            <a:avLst/>
          </a:prstGeom>
          <a:ln>
            <a:solidFill>
              <a:schemeClr val="accent1"/>
            </a:solidFill>
          </a:ln>
        </p:spPr>
      </p:pic>
      <p:sp>
        <p:nvSpPr>
          <p:cNvPr id="5" name="TextBox 4">
            <a:extLst>
              <a:ext uri="{FF2B5EF4-FFF2-40B4-BE49-F238E27FC236}">
                <a16:creationId xmlns:a16="http://schemas.microsoft.com/office/drawing/2014/main" id="{3856E9E8-614A-C34B-9795-258910719A61}"/>
              </a:ext>
            </a:extLst>
          </p:cNvPr>
          <p:cNvSpPr txBox="1"/>
          <p:nvPr/>
        </p:nvSpPr>
        <p:spPr>
          <a:xfrm>
            <a:off x="560833" y="6248400"/>
            <a:ext cx="8735567" cy="533400"/>
          </a:xfrm>
          <a:prstGeom prst="rect">
            <a:avLst/>
          </a:prstGeom>
        </p:spPr>
        <p:txBody>
          <a:bodyPr vert="horz" wrap="square" tIns="91440" bIns="91440" rtlCol="0" anchor="t" anchorCtr="0">
            <a:noAutofit/>
          </a:bodyPr>
          <a:lstStyle/>
          <a:p>
            <a:r>
              <a:rPr lang="en-US" sz="1600" b="1" dirty="0">
                <a:solidFill>
                  <a:schemeClr val="accent2"/>
                </a:solidFill>
              </a:rPr>
              <a:t>Report available at: </a:t>
            </a:r>
            <a:r>
              <a:rPr lang="en-US" sz="1600" dirty="0">
                <a:hlinkClick r:id="rId4"/>
              </a:rPr>
              <a:t>https://info.aee.net/ferc-order-no.-2222-and-the-use-cases-it-can-unlock</a:t>
            </a:r>
            <a:r>
              <a:rPr lang="en-US" sz="1600" dirty="0"/>
              <a:t> </a:t>
            </a:r>
          </a:p>
        </p:txBody>
      </p:sp>
    </p:spTree>
    <p:extLst>
      <p:ext uri="{BB962C8B-B14F-4D97-AF65-F5344CB8AC3E}">
        <p14:creationId xmlns:p14="http://schemas.microsoft.com/office/powerpoint/2010/main" val="1771633499"/>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AF608-0E83-D642-BCAA-FFCA607D962D}"/>
              </a:ext>
            </a:extLst>
          </p:cNvPr>
          <p:cNvSpPr>
            <a:spLocks noGrp="1"/>
          </p:cNvSpPr>
          <p:nvPr>
            <p:ph type="title"/>
          </p:nvPr>
        </p:nvSpPr>
        <p:spPr/>
        <p:txBody>
          <a:bodyPr/>
          <a:lstStyle/>
          <a:p>
            <a:r>
              <a:rPr lang="en-US" dirty="0">
                <a:solidFill>
                  <a:schemeClr val="bg2"/>
                </a:solidFill>
              </a:rPr>
              <a:t>What DER Aggregations Will Order 2222 Unlock in the Near Term?</a:t>
            </a:r>
          </a:p>
        </p:txBody>
      </p:sp>
      <p:sp>
        <p:nvSpPr>
          <p:cNvPr id="3" name="Content Placeholder 2">
            <a:extLst>
              <a:ext uri="{FF2B5EF4-FFF2-40B4-BE49-F238E27FC236}">
                <a16:creationId xmlns:a16="http://schemas.microsoft.com/office/drawing/2014/main" id="{88E65B08-3CEF-6A45-A551-3FB5839C1FA8}"/>
              </a:ext>
            </a:extLst>
          </p:cNvPr>
          <p:cNvSpPr>
            <a:spLocks noGrp="1"/>
          </p:cNvSpPr>
          <p:nvPr>
            <p:ph sz="quarter" idx="14"/>
          </p:nvPr>
        </p:nvSpPr>
        <p:spPr>
          <a:xfrm>
            <a:off x="1345629" y="1698477"/>
            <a:ext cx="10351071" cy="4016523"/>
          </a:xfrm>
        </p:spPr>
        <p:txBody>
          <a:bodyPr/>
          <a:lstStyle/>
          <a:p>
            <a:pPr marL="0" indent="0">
              <a:buNone/>
            </a:pPr>
            <a:r>
              <a:rPr lang="en-US" dirty="0"/>
              <a:t>Frequently Dispatched DERs, e.g., Electric Buses, Battery storage</a:t>
            </a:r>
            <a:br>
              <a:rPr lang="en-US" dirty="0"/>
            </a:br>
            <a:endParaRPr lang="en-US" dirty="0"/>
          </a:p>
          <a:p>
            <a:pPr marL="0" indent="0">
              <a:buNone/>
            </a:pPr>
            <a:r>
              <a:rPr lang="en-US" dirty="0"/>
              <a:t>Residential Demand Response, e.g., Smart Thermostats and Water Heaters </a:t>
            </a:r>
            <a:br>
              <a:rPr lang="en-US" dirty="0"/>
            </a:br>
            <a:endParaRPr lang="en-US" dirty="0"/>
          </a:p>
          <a:p>
            <a:pPr marL="0" indent="0">
              <a:buNone/>
            </a:pPr>
            <a:r>
              <a:rPr lang="en-US" dirty="0"/>
              <a:t>Residential Behind-the-Meter (BTM) Resources, e.g., Solar, Solar + Storage, Storage, and EV Charging </a:t>
            </a:r>
            <a:br>
              <a:rPr lang="en-US" dirty="0"/>
            </a:br>
            <a:endParaRPr lang="en-US" dirty="0"/>
          </a:p>
          <a:p>
            <a:pPr marL="0" indent="0">
              <a:buNone/>
            </a:pPr>
            <a:r>
              <a:rPr lang="en-US" dirty="0"/>
              <a:t>Front-of-the-Meter (FTM) Distribution-Connected Resources</a:t>
            </a:r>
          </a:p>
          <a:p>
            <a:pPr marL="0" indent="0">
              <a:buNone/>
            </a:pPr>
            <a:endParaRPr lang="en-US" i="1" dirty="0"/>
          </a:p>
        </p:txBody>
      </p:sp>
      <p:pic>
        <p:nvPicPr>
          <p:cNvPr id="5" name="Graphic 4" descr="Bus outline">
            <a:extLst>
              <a:ext uri="{FF2B5EF4-FFF2-40B4-BE49-F238E27FC236}">
                <a16:creationId xmlns:a16="http://schemas.microsoft.com/office/drawing/2014/main" id="{4C21146F-B961-1B44-A5F7-C6C36A4B31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5300" y="1572893"/>
            <a:ext cx="786259" cy="786259"/>
          </a:xfrm>
          <a:prstGeom prst="rect">
            <a:avLst/>
          </a:prstGeom>
        </p:spPr>
      </p:pic>
      <p:pic>
        <p:nvPicPr>
          <p:cNvPr id="7" name="Graphic 6" descr="Thermometer outline">
            <a:extLst>
              <a:ext uri="{FF2B5EF4-FFF2-40B4-BE49-F238E27FC236}">
                <a16:creationId xmlns:a16="http://schemas.microsoft.com/office/drawing/2014/main" id="{FD509983-2DDE-0943-BC43-DCE47B42D69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5300" y="2528887"/>
            <a:ext cx="786259" cy="786259"/>
          </a:xfrm>
          <a:prstGeom prst="rect">
            <a:avLst/>
          </a:prstGeom>
        </p:spPr>
      </p:pic>
      <p:pic>
        <p:nvPicPr>
          <p:cNvPr id="9" name="Graphic 8" descr="Home outline">
            <a:extLst>
              <a:ext uri="{FF2B5EF4-FFF2-40B4-BE49-F238E27FC236}">
                <a16:creationId xmlns:a16="http://schemas.microsoft.com/office/drawing/2014/main" id="{EFD8C058-8DDE-9341-B9E6-65E58D0CC41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5300" y="3692206"/>
            <a:ext cx="786259" cy="786259"/>
          </a:xfrm>
          <a:prstGeom prst="rect">
            <a:avLst/>
          </a:prstGeom>
        </p:spPr>
      </p:pic>
      <p:pic>
        <p:nvPicPr>
          <p:cNvPr id="11" name="Graphic 10" descr="Neighborhood outline">
            <a:extLst>
              <a:ext uri="{FF2B5EF4-FFF2-40B4-BE49-F238E27FC236}">
                <a16:creationId xmlns:a16="http://schemas.microsoft.com/office/drawing/2014/main" id="{387DA032-0B6B-6F4C-B7D3-D3DCEAED7B9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31229" y="4498849"/>
            <a:ext cx="914400" cy="914400"/>
          </a:xfrm>
          <a:prstGeom prst="rect">
            <a:avLst/>
          </a:prstGeom>
        </p:spPr>
      </p:pic>
      <p:sp>
        <p:nvSpPr>
          <p:cNvPr id="16" name="TextBox 15">
            <a:extLst>
              <a:ext uri="{FF2B5EF4-FFF2-40B4-BE49-F238E27FC236}">
                <a16:creationId xmlns:a16="http://schemas.microsoft.com/office/drawing/2014/main" id="{4F502AA0-05CF-9E4A-800B-C6022DBE285A}"/>
              </a:ext>
            </a:extLst>
          </p:cNvPr>
          <p:cNvSpPr txBox="1"/>
          <p:nvPr/>
        </p:nvSpPr>
        <p:spPr>
          <a:xfrm>
            <a:off x="685800" y="5715000"/>
            <a:ext cx="9677400" cy="838200"/>
          </a:xfrm>
          <a:prstGeom prst="rect">
            <a:avLst/>
          </a:prstGeom>
        </p:spPr>
        <p:txBody>
          <a:bodyPr vert="horz" wrap="square" tIns="91440" bIns="91440" rtlCol="0" anchor="t" anchorCtr="0">
            <a:noAutofit/>
          </a:bodyPr>
          <a:lstStyle/>
          <a:p>
            <a:pPr algn="l"/>
            <a:endParaRPr lang="en-US" dirty="0"/>
          </a:p>
        </p:txBody>
      </p:sp>
      <p:sp>
        <p:nvSpPr>
          <p:cNvPr id="24" name="TextBox 23">
            <a:extLst>
              <a:ext uri="{FF2B5EF4-FFF2-40B4-BE49-F238E27FC236}">
                <a16:creationId xmlns:a16="http://schemas.microsoft.com/office/drawing/2014/main" id="{B5602F3C-E6FB-3941-91FD-CEC652055ED0}"/>
              </a:ext>
            </a:extLst>
          </p:cNvPr>
          <p:cNvSpPr txBox="1"/>
          <p:nvPr/>
        </p:nvSpPr>
        <p:spPr>
          <a:xfrm>
            <a:off x="1128713" y="5957888"/>
            <a:ext cx="0" cy="0"/>
          </a:xfrm>
          <a:prstGeom prst="rect">
            <a:avLst/>
          </a:prstGeom>
        </p:spPr>
        <p:txBody>
          <a:bodyPr vert="horz" wrap="none" tIns="91440" bIns="91440" rtlCol="0" anchor="t" anchorCtr="0">
            <a:noAutofit/>
          </a:bodyPr>
          <a:lstStyle/>
          <a:p>
            <a:pPr algn="l"/>
            <a:endParaRPr lang="en-US" dirty="0"/>
          </a:p>
        </p:txBody>
      </p:sp>
      <p:sp>
        <p:nvSpPr>
          <p:cNvPr id="25" name="Content Placeholder 2">
            <a:extLst>
              <a:ext uri="{FF2B5EF4-FFF2-40B4-BE49-F238E27FC236}">
                <a16:creationId xmlns:a16="http://schemas.microsoft.com/office/drawing/2014/main" id="{3B0CB8A4-0B16-5F48-AEF0-0B9307C6C04C}"/>
              </a:ext>
            </a:extLst>
          </p:cNvPr>
          <p:cNvSpPr txBox="1">
            <a:spLocks/>
          </p:cNvSpPr>
          <p:nvPr/>
        </p:nvSpPr>
        <p:spPr>
          <a:xfrm>
            <a:off x="590550" y="5745288"/>
            <a:ext cx="11010900" cy="786259"/>
          </a:xfrm>
          <a:prstGeom prst="rect">
            <a:avLst/>
          </a:prstGeom>
        </p:spPr>
        <p:txBody>
          <a:bodyPr vert="horz" tIns="91440" bIns="91440" anchor="t" anchorCtr="0"/>
          <a:lstStyle>
            <a:lvl1pPr marL="342900" indent="-342900" algn="l" defTabSz="457200" rtl="0" eaLnBrk="1" latinLnBrk="0" hangingPunct="1">
              <a:spcBef>
                <a:spcPct val="20000"/>
              </a:spcBef>
              <a:buClr>
                <a:schemeClr val="tx2"/>
              </a:buClr>
              <a:buFont typeface="Arial"/>
              <a:buChar char="•"/>
              <a:defRPr lang="en-US" sz="2400" kern="1200" spc="0" dirty="0" smtClean="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lang="en-US" sz="2000" kern="1200" spc="0" dirty="0" smtClean="0">
                <a:solidFill>
                  <a:schemeClr val="tx1"/>
                </a:solidFill>
                <a:latin typeface="+mn-lt"/>
                <a:ea typeface="+mn-ea"/>
                <a:cs typeface="+mn-cs"/>
              </a:defRPr>
            </a:lvl2pPr>
            <a:lvl3pPr marL="1143000" indent="-228600" algn="l" defTabSz="457200" rtl="0" eaLnBrk="1" latinLnBrk="0" hangingPunct="1">
              <a:spcBef>
                <a:spcPct val="20000"/>
              </a:spcBef>
              <a:buClr>
                <a:schemeClr val="accent2"/>
              </a:buClr>
              <a:buFont typeface="Arial" panose="020B0604020202020204" pitchFamily="34" charset="0"/>
              <a:buChar char="•"/>
              <a:defRPr lang="en-US" sz="2000" kern="1200" spc="0" dirty="0" smtClean="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lang="en-US" sz="1800" kern="1200" spc="0" dirty="0" smtClean="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lang="en-US" sz="1800" kern="1200" spc="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300" b="1" i="1" dirty="0"/>
              <a:t>This is a non-exhaustive list intended to help illuminate considerations that must be taken into account to accommodate a range of DERs.</a:t>
            </a:r>
          </a:p>
          <a:p>
            <a:pPr marL="0" indent="0">
              <a:buFont typeface="Arial"/>
              <a:buNone/>
            </a:pPr>
            <a:endParaRPr lang="en-US" sz="2300" b="1" i="1" dirty="0"/>
          </a:p>
        </p:txBody>
      </p:sp>
    </p:spTree>
    <p:extLst>
      <p:ext uri="{BB962C8B-B14F-4D97-AF65-F5344CB8AC3E}">
        <p14:creationId xmlns:p14="http://schemas.microsoft.com/office/powerpoint/2010/main" val="1282013375"/>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8B3E3-7B00-8344-9299-3C6744CF6FE1}"/>
              </a:ext>
            </a:extLst>
          </p:cNvPr>
          <p:cNvSpPr>
            <a:spLocks noGrp="1"/>
          </p:cNvSpPr>
          <p:nvPr>
            <p:ph type="title"/>
          </p:nvPr>
        </p:nvSpPr>
        <p:spPr/>
        <p:txBody>
          <a:bodyPr/>
          <a:lstStyle/>
          <a:p>
            <a:r>
              <a:rPr lang="en-US" dirty="0"/>
              <a:t>Benefits of Increased DER Participation in Wholesale Markets</a:t>
            </a:r>
          </a:p>
        </p:txBody>
      </p:sp>
      <p:sp>
        <p:nvSpPr>
          <p:cNvPr id="3" name="Content Placeholder 2">
            <a:extLst>
              <a:ext uri="{FF2B5EF4-FFF2-40B4-BE49-F238E27FC236}">
                <a16:creationId xmlns:a16="http://schemas.microsoft.com/office/drawing/2014/main" id="{34AA31DD-BA94-A34F-82C3-00116D619783}"/>
              </a:ext>
            </a:extLst>
          </p:cNvPr>
          <p:cNvSpPr>
            <a:spLocks noGrp="1"/>
          </p:cNvSpPr>
          <p:nvPr>
            <p:ph sz="quarter" idx="14"/>
          </p:nvPr>
        </p:nvSpPr>
        <p:spPr>
          <a:xfrm>
            <a:off x="304800" y="1514476"/>
            <a:ext cx="11506199" cy="4810124"/>
          </a:xfrm>
        </p:spPr>
        <p:txBody>
          <a:bodyPr/>
          <a:lstStyle/>
          <a:p>
            <a:pPr marL="0" indent="0">
              <a:buNone/>
            </a:pPr>
            <a:r>
              <a:rPr lang="en-US" sz="2000" b="1" dirty="0">
                <a:solidFill>
                  <a:schemeClr val="accent2"/>
                </a:solidFill>
              </a:rPr>
              <a:t>Directly from Order 2222:</a:t>
            </a:r>
            <a:endParaRPr lang="en-US" sz="2200" dirty="0"/>
          </a:p>
          <a:p>
            <a:pPr>
              <a:buFont typeface="Wingdings" pitchFamily="2" charset="2"/>
              <a:buChar char="ü"/>
            </a:pPr>
            <a:r>
              <a:rPr lang="en-US" sz="2200" dirty="0"/>
              <a:t>Enhanced resilience to infrastructure threats (e.g., weather) through reliance on local DERs</a:t>
            </a:r>
          </a:p>
          <a:p>
            <a:pPr>
              <a:buFont typeface="Wingdings" pitchFamily="2" charset="2"/>
              <a:buChar char="ü"/>
            </a:pPr>
            <a:r>
              <a:rPr lang="en-US" sz="2200" dirty="0"/>
              <a:t>Improved competition and lower wholesale rates, benefitting all ratepayers</a:t>
            </a:r>
          </a:p>
          <a:p>
            <a:pPr>
              <a:buFont typeface="Wingdings" pitchFamily="2" charset="2"/>
              <a:buChar char="ü"/>
            </a:pPr>
            <a:r>
              <a:rPr lang="en-US" sz="2200" dirty="0"/>
              <a:t>Additional supply of services vital for cost-effective decarbonization</a:t>
            </a:r>
          </a:p>
          <a:p>
            <a:pPr>
              <a:buFont typeface="Wingdings" pitchFamily="2" charset="2"/>
              <a:buChar char="ü"/>
            </a:pPr>
            <a:r>
              <a:rPr lang="en-US" sz="2200" dirty="0"/>
              <a:t>Unlocking new revenue streams, lowering costs for developers and customers</a:t>
            </a:r>
          </a:p>
          <a:p>
            <a:pPr marL="0" indent="0">
              <a:buNone/>
            </a:pPr>
            <a:endParaRPr lang="en-US" sz="2200" dirty="0"/>
          </a:p>
          <a:p>
            <a:pPr marL="0" indent="0">
              <a:buNone/>
            </a:pPr>
            <a:r>
              <a:rPr lang="en-US" sz="2000" b="1" dirty="0">
                <a:solidFill>
                  <a:schemeClr val="accent2"/>
                </a:solidFill>
              </a:rPr>
              <a:t>Future Opportunities with Increased Collaboration:</a:t>
            </a:r>
            <a:endParaRPr lang="en-US" sz="2200" dirty="0"/>
          </a:p>
          <a:p>
            <a:pPr>
              <a:buFont typeface="Wingdings" pitchFamily="2" charset="2"/>
              <a:buChar char="ü"/>
            </a:pPr>
            <a:r>
              <a:rPr lang="en-US" sz="2200" dirty="0"/>
              <a:t>Increased visibility of DERs for transmission and distribution grid operators </a:t>
            </a:r>
          </a:p>
          <a:p>
            <a:pPr>
              <a:buFont typeface="Wingdings" pitchFamily="2" charset="2"/>
              <a:buChar char="ü"/>
            </a:pPr>
            <a:r>
              <a:rPr lang="en-US" sz="2200" dirty="0"/>
              <a:t>Enhanced resilience to infrastructure threats (e.g., weather) through reliance on local DERs</a:t>
            </a:r>
          </a:p>
          <a:p>
            <a:pPr>
              <a:buFont typeface="Wingdings" pitchFamily="2" charset="2"/>
              <a:buChar char="ü"/>
            </a:pPr>
            <a:r>
              <a:rPr lang="en-US" sz="2200" dirty="0"/>
              <a:t>Accelerated achievement of state policy goals</a:t>
            </a:r>
            <a:br>
              <a:rPr lang="en-US" sz="2200" dirty="0"/>
            </a:br>
            <a:endParaRPr lang="en-US" sz="2200" dirty="0"/>
          </a:p>
          <a:p>
            <a:pPr marL="0" indent="0">
              <a:buNone/>
            </a:pPr>
            <a:endParaRPr lang="en-US" sz="2000" b="1" dirty="0">
              <a:solidFill>
                <a:schemeClr val="accent2"/>
              </a:solidFill>
            </a:endParaRPr>
          </a:p>
          <a:p>
            <a:endParaRPr lang="en-US" sz="2000" b="1" dirty="0">
              <a:solidFill>
                <a:schemeClr val="accent2"/>
              </a:solidFill>
            </a:endParaRPr>
          </a:p>
          <a:p>
            <a:pPr lvl="1"/>
            <a:endParaRPr lang="en-US" sz="1600" b="1" dirty="0">
              <a:solidFill>
                <a:srgbClr val="FF0000"/>
              </a:solidFill>
            </a:endParaRPr>
          </a:p>
          <a:p>
            <a:endParaRPr lang="en-US" b="1" dirty="0">
              <a:solidFill>
                <a:schemeClr val="accent2"/>
              </a:solidFill>
            </a:endParaRPr>
          </a:p>
          <a:p>
            <a:endParaRPr lang="en-US" sz="2000" b="1" dirty="0">
              <a:solidFill>
                <a:schemeClr val="accent2"/>
              </a:solidFill>
            </a:endParaRPr>
          </a:p>
          <a:p>
            <a:endParaRPr lang="en-US" sz="2000" b="1" dirty="0">
              <a:solidFill>
                <a:schemeClr val="accent2"/>
              </a:solidFill>
            </a:endParaRPr>
          </a:p>
          <a:p>
            <a:endParaRPr lang="en-US" sz="2000" b="1" dirty="0">
              <a:solidFill>
                <a:schemeClr val="accent2"/>
              </a:solidFill>
            </a:endParaRPr>
          </a:p>
          <a:p>
            <a:endParaRPr lang="en-US" sz="1800" dirty="0"/>
          </a:p>
          <a:p>
            <a:pPr lvl="1"/>
            <a:endParaRPr lang="en-US" sz="1800" dirty="0"/>
          </a:p>
        </p:txBody>
      </p:sp>
    </p:spTree>
    <p:extLst>
      <p:ext uri="{BB962C8B-B14F-4D97-AF65-F5344CB8AC3E}">
        <p14:creationId xmlns:p14="http://schemas.microsoft.com/office/powerpoint/2010/main" val="2622821861"/>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08974-9F31-294F-96DB-29177F6A4BDB}"/>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B53A85D8-FFEC-6E4A-9399-D820BB7923D5}"/>
              </a:ext>
            </a:extLst>
          </p:cNvPr>
          <p:cNvSpPr>
            <a:spLocks noGrp="1"/>
          </p:cNvSpPr>
          <p:nvPr>
            <p:ph sz="quarter" idx="14"/>
          </p:nvPr>
        </p:nvSpPr>
        <p:spPr>
          <a:xfrm>
            <a:off x="304800" y="1295400"/>
            <a:ext cx="11631167" cy="4746625"/>
          </a:xfrm>
        </p:spPr>
        <p:txBody>
          <a:bodyPr/>
          <a:lstStyle/>
          <a:p>
            <a:r>
              <a:rPr lang="en-US" b="1" dirty="0">
                <a:solidFill>
                  <a:schemeClr val="accent2"/>
                </a:solidFill>
              </a:rPr>
              <a:t>Compliance Process:</a:t>
            </a:r>
          </a:p>
          <a:p>
            <a:pPr lvl="1"/>
            <a:r>
              <a:rPr lang="en-US" dirty="0"/>
              <a:t>RTOs/ISOs must make compliance filings with FERC. Stakeholder processes to develop compliance plans are underway </a:t>
            </a:r>
          </a:p>
          <a:p>
            <a:pPr lvl="1"/>
            <a:r>
              <a:rPr lang="en-US" dirty="0"/>
              <a:t>CAISO and NYISO will file in July 2021; MISO and SPP filings due in April 2022; PJM and ISO-NE filings due in February 2022</a:t>
            </a:r>
          </a:p>
          <a:p>
            <a:pPr lvl="1"/>
            <a:r>
              <a:rPr lang="en-US" dirty="0"/>
              <a:t>FERC will accept comments from all interested parties, then issue decisions on compliance plans, which may require RTOs/ISOs to make additional filings</a:t>
            </a:r>
          </a:p>
          <a:p>
            <a:r>
              <a:rPr lang="en-US" b="1" dirty="0">
                <a:solidFill>
                  <a:schemeClr val="accent2"/>
                </a:solidFill>
              </a:rPr>
              <a:t>Implementation:</a:t>
            </a:r>
          </a:p>
          <a:p>
            <a:pPr lvl="1"/>
            <a:r>
              <a:rPr lang="en-US" dirty="0"/>
              <a:t>Implementation dates will likely vary by RTO/ISO, and will depend on a number of factors, including alignment with existing markets and needed software upgrades</a:t>
            </a:r>
          </a:p>
          <a:p>
            <a:r>
              <a:rPr lang="en-US" b="1" dirty="0">
                <a:solidFill>
                  <a:schemeClr val="accent2"/>
                </a:solidFill>
              </a:rPr>
              <a:t>Additional Proceedings:</a:t>
            </a:r>
          </a:p>
          <a:p>
            <a:pPr lvl="1"/>
            <a:r>
              <a:rPr lang="en-US" dirty="0"/>
              <a:t>Additional clarification and rehearing requests on application of opt out for demand response and other issues now pending (ruling expected this Thursday)</a:t>
            </a:r>
          </a:p>
          <a:p>
            <a:pPr lvl="1"/>
            <a:r>
              <a:rPr lang="en-US" dirty="0"/>
              <a:t>New rulemaking proceeding will consider whether to eliminate the demand response opt out allowed by Order Nos. 719/745</a:t>
            </a:r>
          </a:p>
        </p:txBody>
      </p:sp>
    </p:spTree>
    <p:extLst>
      <p:ext uri="{BB962C8B-B14F-4D97-AF65-F5344CB8AC3E}">
        <p14:creationId xmlns:p14="http://schemas.microsoft.com/office/powerpoint/2010/main" val="3303527317"/>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sld>
</file>

<file path=ppt/theme/theme1.xml><?xml version="1.0" encoding="utf-8"?>
<a:theme xmlns:a="http://schemas.openxmlformats.org/drawingml/2006/main" name="AEE_PowerPoint_Template">
  <a:themeElements>
    <a:clrScheme name="Custom 4">
      <a:dk1>
        <a:srgbClr val="000000"/>
      </a:dk1>
      <a:lt1>
        <a:srgbClr val="FFFFFF"/>
      </a:lt1>
      <a:dk2>
        <a:srgbClr val="3867BE"/>
      </a:dk2>
      <a:lt2>
        <a:srgbClr val="FFFFFF"/>
      </a:lt2>
      <a:accent1>
        <a:srgbClr val="3867BE"/>
      </a:accent1>
      <a:accent2>
        <a:srgbClr val="E29040"/>
      </a:accent2>
      <a:accent3>
        <a:srgbClr val="686868"/>
      </a:accent3>
      <a:accent4>
        <a:srgbClr val="7FA0D8"/>
      </a:accent4>
      <a:accent5>
        <a:srgbClr val="F6B168"/>
      </a:accent5>
      <a:accent6>
        <a:srgbClr val="B4B4B4"/>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tx2"/>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bodyPr vert="horz" wrap="square" tIns="91440" bIns="91440" rtlCol="0" anchor="t" anchorCtr="0">
        <a:noAutofit/>
      </a:bodyPr>
      <a:lstStyle>
        <a:defPPr algn="l">
          <a:defRPr dirty="0" smtClean="0"/>
        </a:defPPr>
      </a:lstStyle>
    </a:txDef>
  </a:objectDefaults>
  <a:extraClrSchemeLst/>
  <a:extLst>
    <a:ext uri="{05A4C25C-085E-4340-85A3-A5531E510DB2}">
      <thm15:themeFamily xmlns:thm15="http://schemas.microsoft.com/office/thememl/2012/main" name="Presentation1" id="{D39F4D50-37B1-0F41-A204-2B29C9F8A0A7}" vid="{BBE66AFF-D00C-9143-9C67-ADFAE35BA5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20285</TotalTime>
  <Words>1584</Words>
  <Application>Microsoft Macintosh PowerPoint</Application>
  <PresentationFormat>Widescreen</PresentationFormat>
  <Paragraphs>128</Paragraphs>
  <Slides>11</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Symbol</vt:lpstr>
      <vt:lpstr>Wingdings</vt:lpstr>
      <vt:lpstr>AEE_PowerPoint_Template</vt:lpstr>
      <vt:lpstr>FERC Order No. 2222: Opening the Door to DERs in Wholesale Markets  </vt:lpstr>
      <vt:lpstr>About Advanced Energy Economy (AEE)</vt:lpstr>
      <vt:lpstr>Order No. 2222 Overview: Basic Framework</vt:lpstr>
      <vt:lpstr>Order No. 2222 Overview: Key Compliance Requirements</vt:lpstr>
      <vt:lpstr>Federal and State Regulation of DER Participation in Markets after Order No. 2222</vt:lpstr>
      <vt:lpstr>DERs Are an Important Part of the Future Resource Mix</vt:lpstr>
      <vt:lpstr>What DER Aggregations Will Order 2222 Unlock in the Near Term?</vt:lpstr>
      <vt:lpstr>Benefits of Increased DER Participation in Wholesale Markets</vt:lpstr>
      <vt:lpstr>Next Steps</vt:lpstr>
      <vt:lpstr>October AEE policy brief explains Order No. 2222</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Priced-Out:</dc:title>
  <dc:creator>Jeff Dennis</dc:creator>
  <cp:lastModifiedBy>Jeff Dennis</cp:lastModifiedBy>
  <cp:revision>191</cp:revision>
  <cp:lastPrinted>2020-02-07T17:40:33Z</cp:lastPrinted>
  <dcterms:created xsi:type="dcterms:W3CDTF">2020-01-07T20:15:43Z</dcterms:created>
  <dcterms:modified xsi:type="dcterms:W3CDTF">2021-06-14T01:05:42Z</dcterms:modified>
</cp:coreProperties>
</file>