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handoutMasterIdLst>
    <p:handoutMasterId r:id="rId22"/>
  </p:handoutMasterIdLst>
  <p:sldIdLst>
    <p:sldId id="274" r:id="rId2"/>
    <p:sldId id="312" r:id="rId3"/>
    <p:sldId id="333" r:id="rId4"/>
    <p:sldId id="362" r:id="rId5"/>
    <p:sldId id="402" r:id="rId6"/>
    <p:sldId id="351" r:id="rId7"/>
    <p:sldId id="352" r:id="rId8"/>
    <p:sldId id="398" r:id="rId9"/>
    <p:sldId id="395" r:id="rId10"/>
    <p:sldId id="400" r:id="rId11"/>
    <p:sldId id="394" r:id="rId12"/>
    <p:sldId id="360" r:id="rId13"/>
    <p:sldId id="406" r:id="rId14"/>
    <p:sldId id="407" r:id="rId15"/>
    <p:sldId id="408" r:id="rId16"/>
    <p:sldId id="404" r:id="rId17"/>
    <p:sldId id="403" r:id="rId18"/>
    <p:sldId id="405" r:id="rId19"/>
    <p:sldId id="300"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ssell Carey" initials="RC" lastIdx="1" clrIdx="0">
    <p:extLst>
      <p:ext uri="{19B8F6BF-5375-455C-9EA6-DF929625EA0E}">
        <p15:presenceInfo xmlns:p15="http://schemas.microsoft.com/office/powerpoint/2012/main" userId="S-1-5-21-763395156-1814475548-3200716733-32409" providerId="AD"/>
      </p:ext>
    </p:extLst>
  </p:cmAuthor>
  <p:cmAuthor id="2" name="Lanny Nickell" initials="LN" lastIdx="5" clrIdx="1">
    <p:extLst>
      <p:ext uri="{19B8F6BF-5375-455C-9EA6-DF929625EA0E}">
        <p15:presenceInfo xmlns:p15="http://schemas.microsoft.com/office/powerpoint/2012/main" userId="S-1-5-21-763395156-1814475548-3200716733-14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3D4"/>
    <a:srgbClr val="2399BB"/>
    <a:srgbClr val="71D6BA"/>
    <a:srgbClr val="E0F2FC"/>
    <a:srgbClr val="7B8A98"/>
    <a:srgbClr val="FF7525"/>
    <a:srgbClr val="000000"/>
    <a:srgbClr val="C7202F"/>
    <a:srgbClr val="E1F3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4" autoAdjust="0"/>
    <p:restoredTop sz="76439" autoAdjust="0"/>
  </p:normalViewPr>
  <p:slideViewPr>
    <p:cSldViewPr snapToGrid="0">
      <p:cViewPr varScale="1">
        <p:scale>
          <a:sx n="51" d="100"/>
          <a:sy n="51" d="100"/>
        </p:scale>
        <p:origin x="915" y="3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snapToGrid="0">
      <p:cViewPr varScale="1">
        <p:scale>
          <a:sx n="86" d="100"/>
          <a:sy n="86"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[Book1]Sheet4!PivotTable3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Load Shed MW</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s>
    <c:plotArea>
      <c:layout/>
      <c:lineChart>
        <c:grouping val="standard"/>
        <c:varyColors val="0"/>
        <c:ser>
          <c:idx val="0"/>
          <c:order val="0"/>
          <c:tx>
            <c:strRef>
              <c:f>Sheet4!$B$1</c:f>
              <c:strCache>
                <c:ptCount val="1"/>
                <c:pt idx="0">
                  <c:v>Total</c:v>
                </c:pt>
              </c:strCache>
            </c:strRef>
          </c:tx>
          <c:spPr>
            <a:ln w="28575" cap="rnd">
              <a:solidFill>
                <a:schemeClr val="accent1"/>
              </a:solidFill>
              <a:round/>
            </a:ln>
            <a:effectLst/>
          </c:spPr>
          <c:marker>
            <c:symbol val="none"/>
          </c:marker>
          <c:cat>
            <c:strRef>
              <c:f>Sheet4!$A$2:$A$51</c:f>
              <c:strCache>
                <c:ptCount val="49"/>
                <c:pt idx="0">
                  <c:v>2/15/2021 1:00</c:v>
                </c:pt>
                <c:pt idx="1">
                  <c:v>2/15/2021 2:00</c:v>
                </c:pt>
                <c:pt idx="2">
                  <c:v>2/15/2021 3:00</c:v>
                </c:pt>
                <c:pt idx="3">
                  <c:v>2/15/2021 4:00</c:v>
                </c:pt>
                <c:pt idx="4">
                  <c:v>2/15/2021 5:00</c:v>
                </c:pt>
                <c:pt idx="5">
                  <c:v>2/15/2021 6:00</c:v>
                </c:pt>
                <c:pt idx="6">
                  <c:v>2/15/2021 7:00</c:v>
                </c:pt>
                <c:pt idx="7">
                  <c:v>2/15/2021 8:00</c:v>
                </c:pt>
                <c:pt idx="8">
                  <c:v>2/15/2021 9:00</c:v>
                </c:pt>
                <c:pt idx="9">
                  <c:v>2/15/2021 10:00</c:v>
                </c:pt>
                <c:pt idx="10">
                  <c:v>2/15/2021 11:00</c:v>
                </c:pt>
                <c:pt idx="11">
                  <c:v>2/15/2021 12:00</c:v>
                </c:pt>
                <c:pt idx="12">
                  <c:v>2/15/2021 13:00</c:v>
                </c:pt>
                <c:pt idx="13">
                  <c:v>2/15/2021 14:00</c:v>
                </c:pt>
                <c:pt idx="14">
                  <c:v>2/15/2021 15:00</c:v>
                </c:pt>
                <c:pt idx="15">
                  <c:v>2/15/2021 16:00</c:v>
                </c:pt>
                <c:pt idx="16">
                  <c:v>2/15/2021 17:00</c:v>
                </c:pt>
                <c:pt idx="17">
                  <c:v>2/15/2021 18:00</c:v>
                </c:pt>
                <c:pt idx="18">
                  <c:v>2/15/2021 19:00</c:v>
                </c:pt>
                <c:pt idx="19">
                  <c:v>2/15/2021 20:00</c:v>
                </c:pt>
                <c:pt idx="20">
                  <c:v>2/15/2021 21:00</c:v>
                </c:pt>
                <c:pt idx="21">
                  <c:v>2/15/2021 22:00</c:v>
                </c:pt>
                <c:pt idx="22">
                  <c:v>2/15/2021 23:00</c:v>
                </c:pt>
                <c:pt idx="23">
                  <c:v>2/16/2021</c:v>
                </c:pt>
                <c:pt idx="24">
                  <c:v>2/16/2021 1:00</c:v>
                </c:pt>
                <c:pt idx="25">
                  <c:v>2/16/2021 2:00</c:v>
                </c:pt>
                <c:pt idx="26">
                  <c:v>2/16/2021 3:00</c:v>
                </c:pt>
                <c:pt idx="27">
                  <c:v>2/16/2021 4:00</c:v>
                </c:pt>
                <c:pt idx="28">
                  <c:v>2/16/2021 5:00</c:v>
                </c:pt>
                <c:pt idx="29">
                  <c:v>2/16/2021 6:44</c:v>
                </c:pt>
                <c:pt idx="30">
                  <c:v>2/16/2021 7:00</c:v>
                </c:pt>
                <c:pt idx="31">
                  <c:v>2/16/2021 7:17</c:v>
                </c:pt>
                <c:pt idx="32">
                  <c:v>2/16/2021 8:00</c:v>
                </c:pt>
                <c:pt idx="33">
                  <c:v>2/16/2021 9:00</c:v>
                </c:pt>
                <c:pt idx="34">
                  <c:v>2/16/2021 9:32</c:v>
                </c:pt>
                <c:pt idx="35">
                  <c:v>2/16/2021 10:00</c:v>
                </c:pt>
                <c:pt idx="36">
                  <c:v>2/16/2021 11:00</c:v>
                </c:pt>
                <c:pt idx="37">
                  <c:v>2/16/2021 12:00</c:v>
                </c:pt>
                <c:pt idx="38">
                  <c:v>2/16/2021 13:00</c:v>
                </c:pt>
                <c:pt idx="39">
                  <c:v>2/16/2021 14:00</c:v>
                </c:pt>
                <c:pt idx="40">
                  <c:v>2/16/2021 15:00</c:v>
                </c:pt>
                <c:pt idx="41">
                  <c:v>2/16/2021 16:00</c:v>
                </c:pt>
                <c:pt idx="42">
                  <c:v>2/16/2021 17:00</c:v>
                </c:pt>
                <c:pt idx="43">
                  <c:v>2/16/2021 18:00</c:v>
                </c:pt>
                <c:pt idx="44">
                  <c:v>2/16/2021 19:00</c:v>
                </c:pt>
                <c:pt idx="45">
                  <c:v>2/16/2021 20:00</c:v>
                </c:pt>
                <c:pt idx="46">
                  <c:v>2/16/2021 21:00</c:v>
                </c:pt>
                <c:pt idx="47">
                  <c:v>2/16/2021 22:00</c:v>
                </c:pt>
                <c:pt idx="48">
                  <c:v>2/16/2021 23:00</c:v>
                </c:pt>
              </c:strCache>
            </c:strRef>
          </c:cat>
          <c:val>
            <c:numRef>
              <c:f>Sheet4!$B$2:$B$51</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610</c:v>
                </c:pt>
                <c:pt idx="12">
                  <c:v>610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1359</c:v>
                </c:pt>
                <c:pt idx="30">
                  <c:v>1359</c:v>
                </c:pt>
                <c:pt idx="31">
                  <c:v>2718</c:v>
                </c:pt>
                <c:pt idx="32">
                  <c:v>2718</c:v>
                </c:pt>
                <c:pt idx="33">
                  <c:v>2718</c:v>
                </c:pt>
                <c:pt idx="34">
                  <c:v>1359</c:v>
                </c:pt>
                <c:pt idx="35">
                  <c:v>1359</c:v>
                </c:pt>
                <c:pt idx="36">
                  <c:v>0</c:v>
                </c:pt>
                <c:pt idx="37">
                  <c:v>0</c:v>
                </c:pt>
                <c:pt idx="38">
                  <c:v>0</c:v>
                </c:pt>
                <c:pt idx="39">
                  <c:v>0</c:v>
                </c:pt>
                <c:pt idx="40">
                  <c:v>0</c:v>
                </c:pt>
                <c:pt idx="41">
                  <c:v>0</c:v>
                </c:pt>
                <c:pt idx="42">
                  <c:v>0</c:v>
                </c:pt>
                <c:pt idx="43">
                  <c:v>0</c:v>
                </c:pt>
                <c:pt idx="44">
                  <c:v>0</c:v>
                </c:pt>
                <c:pt idx="45">
                  <c:v>0</c:v>
                </c:pt>
                <c:pt idx="46">
                  <c:v>0</c:v>
                </c:pt>
                <c:pt idx="47">
                  <c:v>0</c:v>
                </c:pt>
                <c:pt idx="48">
                  <c:v>0</c:v>
                </c:pt>
              </c:numCache>
            </c:numRef>
          </c:val>
          <c:smooth val="0"/>
          <c:extLst>
            <c:ext xmlns:c16="http://schemas.microsoft.com/office/drawing/2014/chart" uri="{C3380CC4-5D6E-409C-BE32-E72D297353CC}">
              <c16:uniqueId val="{00000000-84EE-4E40-BAF9-BD8267AD0D1A}"/>
            </c:ext>
          </c:extLst>
        </c:ser>
        <c:dLbls>
          <c:showLegendKey val="0"/>
          <c:showVal val="0"/>
          <c:showCatName val="0"/>
          <c:showSerName val="0"/>
          <c:showPercent val="0"/>
          <c:showBubbleSize val="0"/>
        </c:dLbls>
        <c:smooth val="0"/>
        <c:axId val="273265448"/>
        <c:axId val="273258392"/>
      </c:lineChart>
      <c:catAx>
        <c:axId val="273265448"/>
        <c:scaling>
          <c:orientation val="minMax"/>
        </c:scaling>
        <c:delete val="0"/>
        <c:axPos val="b"/>
        <c:numFmt formatCode="m/d/yy\ h: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258392"/>
        <c:crosses val="autoZero"/>
        <c:auto val="1"/>
        <c:lblAlgn val="ctr"/>
        <c:lblOffset val="100"/>
        <c:noMultiLvlLbl val="0"/>
      </c:catAx>
      <c:valAx>
        <c:axId val="27325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265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85682730723299"/>
          <c:y val="5.3935185185185183E-2"/>
          <c:w val="0.85563888639395358"/>
          <c:h val="0.60112459900845716"/>
        </c:manualLayout>
      </c:layout>
      <c:lineChart>
        <c:grouping val="standard"/>
        <c:varyColors val="0"/>
        <c:ser>
          <c:idx val="0"/>
          <c:order val="0"/>
          <c:tx>
            <c:strRef>
              <c:f>Data!$B$6</c:f>
              <c:strCache>
                <c:ptCount val="1"/>
                <c:pt idx="0">
                  <c:v>Henry Hub</c:v>
                </c:pt>
              </c:strCache>
            </c:strRef>
          </c:tx>
          <c:spPr>
            <a:ln w="28575" cap="rnd">
              <a:solidFill>
                <a:schemeClr val="accent4">
                  <a:lumMod val="40000"/>
                  <a:lumOff val="60000"/>
                </a:schemeClr>
              </a:solidFill>
              <a:round/>
            </a:ln>
            <a:effectLst/>
          </c:spPr>
          <c:marker>
            <c:symbol val="none"/>
          </c:marker>
          <c:cat>
            <c:numRef>
              <c:f>Data!$A$12:$A$26</c:f>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numRef>
          </c:cat>
          <c:val>
            <c:numRef>
              <c:f>Data!$B$12:$B$26</c:f>
              <c:numCache>
                <c:formatCode>#,##0.000;[Red]\(#,##0.000\)</c:formatCode>
                <c:ptCount val="15"/>
                <c:pt idx="0">
                  <c:v>3.49</c:v>
                </c:pt>
                <c:pt idx="1">
                  <c:v>3.4</c:v>
                </c:pt>
                <c:pt idx="2">
                  <c:v>3.35</c:v>
                </c:pt>
                <c:pt idx="3">
                  <c:v>3.7549999999999999</c:v>
                </c:pt>
                <c:pt idx="4">
                  <c:v>6.5</c:v>
                </c:pt>
                <c:pt idx="5">
                  <c:v>6.1180000000000003</c:v>
                </c:pt>
                <c:pt idx="6">
                  <c:v>6.1180000000000003</c:v>
                </c:pt>
                <c:pt idx="7">
                  <c:v>6.1180000000000003</c:v>
                </c:pt>
                <c:pt idx="8">
                  <c:v>6.1180000000000003</c:v>
                </c:pt>
                <c:pt idx="9">
                  <c:v>11.318</c:v>
                </c:pt>
                <c:pt idx="10">
                  <c:v>23.86</c:v>
                </c:pt>
                <c:pt idx="11">
                  <c:v>8.56</c:v>
                </c:pt>
                <c:pt idx="12">
                  <c:v>4.9619999999999997</c:v>
                </c:pt>
                <c:pt idx="13">
                  <c:v>4.9619999999999997</c:v>
                </c:pt>
                <c:pt idx="14">
                  <c:v>4.9619999999999997</c:v>
                </c:pt>
              </c:numCache>
            </c:numRef>
          </c:val>
          <c:smooth val="0"/>
          <c:extLst>
            <c:ext xmlns:c16="http://schemas.microsoft.com/office/drawing/2014/chart" uri="{C3380CC4-5D6E-409C-BE32-E72D297353CC}">
              <c16:uniqueId val="{00000000-9274-41CA-A0BC-98112B5E42A3}"/>
            </c:ext>
          </c:extLst>
        </c:ser>
        <c:ser>
          <c:idx val="3"/>
          <c:order val="3"/>
          <c:tx>
            <c:strRef>
              <c:f>Data!$E$6</c:f>
              <c:strCache>
                <c:ptCount val="1"/>
                <c:pt idx="0">
                  <c:v>NNG Ventura</c:v>
                </c:pt>
              </c:strCache>
            </c:strRef>
          </c:tx>
          <c:spPr>
            <a:ln w="28575" cap="rnd">
              <a:solidFill>
                <a:schemeClr val="accent1"/>
              </a:solidFill>
              <a:round/>
            </a:ln>
            <a:effectLst/>
          </c:spPr>
          <c:marker>
            <c:symbol val="none"/>
          </c:marker>
          <c:cat>
            <c:numRef>
              <c:f>Data!$A$12:$A$26</c:f>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numRef>
          </c:cat>
          <c:val>
            <c:numRef>
              <c:f>Data!$E$12:$E$26</c:f>
              <c:numCache>
                <c:formatCode>#,##0.000;[Red]\(#,##0.000\)</c:formatCode>
                <c:ptCount val="15"/>
                <c:pt idx="0">
                  <c:v>3.835</c:v>
                </c:pt>
                <c:pt idx="1">
                  <c:v>4.0519999999999996</c:v>
                </c:pt>
                <c:pt idx="2">
                  <c:v>4.056</c:v>
                </c:pt>
                <c:pt idx="3">
                  <c:v>7.2450000000000001</c:v>
                </c:pt>
                <c:pt idx="4">
                  <c:v>15.613</c:v>
                </c:pt>
                <c:pt idx="5">
                  <c:v>102.973</c:v>
                </c:pt>
                <c:pt idx="6">
                  <c:v>102.973</c:v>
                </c:pt>
                <c:pt idx="7">
                  <c:v>102.973</c:v>
                </c:pt>
                <c:pt idx="8">
                  <c:v>102.973</c:v>
                </c:pt>
                <c:pt idx="9">
                  <c:v>178.24</c:v>
                </c:pt>
                <c:pt idx="10">
                  <c:v>16.780999999999999</c:v>
                </c:pt>
                <c:pt idx="11">
                  <c:v>6.048</c:v>
                </c:pt>
                <c:pt idx="12">
                  <c:v>3.806</c:v>
                </c:pt>
                <c:pt idx="13">
                  <c:v>3.806</c:v>
                </c:pt>
                <c:pt idx="14">
                  <c:v>3.806</c:v>
                </c:pt>
              </c:numCache>
            </c:numRef>
          </c:val>
          <c:smooth val="0"/>
          <c:extLst>
            <c:ext xmlns:c16="http://schemas.microsoft.com/office/drawing/2014/chart" uri="{C3380CC4-5D6E-409C-BE32-E72D297353CC}">
              <c16:uniqueId val="{00000001-9274-41CA-A0BC-98112B5E42A3}"/>
            </c:ext>
          </c:extLst>
        </c:ser>
        <c:ser>
          <c:idx val="6"/>
          <c:order val="6"/>
          <c:tx>
            <c:strRef>
              <c:f>Data!$H$6</c:f>
              <c:strCache>
                <c:ptCount val="1"/>
                <c:pt idx="0">
                  <c:v>Delivery So  Star</c:v>
                </c:pt>
              </c:strCache>
            </c:strRef>
          </c:tx>
          <c:spPr>
            <a:ln w="28575" cap="rnd">
              <a:solidFill>
                <a:schemeClr val="accent3"/>
              </a:solidFill>
              <a:round/>
            </a:ln>
            <a:effectLst/>
          </c:spPr>
          <c:marker>
            <c:symbol val="none"/>
          </c:marker>
          <c:cat>
            <c:numRef>
              <c:f>Data!$A$12:$A$26</c:f>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numRef>
          </c:cat>
          <c:val>
            <c:numRef>
              <c:f>Data!$H$12:$H$26</c:f>
              <c:numCache>
                <c:formatCode>#,##0.000;[Red]\(#,##0.000\)</c:formatCode>
                <c:ptCount val="15"/>
                <c:pt idx="0">
                  <c:v>3.5819999999999999</c:v>
                </c:pt>
                <c:pt idx="1">
                  <c:v>3.75</c:v>
                </c:pt>
                <c:pt idx="2">
                  <c:v>3.9</c:v>
                </c:pt>
                <c:pt idx="3">
                  <c:v>9.9610000000000003</c:v>
                </c:pt>
                <c:pt idx="4">
                  <c:v>45</c:v>
                </c:pt>
                <c:pt idx="5">
                  <c:v>300</c:v>
                </c:pt>
                <c:pt idx="6">
                  <c:v>300</c:v>
                </c:pt>
                <c:pt idx="7">
                  <c:v>300</c:v>
                </c:pt>
                <c:pt idx="8">
                  <c:v>300</c:v>
                </c:pt>
                <c:pt idx="9">
                  <c:v>265.5</c:v>
                </c:pt>
                <c:pt idx="10">
                  <c:v>90</c:v>
                </c:pt>
                <c:pt idx="11">
                  <c:v>7.5910000000000002</c:v>
                </c:pt>
                <c:pt idx="12">
                  <c:v>4.4089999999999998</c:v>
                </c:pt>
                <c:pt idx="13">
                  <c:v>4.4089999999999998</c:v>
                </c:pt>
                <c:pt idx="14">
                  <c:v>4.4089999999999998</c:v>
                </c:pt>
              </c:numCache>
            </c:numRef>
          </c:val>
          <c:smooth val="0"/>
          <c:extLst>
            <c:ext xmlns:c16="http://schemas.microsoft.com/office/drawing/2014/chart" uri="{C3380CC4-5D6E-409C-BE32-E72D297353CC}">
              <c16:uniqueId val="{00000002-9274-41CA-A0BC-98112B5E42A3}"/>
            </c:ext>
          </c:extLst>
        </c:ser>
        <c:ser>
          <c:idx val="7"/>
          <c:order val="7"/>
          <c:tx>
            <c:strRef>
              <c:f>Data!$I$6</c:f>
              <c:strCache>
                <c:ptCount val="1"/>
                <c:pt idx="0">
                  <c:v>NGPL Forgan OK</c:v>
                </c:pt>
              </c:strCache>
            </c:strRef>
          </c:tx>
          <c:spPr>
            <a:ln w="28575" cap="rnd">
              <a:solidFill>
                <a:schemeClr val="accent3">
                  <a:lumMod val="40000"/>
                  <a:lumOff val="60000"/>
                </a:schemeClr>
              </a:solidFill>
              <a:round/>
            </a:ln>
            <a:effectLst/>
          </c:spPr>
          <c:marker>
            <c:symbol val="none"/>
          </c:marker>
          <c:cat>
            <c:numRef>
              <c:f>Data!$A$12:$A$26</c:f>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numRef>
          </c:cat>
          <c:val>
            <c:numRef>
              <c:f>Data!$I$12:$I$26</c:f>
              <c:numCache>
                <c:formatCode>#,##0.000;[Red]\(#,##0.000\)</c:formatCode>
                <c:ptCount val="15"/>
                <c:pt idx="0">
                  <c:v>3.605</c:v>
                </c:pt>
                <c:pt idx="1">
                  <c:v>3.3769999999999998</c:v>
                </c:pt>
                <c:pt idx="2">
                  <c:v>3.4710000000000001</c:v>
                </c:pt>
                <c:pt idx="3">
                  <c:v>4.9320000000000004</c:v>
                </c:pt>
                <c:pt idx="4">
                  <c:v>12.45</c:v>
                </c:pt>
                <c:pt idx="5">
                  <c:v>238.69200000000001</c:v>
                </c:pt>
                <c:pt idx="6">
                  <c:v>238.69200000000001</c:v>
                </c:pt>
                <c:pt idx="7">
                  <c:v>238.69200000000001</c:v>
                </c:pt>
                <c:pt idx="8">
                  <c:v>238.69200000000001</c:v>
                </c:pt>
                <c:pt idx="9">
                  <c:v>389.23099999999999</c:v>
                </c:pt>
                <c:pt idx="10">
                  <c:v>19.984000000000002</c:v>
                </c:pt>
                <c:pt idx="11">
                  <c:v>6.5220000000000002</c:v>
                </c:pt>
                <c:pt idx="12">
                  <c:v>4.0659999999999998</c:v>
                </c:pt>
                <c:pt idx="13">
                  <c:v>4.0659999999999998</c:v>
                </c:pt>
                <c:pt idx="14">
                  <c:v>4.0659999999999998</c:v>
                </c:pt>
              </c:numCache>
            </c:numRef>
          </c:val>
          <c:smooth val="0"/>
          <c:extLst>
            <c:ext xmlns:c16="http://schemas.microsoft.com/office/drawing/2014/chart" uri="{C3380CC4-5D6E-409C-BE32-E72D297353CC}">
              <c16:uniqueId val="{00000003-9274-41CA-A0BC-98112B5E42A3}"/>
            </c:ext>
          </c:extLst>
        </c:ser>
        <c:ser>
          <c:idx val="8"/>
          <c:order val="8"/>
          <c:tx>
            <c:strRef>
              <c:f>Data!$J$6</c:f>
              <c:strCache>
                <c:ptCount val="1"/>
                <c:pt idx="0">
                  <c:v>NGPL TX-OK</c:v>
                </c:pt>
              </c:strCache>
            </c:strRef>
          </c:tx>
          <c:spPr>
            <a:ln w="28575" cap="rnd">
              <a:solidFill>
                <a:schemeClr val="accent1">
                  <a:lumMod val="40000"/>
                  <a:lumOff val="60000"/>
                </a:schemeClr>
              </a:solidFill>
              <a:round/>
            </a:ln>
            <a:effectLst/>
          </c:spPr>
          <c:marker>
            <c:symbol val="none"/>
          </c:marker>
          <c:cat>
            <c:numRef>
              <c:f>Data!$A$12:$A$26</c:f>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numRef>
          </c:cat>
          <c:val>
            <c:numRef>
              <c:f>Data!$J$12:$J$26</c:f>
              <c:numCache>
                <c:formatCode>#,##0.000;[Red]\(#,##0.000\)</c:formatCode>
                <c:ptCount val="15"/>
                <c:pt idx="0">
                  <c:v>3.25</c:v>
                </c:pt>
                <c:pt idx="1">
                  <c:v>3.206</c:v>
                </c:pt>
                <c:pt idx="2">
                  <c:v>3.2</c:v>
                </c:pt>
                <c:pt idx="3">
                  <c:v>3.706</c:v>
                </c:pt>
                <c:pt idx="4">
                  <c:v>6.9630000000000001</c:v>
                </c:pt>
                <c:pt idx="5">
                  <c:v>11.566000000000001</c:v>
                </c:pt>
                <c:pt idx="6">
                  <c:v>11.566000000000001</c:v>
                </c:pt>
                <c:pt idx="7">
                  <c:v>11.566000000000001</c:v>
                </c:pt>
                <c:pt idx="8">
                  <c:v>11.566000000000001</c:v>
                </c:pt>
                <c:pt idx="9">
                  <c:v>143.5</c:v>
                </c:pt>
                <c:pt idx="10">
                  <c:v>26.321999999999999</c:v>
                </c:pt>
                <c:pt idx="11">
                  <c:v>6.181</c:v>
                </c:pt>
                <c:pt idx="12">
                  <c:v>4</c:v>
                </c:pt>
                <c:pt idx="13">
                  <c:v>4</c:v>
                </c:pt>
                <c:pt idx="14">
                  <c:v>4</c:v>
                </c:pt>
              </c:numCache>
            </c:numRef>
          </c:val>
          <c:smooth val="0"/>
          <c:extLst>
            <c:ext xmlns:c16="http://schemas.microsoft.com/office/drawing/2014/chart" uri="{C3380CC4-5D6E-409C-BE32-E72D297353CC}">
              <c16:uniqueId val="{00000004-9274-41CA-A0BC-98112B5E42A3}"/>
            </c:ext>
          </c:extLst>
        </c:ser>
        <c:ser>
          <c:idx val="10"/>
          <c:order val="10"/>
          <c:tx>
            <c:strRef>
              <c:f>Data!$L$6</c:f>
              <c:strCache>
                <c:ptCount val="1"/>
                <c:pt idx="0">
                  <c:v>ONG at Tulsa</c:v>
                </c:pt>
              </c:strCache>
              <c:extLst xmlns:c15="http://schemas.microsoft.com/office/drawing/2012/chart"/>
            </c:strRef>
          </c:tx>
          <c:spPr>
            <a:ln w="28575" cap="rnd">
              <a:solidFill>
                <a:schemeClr val="accent5">
                  <a:lumMod val="60000"/>
                </a:schemeClr>
              </a:solidFill>
              <a:round/>
            </a:ln>
            <a:effectLst/>
          </c:spPr>
          <c:marker>
            <c:symbol val="none"/>
          </c:marker>
          <c:cat>
            <c:numRef>
              <c:f>Data!$A$12:$A$26</c:f>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extLst xmlns:c15="http://schemas.microsoft.com/office/drawing/2012/chart"/>
            </c:numRef>
          </c:cat>
          <c:val>
            <c:numRef>
              <c:f>Data!$L$12:$L$26</c:f>
              <c:numCache>
                <c:formatCode>#,##0.000;[Red]\(#,##0.000\)</c:formatCode>
                <c:ptCount val="15"/>
                <c:pt idx="0">
                  <c:v>3.4630000000000001</c:v>
                </c:pt>
                <c:pt idx="1">
                  <c:v>3.6970000000000001</c:v>
                </c:pt>
                <c:pt idx="2">
                  <c:v>4.1859999999999999</c:v>
                </c:pt>
                <c:pt idx="3">
                  <c:v>8.65</c:v>
                </c:pt>
                <c:pt idx="4">
                  <c:v>27.5</c:v>
                </c:pt>
                <c:pt idx="5">
                  <c:v>377.12900000000002</c:v>
                </c:pt>
                <c:pt idx="6">
                  <c:v>377.12900000000002</c:v>
                </c:pt>
                <c:pt idx="7">
                  <c:v>377.12900000000002</c:v>
                </c:pt>
                <c:pt idx="8">
                  <c:v>377.12900000000002</c:v>
                </c:pt>
                <c:pt idx="9">
                  <c:v>935.5</c:v>
                </c:pt>
                <c:pt idx="10">
                  <c:v>1065.5</c:v>
                </c:pt>
                <c:pt idx="11">
                  <c:v>13.122</c:v>
                </c:pt>
                <c:pt idx="12">
                  <c:v>3.5619999999999998</c:v>
                </c:pt>
                <c:pt idx="13">
                  <c:v>3.5619999999999998</c:v>
                </c:pt>
                <c:pt idx="14">
                  <c:v>3.5619999999999998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5-9274-41CA-A0BC-98112B5E42A3}"/>
            </c:ext>
          </c:extLst>
        </c:ser>
        <c:ser>
          <c:idx val="11"/>
          <c:order val="11"/>
          <c:tx>
            <c:strRef>
              <c:f>Data!$M$6</c:f>
              <c:strCache>
                <c:ptCount val="1"/>
                <c:pt idx="0">
                  <c:v>PEPL</c:v>
                </c:pt>
              </c:strCache>
            </c:strRef>
          </c:tx>
          <c:spPr>
            <a:ln w="28575" cap="rnd">
              <a:solidFill>
                <a:schemeClr val="accent2"/>
              </a:solidFill>
              <a:round/>
            </a:ln>
            <a:effectLst/>
          </c:spPr>
          <c:marker>
            <c:symbol val="none"/>
          </c:marker>
          <c:cat>
            <c:numRef>
              <c:f>Data!$A$12:$A$26</c:f>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numRef>
          </c:cat>
          <c:val>
            <c:numRef>
              <c:f>Data!$M$12:$M$26</c:f>
              <c:numCache>
                <c:formatCode>#,##0.000;[Red]\(#,##0.000\)</c:formatCode>
                <c:ptCount val="15"/>
                <c:pt idx="0">
                  <c:v>3.4660000000000002</c:v>
                </c:pt>
                <c:pt idx="1">
                  <c:v>3.44</c:v>
                </c:pt>
                <c:pt idx="2">
                  <c:v>3.6890000000000001</c:v>
                </c:pt>
                <c:pt idx="3">
                  <c:v>6.8</c:v>
                </c:pt>
                <c:pt idx="4">
                  <c:v>17.832000000000001</c:v>
                </c:pt>
                <c:pt idx="5">
                  <c:v>210.06200000000001</c:v>
                </c:pt>
                <c:pt idx="6">
                  <c:v>210.06200000000001</c:v>
                </c:pt>
                <c:pt idx="7">
                  <c:v>210.06200000000001</c:v>
                </c:pt>
                <c:pt idx="8">
                  <c:v>210.06200000000001</c:v>
                </c:pt>
                <c:pt idx="9">
                  <c:v>109</c:v>
                </c:pt>
                <c:pt idx="10">
                  <c:v>28.332999999999998</c:v>
                </c:pt>
                <c:pt idx="11">
                  <c:v>5.91</c:v>
                </c:pt>
                <c:pt idx="12">
                  <c:v>3.85</c:v>
                </c:pt>
                <c:pt idx="13">
                  <c:v>3.85</c:v>
                </c:pt>
                <c:pt idx="14">
                  <c:v>3.85</c:v>
                </c:pt>
              </c:numCache>
            </c:numRef>
          </c:val>
          <c:smooth val="0"/>
          <c:extLst>
            <c:ext xmlns:c16="http://schemas.microsoft.com/office/drawing/2014/chart" uri="{C3380CC4-5D6E-409C-BE32-E72D297353CC}">
              <c16:uniqueId val="{00000006-9274-41CA-A0BC-98112B5E42A3}"/>
            </c:ext>
          </c:extLst>
        </c:ser>
        <c:ser>
          <c:idx val="18"/>
          <c:order val="18"/>
          <c:tx>
            <c:strRef>
              <c:f>Data!$T$6</c:f>
              <c:strCache>
                <c:ptCount val="1"/>
                <c:pt idx="0">
                  <c:v>Waha Hub</c:v>
                </c:pt>
              </c:strCache>
            </c:strRef>
          </c:tx>
          <c:spPr>
            <a:ln w="28575" cap="rnd">
              <a:solidFill>
                <a:schemeClr val="accent2">
                  <a:lumMod val="40000"/>
                  <a:lumOff val="60000"/>
                </a:schemeClr>
              </a:solidFill>
              <a:round/>
            </a:ln>
            <a:effectLst/>
          </c:spPr>
          <c:marker>
            <c:symbol val="none"/>
          </c:marker>
          <c:cat>
            <c:numRef>
              <c:f>Data!$A$12:$A$26</c:f>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numRef>
          </c:cat>
          <c:val>
            <c:numRef>
              <c:f>Data!$T$12:$T$26</c:f>
              <c:numCache>
                <c:formatCode>#,##0.000;[Red]\(#,##0.000\)</c:formatCode>
                <c:ptCount val="15"/>
                <c:pt idx="0">
                  <c:v>3.165</c:v>
                </c:pt>
                <c:pt idx="1">
                  <c:v>3.1640000000000001</c:v>
                </c:pt>
                <c:pt idx="2">
                  <c:v>3.2749999999999999</c:v>
                </c:pt>
                <c:pt idx="3">
                  <c:v>5.2850000000000001</c:v>
                </c:pt>
                <c:pt idx="4">
                  <c:v>12.5</c:v>
                </c:pt>
                <c:pt idx="5">
                  <c:v>157.714</c:v>
                </c:pt>
                <c:pt idx="6">
                  <c:v>157.714</c:v>
                </c:pt>
                <c:pt idx="7">
                  <c:v>157.714</c:v>
                </c:pt>
                <c:pt idx="8">
                  <c:v>157.714</c:v>
                </c:pt>
                <c:pt idx="9">
                  <c:v>209.75299999999999</c:v>
                </c:pt>
                <c:pt idx="10">
                  <c:v>77</c:v>
                </c:pt>
                <c:pt idx="11">
                  <c:v>8.5</c:v>
                </c:pt>
                <c:pt idx="12">
                  <c:v>4.25</c:v>
                </c:pt>
                <c:pt idx="13">
                  <c:v>4.25</c:v>
                </c:pt>
                <c:pt idx="14">
                  <c:v>4.25</c:v>
                </c:pt>
              </c:numCache>
            </c:numRef>
          </c:val>
          <c:smooth val="0"/>
          <c:extLst>
            <c:ext xmlns:c16="http://schemas.microsoft.com/office/drawing/2014/chart" uri="{C3380CC4-5D6E-409C-BE32-E72D297353CC}">
              <c16:uniqueId val="{00000007-9274-41CA-A0BC-98112B5E42A3}"/>
            </c:ext>
          </c:extLst>
        </c:ser>
        <c:dLbls>
          <c:showLegendKey val="0"/>
          <c:showVal val="0"/>
          <c:showCatName val="0"/>
          <c:showSerName val="0"/>
          <c:showPercent val="0"/>
          <c:showBubbleSize val="0"/>
        </c:dLbls>
        <c:smooth val="0"/>
        <c:axId val="154525176"/>
        <c:axId val="154521648"/>
        <c:extLst>
          <c:ext xmlns:c15="http://schemas.microsoft.com/office/drawing/2012/chart" uri="{02D57815-91ED-43cb-92C2-25804820EDAC}">
            <c15:filteredLineSeries>
              <c15:ser>
                <c:idx val="1"/>
                <c:order val="1"/>
                <c:tx>
                  <c:strRef>
                    <c:extLst>
                      <c:ext uri="{02D57815-91ED-43cb-92C2-25804820EDAC}">
                        <c15:formulaRef>
                          <c15:sqref>Data!$C$6</c15:sqref>
                        </c15:formulaRef>
                      </c:ext>
                    </c:extLst>
                    <c:strCache>
                      <c:ptCount val="1"/>
                      <c:pt idx="0">
                        <c:v>Houston Ship Channel</c:v>
                      </c:pt>
                    </c:strCache>
                  </c:strRef>
                </c:tx>
                <c:spPr>
                  <a:ln w="28575" cap="rnd">
                    <a:solidFill>
                      <a:schemeClr val="accent2"/>
                    </a:solidFill>
                    <a:round/>
                  </a:ln>
                  <a:effectLst/>
                </c:spPr>
                <c:marker>
                  <c:symbol val="none"/>
                </c:marker>
                <c:cat>
                  <c:numRef>
                    <c:extLst>
                      <c:ext uri="{02D57815-91ED-43cb-92C2-25804820EDAC}">
                        <c15:formulaRef>
                          <c15:sqref>Data!$A$12:$A$26</c15:sqref>
                        </c15:formulaRef>
                      </c:ext>
                    </c:extLst>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numRef>
                </c:cat>
                <c:val>
                  <c:numRef>
                    <c:extLst>
                      <c:ext uri="{02D57815-91ED-43cb-92C2-25804820EDAC}">
                        <c15:formulaRef>
                          <c15:sqref>Data!$C$12:$C$26</c15:sqref>
                        </c15:formulaRef>
                      </c:ext>
                    </c:extLst>
                    <c:numCache>
                      <c:formatCode>#,##0.000;[Red]\(#,##0.000\)</c:formatCode>
                      <c:ptCount val="15"/>
                      <c:pt idx="0">
                        <c:v>3.2210000000000001</c:v>
                      </c:pt>
                      <c:pt idx="1">
                        <c:v>3.1829999999999998</c:v>
                      </c:pt>
                      <c:pt idx="2">
                        <c:v>3.25</c:v>
                      </c:pt>
                      <c:pt idx="3">
                        <c:v>4.1509999999999998</c:v>
                      </c:pt>
                      <c:pt idx="4">
                        <c:v>10.977</c:v>
                      </c:pt>
                      <c:pt idx="5">
                        <c:v>154.483</c:v>
                      </c:pt>
                      <c:pt idx="6">
                        <c:v>154.483</c:v>
                      </c:pt>
                      <c:pt idx="7">
                        <c:v>154.483</c:v>
                      </c:pt>
                      <c:pt idx="8">
                        <c:v>154.483</c:v>
                      </c:pt>
                      <c:pt idx="9">
                        <c:v>350</c:v>
                      </c:pt>
                      <c:pt idx="10">
                        <c:v>216</c:v>
                      </c:pt>
                      <c:pt idx="11">
                        <c:v>56.667000000000002</c:v>
                      </c:pt>
                      <c:pt idx="12">
                        <c:v>5.5</c:v>
                      </c:pt>
                      <c:pt idx="13">
                        <c:v>5.5</c:v>
                      </c:pt>
                      <c:pt idx="14">
                        <c:v>5.5</c:v>
                      </c:pt>
                    </c:numCache>
                  </c:numRef>
                </c:val>
                <c:smooth val="0"/>
                <c:extLst>
                  <c:ext xmlns:c16="http://schemas.microsoft.com/office/drawing/2014/chart" uri="{C3380CC4-5D6E-409C-BE32-E72D297353CC}">
                    <c16:uniqueId val="{00000008-9274-41CA-A0BC-98112B5E42A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Data!$D$6</c15:sqref>
                        </c15:formulaRef>
                      </c:ext>
                    </c:extLst>
                    <c:strCache>
                      <c:ptCount val="1"/>
                      <c:pt idx="0">
                        <c:v>NGPL Amarillo</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Data!$A$12:$A$26</c15:sqref>
                        </c15:formulaRef>
                      </c:ext>
                    </c:extLst>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numRef>
                </c:cat>
                <c:val>
                  <c:numRef>
                    <c:extLst xmlns:c15="http://schemas.microsoft.com/office/drawing/2012/chart">
                      <c:ext xmlns:c15="http://schemas.microsoft.com/office/drawing/2012/chart" uri="{02D57815-91ED-43cb-92C2-25804820EDAC}">
                        <c15:formulaRef>
                          <c15:sqref>Data!$D$12:$D$26</c15:sqref>
                        </c15:formulaRef>
                      </c:ext>
                    </c:extLst>
                    <c:numCache>
                      <c:formatCode>#,##0.000;[Red]\(#,##0.000\)</c:formatCode>
                      <c:ptCount val="15"/>
                      <c:pt idx="0">
                        <c:v>3.5720000000000001</c:v>
                      </c:pt>
                      <c:pt idx="1">
                        <c:v>3.42</c:v>
                      </c:pt>
                      <c:pt idx="2">
                        <c:v>3.51</c:v>
                      </c:pt>
                      <c:pt idx="3">
                        <c:v>5.577</c:v>
                      </c:pt>
                      <c:pt idx="4">
                        <c:v>16.25</c:v>
                      </c:pt>
                      <c:pt idx="5">
                        <c:v>250</c:v>
                      </c:pt>
                      <c:pt idx="6">
                        <c:v>250</c:v>
                      </c:pt>
                      <c:pt idx="7">
                        <c:v>250</c:v>
                      </c:pt>
                      <c:pt idx="8">
                        <c:v>250</c:v>
                      </c:pt>
                      <c:pt idx="9">
                        <c:v>128</c:v>
                      </c:pt>
                      <c:pt idx="10">
                        <c:v>31.335000000000001</c:v>
                      </c:pt>
                      <c:pt idx="11">
                        <c:v>5.976</c:v>
                      </c:pt>
                      <c:pt idx="12">
                        <c:v>3.9169999999999998</c:v>
                      </c:pt>
                      <c:pt idx="13">
                        <c:v>3.9169999999999998</c:v>
                      </c:pt>
                      <c:pt idx="14">
                        <c:v>3.9169999999999998</c:v>
                      </c:pt>
                    </c:numCache>
                  </c:numRef>
                </c:val>
                <c:smooth val="0"/>
                <c:extLst xmlns:c15="http://schemas.microsoft.com/office/drawing/2012/chart">
                  <c:ext xmlns:c16="http://schemas.microsoft.com/office/drawing/2014/chart" uri="{C3380CC4-5D6E-409C-BE32-E72D297353CC}">
                    <c16:uniqueId val="{00000009-9274-41CA-A0BC-98112B5E42A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Data!$F$6</c15:sqref>
                        </c15:formulaRef>
                      </c:ext>
                    </c:extLst>
                    <c:strCache>
                      <c:ptCount val="1"/>
                      <c:pt idx="0">
                        <c:v>ANR-SW</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Data!$A$12:$A$26</c15:sqref>
                        </c15:formulaRef>
                      </c:ext>
                    </c:extLst>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numRef>
                </c:cat>
                <c:val>
                  <c:numRef>
                    <c:extLst xmlns:c15="http://schemas.microsoft.com/office/drawing/2012/chart">
                      <c:ext xmlns:c15="http://schemas.microsoft.com/office/drawing/2012/chart" uri="{02D57815-91ED-43cb-92C2-25804820EDAC}">
                        <c15:formulaRef>
                          <c15:sqref>Data!$F$12:$F$26</c15:sqref>
                        </c15:formulaRef>
                      </c:ext>
                    </c:extLst>
                    <c:numCache>
                      <c:formatCode>#,##0.000;[Red]\(#,##0.000\)</c:formatCode>
                      <c:ptCount val="15"/>
                      <c:pt idx="0">
                        <c:v>3.5609999999999999</c:v>
                      </c:pt>
                      <c:pt idx="1">
                        <c:v>3.5510000000000002</c:v>
                      </c:pt>
                      <c:pt idx="2">
                        <c:v>3.6949999999999998</c:v>
                      </c:pt>
                      <c:pt idx="3">
                        <c:v>5.7789999999999999</c:v>
                      </c:pt>
                      <c:pt idx="4">
                        <c:v>17.620999999999999</c:v>
                      </c:pt>
                      <c:pt idx="5">
                        <c:v>119.07899999999999</c:v>
                      </c:pt>
                      <c:pt idx="6">
                        <c:v>119.07899999999999</c:v>
                      </c:pt>
                      <c:pt idx="7">
                        <c:v>119.07899999999999</c:v>
                      </c:pt>
                      <c:pt idx="8">
                        <c:v>119.07899999999999</c:v>
                      </c:pt>
                      <c:pt idx="9">
                        <c:v>125.342</c:v>
                      </c:pt>
                      <c:pt idx="10">
                        <c:v>151</c:v>
                      </c:pt>
                      <c:pt idx="11">
                        <c:v>6.03</c:v>
                      </c:pt>
                      <c:pt idx="12">
                        <c:v>4.0270000000000001</c:v>
                      </c:pt>
                      <c:pt idx="13">
                        <c:v>4.0270000000000001</c:v>
                      </c:pt>
                      <c:pt idx="14">
                        <c:v>4.0270000000000001</c:v>
                      </c:pt>
                    </c:numCache>
                  </c:numRef>
                </c:val>
                <c:smooth val="0"/>
                <c:extLst xmlns:c15="http://schemas.microsoft.com/office/drawing/2012/chart">
                  <c:ext xmlns:c16="http://schemas.microsoft.com/office/drawing/2014/chart" uri="{C3380CC4-5D6E-409C-BE32-E72D297353CC}">
                    <c16:uniqueId val="{0000000A-9274-41CA-A0BC-98112B5E42A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Data!$G$6</c15:sqref>
                        </c15:formulaRef>
                      </c:ext>
                    </c:extLst>
                    <c:strCache>
                      <c:ptCount val="1"/>
                      <c:pt idx="0">
                        <c:v>Centerpoint No-So</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Data!$A$12:$A$26</c15:sqref>
                        </c15:formulaRef>
                      </c:ext>
                    </c:extLst>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numRef>
                </c:cat>
                <c:val>
                  <c:numRef>
                    <c:extLst xmlns:c15="http://schemas.microsoft.com/office/drawing/2012/chart">
                      <c:ext xmlns:c15="http://schemas.microsoft.com/office/drawing/2012/chart" uri="{02D57815-91ED-43cb-92C2-25804820EDAC}">
                        <c15:formulaRef>
                          <c15:sqref>Data!$G$12:$G$26</c15:sqref>
                        </c15:formulaRef>
                      </c:ext>
                    </c:extLst>
                    <c:numCache>
                      <c:formatCode>#,##0.000;[Red]\(#,##0.000\)</c:formatCode>
                      <c:ptCount val="15"/>
                      <c:pt idx="0">
                        <c:v>3.444</c:v>
                      </c:pt>
                      <c:pt idx="1">
                        <c:v>3.2440000000000002</c:v>
                      </c:pt>
                      <c:pt idx="2">
                        <c:v>3.4609999999999999</c:v>
                      </c:pt>
                      <c:pt idx="3">
                        <c:v>6.0880000000000001</c:v>
                      </c:pt>
                      <c:pt idx="4">
                        <c:v>24.288</c:v>
                      </c:pt>
                      <c:pt idx="5">
                        <c:v>395</c:v>
                      </c:pt>
                      <c:pt idx="6">
                        <c:v>395</c:v>
                      </c:pt>
                      <c:pt idx="7">
                        <c:v>395</c:v>
                      </c:pt>
                      <c:pt idx="8">
                        <c:v>395</c:v>
                      </c:pt>
                      <c:pt idx="9">
                        <c:v>300</c:v>
                      </c:pt>
                      <c:pt idx="10">
                        <c:v>415.5</c:v>
                      </c:pt>
                      <c:pt idx="11">
                        <c:v>59.5</c:v>
                      </c:pt>
                      <c:pt idx="12">
                        <c:v>4.1500000000000004</c:v>
                      </c:pt>
                      <c:pt idx="13">
                        <c:v>4.1500000000000004</c:v>
                      </c:pt>
                      <c:pt idx="14">
                        <c:v>4.1500000000000004</c:v>
                      </c:pt>
                    </c:numCache>
                  </c:numRef>
                </c:val>
                <c:smooth val="0"/>
                <c:extLst xmlns:c15="http://schemas.microsoft.com/office/drawing/2012/chart">
                  <c:ext xmlns:c16="http://schemas.microsoft.com/office/drawing/2014/chart" uri="{C3380CC4-5D6E-409C-BE32-E72D297353CC}">
                    <c16:uniqueId val="{0000000B-9274-41CA-A0BC-98112B5E42A3}"/>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Data!$K$6</c15:sqref>
                        </c15:formulaRef>
                      </c:ext>
                    </c:extLst>
                    <c:strCache>
                      <c:ptCount val="1"/>
                      <c:pt idx="0">
                        <c:v>NNG Demarc</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Data!$A$12:$A$26</c15:sqref>
                        </c15:formulaRef>
                      </c:ext>
                    </c:extLst>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numRef>
                </c:cat>
                <c:val>
                  <c:numRef>
                    <c:extLst xmlns:c15="http://schemas.microsoft.com/office/drawing/2012/chart">
                      <c:ext xmlns:c15="http://schemas.microsoft.com/office/drawing/2012/chart" uri="{02D57815-91ED-43cb-92C2-25804820EDAC}">
                        <c15:formulaRef>
                          <c15:sqref>Data!$K$12:$K$26</c15:sqref>
                        </c15:formulaRef>
                      </c:ext>
                    </c:extLst>
                    <c:numCache>
                      <c:formatCode>#,##0.000;[Red]\(#,##0.000\)</c:formatCode>
                      <c:ptCount val="15"/>
                      <c:pt idx="0">
                        <c:v>3.75</c:v>
                      </c:pt>
                      <c:pt idx="1">
                        <c:v>3.8</c:v>
                      </c:pt>
                      <c:pt idx="2">
                        <c:v>3.8809999999999998</c:v>
                      </c:pt>
                      <c:pt idx="3">
                        <c:v>6.9</c:v>
                      </c:pt>
                      <c:pt idx="4">
                        <c:v>14.109</c:v>
                      </c:pt>
                      <c:pt idx="5">
                        <c:v>155</c:v>
                      </c:pt>
                      <c:pt idx="6">
                        <c:v>155</c:v>
                      </c:pt>
                      <c:pt idx="7">
                        <c:v>155</c:v>
                      </c:pt>
                      <c:pt idx="8">
                        <c:v>155</c:v>
                      </c:pt>
                      <c:pt idx="9">
                        <c:v>112.5</c:v>
                      </c:pt>
                      <c:pt idx="10">
                        <c:v>24.614999999999998</c:v>
                      </c:pt>
                      <c:pt idx="11">
                        <c:v>6.165</c:v>
                      </c:pt>
                      <c:pt idx="12">
                        <c:v>4.1379999999999999</c:v>
                      </c:pt>
                      <c:pt idx="13">
                        <c:v>4.1379999999999999</c:v>
                      </c:pt>
                      <c:pt idx="14">
                        <c:v>4.1379999999999999</c:v>
                      </c:pt>
                    </c:numCache>
                  </c:numRef>
                </c:val>
                <c:smooth val="0"/>
                <c:extLst xmlns:c15="http://schemas.microsoft.com/office/drawing/2012/chart">
                  <c:ext xmlns:c16="http://schemas.microsoft.com/office/drawing/2014/chart" uri="{C3380CC4-5D6E-409C-BE32-E72D297353CC}">
                    <c16:uniqueId val="{0000000C-9274-41CA-A0BC-98112B5E42A3}"/>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Data!$N$6</c15:sqref>
                        </c15:formulaRef>
                      </c:ext>
                    </c:extLst>
                    <c:strCache>
                      <c:ptCount val="1"/>
                      <c:pt idx="0">
                        <c:v>El Paso Bondad</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Data!$A$12:$A$26</c15:sqref>
                        </c15:formulaRef>
                      </c:ext>
                    </c:extLst>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numRef>
                </c:cat>
                <c:val>
                  <c:numRef>
                    <c:extLst xmlns:c15="http://schemas.microsoft.com/office/drawing/2012/chart">
                      <c:ext xmlns:c15="http://schemas.microsoft.com/office/drawing/2012/chart" uri="{02D57815-91ED-43cb-92C2-25804820EDAC}">
                        <c15:formulaRef>
                          <c15:sqref>Data!$N$12:$N$26</c15:sqref>
                        </c15:formulaRef>
                      </c:ext>
                    </c:extLst>
                    <c:numCache>
                      <c:formatCode>#,##0.000;[Red]\(#,##0.000\)</c:formatCode>
                      <c:ptCount val="15"/>
                      <c:pt idx="0">
                        <c:v>3.4060000000000001</c:v>
                      </c:pt>
                      <c:pt idx="1">
                        <c:v>3.3</c:v>
                      </c:pt>
                      <c:pt idx="2">
                        <c:v>3.3450000000000002</c:v>
                      </c:pt>
                      <c:pt idx="3">
                        <c:v>4.5339999999999998</c:v>
                      </c:pt>
                      <c:pt idx="4">
                        <c:v>10.672000000000001</c:v>
                      </c:pt>
                      <c:pt idx="5">
                        <c:v>77.167000000000002</c:v>
                      </c:pt>
                      <c:pt idx="6">
                        <c:v>77.167000000000002</c:v>
                      </c:pt>
                      <c:pt idx="7">
                        <c:v>77.167000000000002</c:v>
                      </c:pt>
                      <c:pt idx="8">
                        <c:v>77.167000000000002</c:v>
                      </c:pt>
                      <c:pt idx="9">
                        <c:v>250</c:v>
                      </c:pt>
                      <c:pt idx="10">
                        <c:v>30.667000000000002</c:v>
                      </c:pt>
                      <c:pt idx="11">
                        <c:v>7.1</c:v>
                      </c:pt>
                      <c:pt idx="12">
                        <c:v>3.641</c:v>
                      </c:pt>
                      <c:pt idx="13">
                        <c:v>3.641</c:v>
                      </c:pt>
                      <c:pt idx="14">
                        <c:v>3.641</c:v>
                      </c:pt>
                    </c:numCache>
                  </c:numRef>
                </c:val>
                <c:smooth val="0"/>
                <c:extLst xmlns:c15="http://schemas.microsoft.com/office/drawing/2012/chart">
                  <c:ext xmlns:c16="http://schemas.microsoft.com/office/drawing/2014/chart" uri="{C3380CC4-5D6E-409C-BE32-E72D297353CC}">
                    <c16:uniqueId val="{0000000D-9274-41CA-A0BC-98112B5E42A3}"/>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Data!$O$6</c15:sqref>
                        </c15:formulaRef>
                      </c:ext>
                    </c:extLst>
                    <c:strCache>
                      <c:ptCount val="1"/>
                      <c:pt idx="0">
                        <c:v>El Paso Permian</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Data!$A$12:$A$26</c15:sqref>
                        </c15:formulaRef>
                      </c:ext>
                    </c:extLst>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numRef>
                </c:cat>
                <c:val>
                  <c:numRef>
                    <c:extLst xmlns:c15="http://schemas.microsoft.com/office/drawing/2012/chart">
                      <c:ext xmlns:c15="http://schemas.microsoft.com/office/drawing/2012/chart" uri="{02D57815-91ED-43cb-92C2-25804820EDAC}">
                        <c15:formulaRef>
                          <c15:sqref>Data!$O$12:$O$26</c15:sqref>
                        </c15:formulaRef>
                      </c:ext>
                    </c:extLst>
                    <c:numCache>
                      <c:formatCode>#,##0.000;[Red]\(#,##0.000\)</c:formatCode>
                      <c:ptCount val="15"/>
                      <c:pt idx="0">
                        <c:v>3.27</c:v>
                      </c:pt>
                      <c:pt idx="1">
                        <c:v>3.1930000000000001</c:v>
                      </c:pt>
                      <c:pt idx="2">
                        <c:v>3.282</c:v>
                      </c:pt>
                      <c:pt idx="3">
                        <c:v>4.2450000000000001</c:v>
                      </c:pt>
                      <c:pt idx="4">
                        <c:v>10.534000000000001</c:v>
                      </c:pt>
                      <c:pt idx="5">
                        <c:v>79.036000000000001</c:v>
                      </c:pt>
                      <c:pt idx="6">
                        <c:v>79.036000000000001</c:v>
                      </c:pt>
                      <c:pt idx="7">
                        <c:v>79.036000000000001</c:v>
                      </c:pt>
                      <c:pt idx="8">
                        <c:v>79.036000000000001</c:v>
                      </c:pt>
                      <c:pt idx="9">
                        <c:v>219.94200000000001</c:v>
                      </c:pt>
                      <c:pt idx="10">
                        <c:v>43.722000000000001</c:v>
                      </c:pt>
                      <c:pt idx="11">
                        <c:v>7.0960000000000001</c:v>
                      </c:pt>
                      <c:pt idx="12">
                        <c:v>4.1189999999999998</c:v>
                      </c:pt>
                      <c:pt idx="13">
                        <c:v>4.1189999999999998</c:v>
                      </c:pt>
                      <c:pt idx="14">
                        <c:v>4.1189999999999998</c:v>
                      </c:pt>
                    </c:numCache>
                  </c:numRef>
                </c:val>
                <c:smooth val="0"/>
                <c:extLst xmlns:c15="http://schemas.microsoft.com/office/drawing/2012/chart">
                  <c:ext xmlns:c16="http://schemas.microsoft.com/office/drawing/2014/chart" uri="{C3380CC4-5D6E-409C-BE32-E72D297353CC}">
                    <c16:uniqueId val="{0000000E-9274-41CA-A0BC-98112B5E42A3}"/>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Data!$P$6</c15:sqref>
                        </c15:formulaRef>
                      </c:ext>
                    </c:extLst>
                    <c:strCache>
                      <c:ptCount val="1"/>
                      <c:pt idx="0">
                        <c:v>El Paso S Mainline</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Data!$A$12:$A$26</c15:sqref>
                        </c15:formulaRef>
                      </c:ext>
                    </c:extLst>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numRef>
                </c:cat>
                <c:val>
                  <c:numRef>
                    <c:extLst xmlns:c15="http://schemas.microsoft.com/office/drawing/2012/chart">
                      <c:ext xmlns:c15="http://schemas.microsoft.com/office/drawing/2012/chart" uri="{02D57815-91ED-43cb-92C2-25804820EDAC}">
                        <c15:formulaRef>
                          <c15:sqref>Data!$P$12:$P$26</c15:sqref>
                        </c15:formulaRef>
                      </c:ext>
                    </c:extLst>
                    <c:numCache>
                      <c:formatCode>#,##0.000;[Red]\(#,##0.000\)</c:formatCode>
                      <c:ptCount val="15"/>
                      <c:pt idx="0">
                        <c:v>3.45</c:v>
                      </c:pt>
                      <c:pt idx="1">
                        <c:v>3.4319999999999999</c:v>
                      </c:pt>
                      <c:pt idx="2">
                        <c:v>3.492</c:v>
                      </c:pt>
                      <c:pt idx="3">
                        <c:v>4.7519999999999998</c:v>
                      </c:pt>
                      <c:pt idx="4">
                        <c:v>12.5</c:v>
                      </c:pt>
                      <c:pt idx="5">
                        <c:v>111.429</c:v>
                      </c:pt>
                      <c:pt idx="6">
                        <c:v>111.429</c:v>
                      </c:pt>
                      <c:pt idx="7">
                        <c:v>111.429</c:v>
                      </c:pt>
                      <c:pt idx="8">
                        <c:v>111.429</c:v>
                      </c:pt>
                      <c:pt idx="9">
                        <c:v>105</c:v>
                      </c:pt>
                      <c:pt idx="10">
                        <c:v>41.5</c:v>
                      </c:pt>
                      <c:pt idx="11">
                        <c:v>7.25</c:v>
                      </c:pt>
                      <c:pt idx="12">
                        <c:v>4.5</c:v>
                      </c:pt>
                      <c:pt idx="13">
                        <c:v>4.5</c:v>
                      </c:pt>
                      <c:pt idx="14">
                        <c:v>4.5</c:v>
                      </c:pt>
                    </c:numCache>
                  </c:numRef>
                </c:val>
                <c:smooth val="0"/>
                <c:extLst xmlns:c15="http://schemas.microsoft.com/office/drawing/2012/chart">
                  <c:ext xmlns:c16="http://schemas.microsoft.com/office/drawing/2014/chart" uri="{C3380CC4-5D6E-409C-BE32-E72D297353CC}">
                    <c16:uniqueId val="{0000000F-9274-41CA-A0BC-98112B5E42A3}"/>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Data!$Q$6</c15:sqref>
                        </c15:formulaRef>
                      </c:ext>
                    </c:extLst>
                    <c:strCache>
                      <c:ptCount val="1"/>
                      <c:pt idx="0">
                        <c:v>El Paso San Juan</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Data!$A$12:$A$26</c15:sqref>
                        </c15:formulaRef>
                      </c:ext>
                    </c:extLst>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numRef>
                </c:cat>
                <c:val>
                  <c:numRef>
                    <c:extLst xmlns:c15="http://schemas.microsoft.com/office/drawing/2012/chart">
                      <c:ext xmlns:c15="http://schemas.microsoft.com/office/drawing/2012/chart" uri="{02D57815-91ED-43cb-92C2-25804820EDAC}">
                        <c15:formulaRef>
                          <c15:sqref>Data!$Q$12:$Q$26</c15:sqref>
                        </c15:formulaRef>
                      </c:ext>
                    </c:extLst>
                    <c:numCache>
                      <c:formatCode>#,##0.000;[Red]\(#,##0.000\)</c:formatCode>
                      <c:ptCount val="15"/>
                      <c:pt idx="0">
                        <c:v>3.4279999999999999</c:v>
                      </c:pt>
                      <c:pt idx="1">
                        <c:v>3.3</c:v>
                      </c:pt>
                      <c:pt idx="2">
                        <c:v>3.3279999999999998</c:v>
                      </c:pt>
                      <c:pt idx="3">
                        <c:v>4.1529999999999996</c:v>
                      </c:pt>
                      <c:pt idx="4">
                        <c:v>10.919</c:v>
                      </c:pt>
                      <c:pt idx="5">
                        <c:v>65.043000000000006</c:v>
                      </c:pt>
                      <c:pt idx="6">
                        <c:v>65.043000000000006</c:v>
                      </c:pt>
                      <c:pt idx="7">
                        <c:v>65.043000000000006</c:v>
                      </c:pt>
                      <c:pt idx="8">
                        <c:v>65.043000000000006</c:v>
                      </c:pt>
                      <c:pt idx="9">
                        <c:v>252.02199999999999</c:v>
                      </c:pt>
                      <c:pt idx="10">
                        <c:v>30.782</c:v>
                      </c:pt>
                      <c:pt idx="11">
                        <c:v>5.4880000000000004</c:v>
                      </c:pt>
                      <c:pt idx="12">
                        <c:v>3.7090000000000001</c:v>
                      </c:pt>
                      <c:pt idx="13">
                        <c:v>3.7090000000000001</c:v>
                      </c:pt>
                      <c:pt idx="14">
                        <c:v>3.7090000000000001</c:v>
                      </c:pt>
                    </c:numCache>
                  </c:numRef>
                </c:val>
                <c:smooth val="0"/>
                <c:extLst xmlns:c15="http://schemas.microsoft.com/office/drawing/2012/chart">
                  <c:ext xmlns:c16="http://schemas.microsoft.com/office/drawing/2014/chart" uri="{C3380CC4-5D6E-409C-BE32-E72D297353CC}">
                    <c16:uniqueId val="{00000010-9274-41CA-A0BC-98112B5E42A3}"/>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Data!$R$6</c15:sqref>
                        </c15:formulaRef>
                      </c:ext>
                    </c:extLst>
                    <c:strCache>
                      <c:ptCount val="1"/>
                      <c:pt idx="0">
                        <c:v>El Paso Waha Pool</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Data!$A$12:$A$26</c15:sqref>
                        </c15:formulaRef>
                      </c:ext>
                    </c:extLst>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numRef>
                </c:cat>
                <c:val>
                  <c:numRef>
                    <c:extLst xmlns:c15="http://schemas.microsoft.com/office/drawing/2012/chart">
                      <c:ext xmlns:c15="http://schemas.microsoft.com/office/drawing/2012/chart" uri="{02D57815-91ED-43cb-92C2-25804820EDAC}">
                        <c15:formulaRef>
                          <c15:sqref>Data!$R$12:$R$26</c15:sqref>
                        </c15:formulaRef>
                      </c:ext>
                    </c:extLst>
                    <c:numCache>
                      <c:formatCode>#,##0.000;[Red]\(#,##0.000\)</c:formatCode>
                      <c:ptCount val="15"/>
                      <c:pt idx="0">
                        <c:v>3.1520000000000001</c:v>
                      </c:pt>
                      <c:pt idx="1">
                        <c:v>3.153</c:v>
                      </c:pt>
                      <c:pt idx="2">
                        <c:v>3.2610000000000001</c:v>
                      </c:pt>
                      <c:pt idx="3">
                        <c:v>4.2329999999999997</c:v>
                      </c:pt>
                      <c:pt idx="4">
                        <c:v>10.332000000000001</c:v>
                      </c:pt>
                      <c:pt idx="5">
                        <c:v>143.405</c:v>
                      </c:pt>
                      <c:pt idx="6">
                        <c:v>143.405</c:v>
                      </c:pt>
                      <c:pt idx="7">
                        <c:v>143.405</c:v>
                      </c:pt>
                      <c:pt idx="8">
                        <c:v>143.405</c:v>
                      </c:pt>
                      <c:pt idx="9">
                        <c:v>195</c:v>
                      </c:pt>
                      <c:pt idx="10">
                        <c:v>55.5</c:v>
                      </c:pt>
                      <c:pt idx="11">
                        <c:v>7.83</c:v>
                      </c:pt>
                      <c:pt idx="12">
                        <c:v>4.4249999999999998</c:v>
                      </c:pt>
                      <c:pt idx="13">
                        <c:v>4.4249999999999998</c:v>
                      </c:pt>
                      <c:pt idx="14">
                        <c:v>4.4249999999999998</c:v>
                      </c:pt>
                    </c:numCache>
                  </c:numRef>
                </c:val>
                <c:smooth val="0"/>
                <c:extLst xmlns:c15="http://schemas.microsoft.com/office/drawing/2012/chart">
                  <c:ext xmlns:c16="http://schemas.microsoft.com/office/drawing/2014/chart" uri="{C3380CC4-5D6E-409C-BE32-E72D297353CC}">
                    <c16:uniqueId val="{00000011-9274-41CA-A0BC-98112B5E42A3}"/>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Data!$S$6</c15:sqref>
                        </c15:formulaRef>
                      </c:ext>
                    </c:extLst>
                    <c:strCache>
                      <c:ptCount val="1"/>
                      <c:pt idx="0">
                        <c:v>TransW E of Thoreau</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Data!$A$12:$A$26</c15:sqref>
                        </c15:formulaRef>
                      </c:ext>
                    </c:extLst>
                    <c:numCache>
                      <c:formatCode>mmm\ d</c:formatCode>
                      <c:ptCount val="15"/>
                      <c:pt idx="0">
                        <c:v>44235</c:v>
                      </c:pt>
                      <c:pt idx="1">
                        <c:v>44236</c:v>
                      </c:pt>
                      <c:pt idx="2">
                        <c:v>44237</c:v>
                      </c:pt>
                      <c:pt idx="3">
                        <c:v>44238</c:v>
                      </c:pt>
                      <c:pt idx="4">
                        <c:v>44239</c:v>
                      </c:pt>
                      <c:pt idx="5">
                        <c:v>44240</c:v>
                      </c:pt>
                      <c:pt idx="6">
                        <c:v>44241</c:v>
                      </c:pt>
                      <c:pt idx="7">
                        <c:v>44242</c:v>
                      </c:pt>
                      <c:pt idx="8">
                        <c:v>44243</c:v>
                      </c:pt>
                      <c:pt idx="9">
                        <c:v>44244</c:v>
                      </c:pt>
                      <c:pt idx="10">
                        <c:v>44245</c:v>
                      </c:pt>
                      <c:pt idx="11">
                        <c:v>44246</c:v>
                      </c:pt>
                      <c:pt idx="12">
                        <c:v>44247</c:v>
                      </c:pt>
                      <c:pt idx="13">
                        <c:v>44248</c:v>
                      </c:pt>
                      <c:pt idx="14">
                        <c:v>44249</c:v>
                      </c:pt>
                    </c:numCache>
                  </c:numRef>
                </c:cat>
                <c:val>
                  <c:numRef>
                    <c:extLst xmlns:c15="http://schemas.microsoft.com/office/drawing/2012/chart">
                      <c:ext xmlns:c15="http://schemas.microsoft.com/office/drawing/2012/chart" uri="{02D57815-91ED-43cb-92C2-25804820EDAC}">
                        <c15:formulaRef>
                          <c15:sqref>Data!$S$12:$S$26</c15:sqref>
                        </c15:formulaRef>
                      </c:ext>
                    </c:extLst>
                    <c:numCache>
                      <c:formatCode>#,##0.000;[Red]\(#,##0.000\)</c:formatCode>
                      <c:ptCount val="15"/>
                      <c:pt idx="0">
                        <c:v>3.1110000000000002</c:v>
                      </c:pt>
                      <c:pt idx="1">
                        <c:v>3.1</c:v>
                      </c:pt>
                      <c:pt idx="2">
                        <c:v>3.2570000000000001</c:v>
                      </c:pt>
                      <c:pt idx="3">
                        <c:v>4.3949999999999996</c:v>
                      </c:pt>
                      <c:pt idx="4">
                        <c:v>11.269</c:v>
                      </c:pt>
                      <c:pt idx="5">
                        <c:v>66.667000000000002</c:v>
                      </c:pt>
                      <c:pt idx="6">
                        <c:v>66.667000000000002</c:v>
                      </c:pt>
                      <c:pt idx="7">
                        <c:v>66.667000000000002</c:v>
                      </c:pt>
                      <c:pt idx="8">
                        <c:v>66.667000000000002</c:v>
                      </c:pt>
                      <c:pt idx="9">
                        <c:v>185.5</c:v>
                      </c:pt>
                      <c:pt idx="10">
                        <c:v>35</c:v>
                      </c:pt>
                      <c:pt idx="11">
                        <c:v>7.95</c:v>
                      </c:pt>
                      <c:pt idx="12">
                        <c:v>4.1829999999999998</c:v>
                      </c:pt>
                      <c:pt idx="13">
                        <c:v>4.1829999999999998</c:v>
                      </c:pt>
                      <c:pt idx="14">
                        <c:v>4.1829999999999998</c:v>
                      </c:pt>
                    </c:numCache>
                  </c:numRef>
                </c:val>
                <c:smooth val="0"/>
                <c:extLst xmlns:c15="http://schemas.microsoft.com/office/drawing/2012/chart">
                  <c:ext xmlns:c16="http://schemas.microsoft.com/office/drawing/2014/chart" uri="{C3380CC4-5D6E-409C-BE32-E72D297353CC}">
                    <c16:uniqueId val="{00000012-9274-41CA-A0BC-98112B5E42A3}"/>
                  </c:ext>
                </c:extLst>
              </c15:ser>
            </c15:filteredLineSeries>
          </c:ext>
        </c:extLst>
      </c:lineChart>
      <c:dateAx>
        <c:axId val="154525176"/>
        <c:scaling>
          <c:orientation val="minMax"/>
        </c:scaling>
        <c:delete val="0"/>
        <c:axPos val="b"/>
        <c:numFmt formatCode="mmm\ 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54521648"/>
        <c:crosses val="autoZero"/>
        <c:auto val="1"/>
        <c:lblOffset val="100"/>
        <c:baseTimeUnit val="days"/>
      </c:dateAx>
      <c:valAx>
        <c:axId val="154521648"/>
        <c:scaling>
          <c:orientation val="minMax"/>
          <c:max val="1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a:t>Day-ahead natural gas ($/MMBtu)</a:t>
                </a:r>
              </a:p>
            </c:rich>
          </c:tx>
          <c:layout>
            <c:manualLayout>
              <c:xMode val="edge"/>
              <c:yMode val="edge"/>
              <c:x val="3.1825271174569916E-2"/>
              <c:y val="8.8870214031680592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54525176"/>
        <c:crosses val="autoZero"/>
        <c:crossBetween val="between"/>
        <c:majorUnit val="200"/>
      </c:valAx>
      <c:spPr>
        <a:noFill/>
        <a:ln>
          <a:noFill/>
        </a:ln>
        <a:effectLst/>
      </c:spPr>
    </c:plotArea>
    <c:legend>
      <c:legendPos val="b"/>
      <c:layout>
        <c:manualLayout>
          <c:xMode val="edge"/>
          <c:yMode val="edge"/>
          <c:x val="8.2514938992229767E-2"/>
          <c:y val="0.80920426301457715"/>
          <c:w val="0.89706663087568594"/>
          <c:h val="0.1266232866724992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aseline="0">
          <a:solidFill>
            <a:schemeClr val="tx1">
              <a:lumMod val="65000"/>
              <a:lumOff val="35000"/>
            </a:schemeClr>
          </a:solidFill>
          <a:latin typeface="Segoe UI" panose="020B0502040204020203" pitchFamily="34" charset="0"/>
          <a:cs typeface="Segoe UI" panose="020B0502040204020203"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F35AF5-4935-4BB8-8F34-D7DDDE5CEAC5}" type="datetimeFigureOut">
              <a:rPr lang="en-US" smtClean="0"/>
              <a:t>6/14/2021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C418DCC-7D75-4CEA-9450-03C0852D97C5}" type="slidenum">
              <a:rPr lang="en-US" smtClean="0"/>
              <a:t>‹#›</a:t>
            </a:fld>
            <a:endParaRPr lang="en-US"/>
          </a:p>
        </p:txBody>
      </p:sp>
    </p:spTree>
    <p:extLst>
      <p:ext uri="{BB962C8B-B14F-4D97-AF65-F5344CB8AC3E}">
        <p14:creationId xmlns:p14="http://schemas.microsoft.com/office/powerpoint/2010/main" val="1199855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1CA914-5900-4E26-9B8A-24335DD36EB1}" type="datetimeFigureOut">
              <a:rPr lang="en-US" smtClean="0"/>
              <a:t>6/14/2021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1673A0-9730-427B-BB97-18C0C28887E4}" type="slidenum">
              <a:rPr lang="en-US" smtClean="0"/>
              <a:t>‹#›</a:t>
            </a:fld>
            <a:endParaRPr lang="en-US"/>
          </a:p>
        </p:txBody>
      </p:sp>
    </p:spTree>
    <p:extLst>
      <p:ext uri="{BB962C8B-B14F-4D97-AF65-F5344CB8AC3E}">
        <p14:creationId xmlns:p14="http://schemas.microsoft.com/office/powerpoint/2010/main" val="19548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ia.gov/todayinenergy/detail.php?id=4689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673A0-9730-427B-BB97-18C0C28887E4}" type="slidenum">
              <a:rPr lang="en-US" smtClean="0"/>
              <a:t>1</a:t>
            </a:fld>
            <a:endParaRPr lang="en-US"/>
          </a:p>
        </p:txBody>
      </p:sp>
    </p:spTree>
    <p:extLst>
      <p:ext uri="{BB962C8B-B14F-4D97-AF65-F5344CB8AC3E}">
        <p14:creationId xmlns:p14="http://schemas.microsoft.com/office/powerpoint/2010/main" val="101522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673A0-9730-427B-BB97-18C0C28887E4}" type="slidenum">
              <a:rPr lang="en-US" smtClean="0"/>
              <a:t>13</a:t>
            </a:fld>
            <a:endParaRPr lang="en-US"/>
          </a:p>
        </p:txBody>
      </p:sp>
    </p:spTree>
    <p:extLst>
      <p:ext uri="{BB962C8B-B14F-4D97-AF65-F5344CB8AC3E}">
        <p14:creationId xmlns:p14="http://schemas.microsoft.com/office/powerpoint/2010/main" val="1407725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673A0-9730-427B-BB97-18C0C28887E4}" type="slidenum">
              <a:rPr lang="en-US" smtClean="0"/>
              <a:t>14</a:t>
            </a:fld>
            <a:endParaRPr lang="en-US"/>
          </a:p>
        </p:txBody>
      </p:sp>
    </p:spTree>
    <p:extLst>
      <p:ext uri="{BB962C8B-B14F-4D97-AF65-F5344CB8AC3E}">
        <p14:creationId xmlns:p14="http://schemas.microsoft.com/office/powerpoint/2010/main" val="24389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During the cold snap that affected much of the central part of the country, U.S. dry natural gas production fell to as low as 69.7 billion cubic feet per day (</a:t>
            </a:r>
            <a:r>
              <a:rPr lang="en-US" sz="1200" b="0" i="0" kern="1200" dirty="0" err="1" smtClean="0">
                <a:solidFill>
                  <a:schemeClr val="tx1"/>
                </a:solidFill>
                <a:effectLst/>
                <a:latin typeface="+mn-lt"/>
                <a:ea typeface="+mn-ea"/>
                <a:cs typeface="+mn-cs"/>
              </a:rPr>
              <a:t>Bcf</a:t>
            </a:r>
            <a:r>
              <a:rPr lang="en-US" sz="1200" b="0" i="0" kern="1200" dirty="0" smtClean="0">
                <a:solidFill>
                  <a:schemeClr val="tx1"/>
                </a:solidFill>
                <a:effectLst/>
                <a:latin typeface="+mn-lt"/>
                <a:ea typeface="+mn-ea"/>
                <a:cs typeface="+mn-cs"/>
              </a:rPr>
              <a:t>/d) on February 17, a decline of 21%, or down nearly 18.9 </a:t>
            </a:r>
            <a:r>
              <a:rPr lang="en-US" sz="1200" b="0" i="0" kern="1200" dirty="0" err="1" smtClean="0">
                <a:solidFill>
                  <a:schemeClr val="tx1"/>
                </a:solidFill>
                <a:effectLst/>
                <a:latin typeface="+mn-lt"/>
                <a:ea typeface="+mn-ea"/>
                <a:cs typeface="+mn-cs"/>
              </a:rPr>
              <a:t>Bcf</a:t>
            </a:r>
            <a:r>
              <a:rPr lang="en-US" sz="1200" b="0" i="0" kern="1200" dirty="0" smtClean="0">
                <a:solidFill>
                  <a:schemeClr val="tx1"/>
                </a:solidFill>
                <a:effectLst/>
                <a:latin typeface="+mn-lt"/>
                <a:ea typeface="+mn-ea"/>
                <a:cs typeface="+mn-cs"/>
              </a:rPr>
              <a:t>/d from the week ending February 13. Natural gas production in Texas fell almost 45% from 21.3 </a:t>
            </a:r>
            <a:r>
              <a:rPr lang="en-US" sz="1200" b="0" i="0" kern="1200" dirty="0" err="1" smtClean="0">
                <a:solidFill>
                  <a:schemeClr val="tx1"/>
                </a:solidFill>
                <a:effectLst/>
                <a:latin typeface="+mn-lt"/>
                <a:ea typeface="+mn-ea"/>
                <a:cs typeface="+mn-cs"/>
              </a:rPr>
              <a:t>Bcf</a:t>
            </a:r>
            <a:r>
              <a:rPr lang="en-US" sz="1200" b="0" i="0" kern="1200" dirty="0" smtClean="0">
                <a:solidFill>
                  <a:schemeClr val="tx1"/>
                </a:solidFill>
                <a:effectLst/>
                <a:latin typeface="+mn-lt"/>
                <a:ea typeface="+mn-ea"/>
                <a:cs typeface="+mn-cs"/>
              </a:rPr>
              <a:t>/d during the week ending February 13 to a daily low of 11.8 </a:t>
            </a:r>
            <a:r>
              <a:rPr lang="en-US" sz="1200" b="0" i="0" kern="1200" dirty="0" err="1" smtClean="0">
                <a:solidFill>
                  <a:schemeClr val="tx1"/>
                </a:solidFill>
                <a:effectLst/>
                <a:latin typeface="+mn-lt"/>
                <a:ea typeface="+mn-ea"/>
                <a:cs typeface="+mn-cs"/>
              </a:rPr>
              <a:t>Bcf</a:t>
            </a:r>
            <a:r>
              <a:rPr lang="en-US" sz="1200" b="0" i="0" kern="1200" dirty="0" smtClean="0">
                <a:solidFill>
                  <a:schemeClr val="tx1"/>
                </a:solidFill>
                <a:effectLst/>
                <a:latin typeface="+mn-lt"/>
                <a:ea typeface="+mn-ea"/>
                <a:cs typeface="+mn-cs"/>
              </a:rPr>
              <a:t>/d on Wednesday, February 17, according to estimates from IHS </a:t>
            </a:r>
            <a:r>
              <a:rPr lang="en-US" sz="1200" b="0" i="0" kern="1200" dirty="0" err="1" smtClean="0">
                <a:solidFill>
                  <a:schemeClr val="tx1"/>
                </a:solidFill>
                <a:effectLst/>
                <a:latin typeface="+mn-lt"/>
                <a:ea typeface="+mn-ea"/>
                <a:cs typeface="+mn-cs"/>
              </a:rPr>
              <a:t>Markit</a:t>
            </a:r>
            <a:r>
              <a:rPr lang="en-US" sz="1200" b="0" i="0" kern="1200" dirty="0" smtClean="0">
                <a:solidFill>
                  <a:schemeClr val="tx1"/>
                </a:solidFill>
                <a:effectLst/>
                <a:latin typeface="+mn-lt"/>
                <a:ea typeface="+mn-ea"/>
                <a:cs typeface="+mn-cs"/>
              </a:rPr>
              <a:t>. Temperatures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 Texas averaged nearly 30 degrees Fahrenheit lower than normal during the week of February 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decline in natural gas production was mostly a result of freeze-offs, which occur when water and other liquids in the raw natural gas stream freeze at the wellhead or in natural gas gathering lines near production activities. Unlike the relatively winterized natural gas production infrastructure in northern areas of the country, natural gas production infrastructure, such as wellheads, gathering lines, and processing facilities, in Texas are more susceptible to the effects of extremely cold weather. </a:t>
            </a:r>
            <a:r>
              <a:rPr lang="en-US" dirty="0" smtClean="0">
                <a:hlinkClick r:id="rId3"/>
              </a:rPr>
              <a:t>https://www.eia.gov/todayinenergy/detail.php?id=46896</a:t>
            </a:r>
            <a:r>
              <a:rPr lang="en-US" dirty="0" smtClean="0"/>
              <a:t> </a:t>
            </a:r>
          </a:p>
          <a:p>
            <a:endParaRPr lang="en-US" dirty="0"/>
          </a:p>
        </p:txBody>
      </p:sp>
      <p:sp>
        <p:nvSpPr>
          <p:cNvPr id="4" name="Slide Number Placeholder 3"/>
          <p:cNvSpPr>
            <a:spLocks noGrp="1"/>
          </p:cNvSpPr>
          <p:nvPr>
            <p:ph type="sldNum" sz="quarter" idx="10"/>
          </p:nvPr>
        </p:nvSpPr>
        <p:spPr/>
        <p:txBody>
          <a:bodyPr/>
          <a:lstStyle/>
          <a:p>
            <a:fld id="{061673A0-9730-427B-BB97-18C0C28887E4}" type="slidenum">
              <a:rPr lang="en-US" smtClean="0"/>
              <a:t>15</a:t>
            </a:fld>
            <a:endParaRPr lang="en-US"/>
          </a:p>
        </p:txBody>
      </p:sp>
    </p:spTree>
    <p:extLst>
      <p:ext uri="{BB962C8B-B14F-4D97-AF65-F5344CB8AC3E}">
        <p14:creationId xmlns:p14="http://schemas.microsoft.com/office/powerpoint/2010/main" val="3347314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673A0-9730-427B-BB97-18C0C28887E4}" type="slidenum">
              <a:rPr lang="en-US" smtClean="0"/>
              <a:t>16</a:t>
            </a:fld>
            <a:endParaRPr lang="en-US"/>
          </a:p>
        </p:txBody>
      </p:sp>
    </p:spTree>
    <p:extLst>
      <p:ext uri="{BB962C8B-B14F-4D97-AF65-F5344CB8AC3E}">
        <p14:creationId xmlns:p14="http://schemas.microsoft.com/office/powerpoint/2010/main" val="2396243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1673A0-9730-427B-BB97-18C0C28887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76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673A0-9730-427B-BB97-18C0C28887E4}" type="slidenum">
              <a:rPr lang="en-US" smtClean="0"/>
              <a:t>18</a:t>
            </a:fld>
            <a:endParaRPr lang="en-US"/>
          </a:p>
        </p:txBody>
      </p:sp>
    </p:spTree>
    <p:extLst>
      <p:ext uri="{BB962C8B-B14F-4D97-AF65-F5344CB8AC3E}">
        <p14:creationId xmlns:p14="http://schemas.microsoft.com/office/powerpoint/2010/main" val="345304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673A0-9730-427B-BB97-18C0C28887E4}" type="slidenum">
              <a:rPr lang="en-US" smtClean="0"/>
              <a:t>5</a:t>
            </a:fld>
            <a:endParaRPr lang="en-US"/>
          </a:p>
        </p:txBody>
      </p:sp>
    </p:spTree>
    <p:extLst>
      <p:ext uri="{BB962C8B-B14F-4D97-AF65-F5344CB8AC3E}">
        <p14:creationId xmlns:p14="http://schemas.microsoft.com/office/powerpoint/2010/main" val="282202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673A0-9730-427B-BB97-18C0C28887E4}" type="slidenum">
              <a:rPr lang="en-US" smtClean="0"/>
              <a:t>6</a:t>
            </a:fld>
            <a:endParaRPr lang="en-US" dirty="0"/>
          </a:p>
        </p:txBody>
      </p:sp>
    </p:spTree>
    <p:extLst>
      <p:ext uri="{BB962C8B-B14F-4D97-AF65-F5344CB8AC3E}">
        <p14:creationId xmlns:p14="http://schemas.microsoft.com/office/powerpoint/2010/main" val="1085518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673A0-9730-427B-BB97-18C0C28887E4}" type="slidenum">
              <a:rPr lang="en-US" smtClean="0"/>
              <a:t>7</a:t>
            </a:fld>
            <a:endParaRPr lang="en-US" dirty="0"/>
          </a:p>
        </p:txBody>
      </p:sp>
    </p:spTree>
    <p:extLst>
      <p:ext uri="{BB962C8B-B14F-4D97-AF65-F5344CB8AC3E}">
        <p14:creationId xmlns:p14="http://schemas.microsoft.com/office/powerpoint/2010/main" val="184189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61673A0-9730-427B-BB97-18C0C28887E4}" type="slidenum">
              <a:rPr lang="en-US" smtClean="0"/>
              <a:t>8</a:t>
            </a:fld>
            <a:endParaRPr lang="en-US"/>
          </a:p>
        </p:txBody>
      </p:sp>
    </p:spTree>
    <p:extLst>
      <p:ext uri="{BB962C8B-B14F-4D97-AF65-F5344CB8AC3E}">
        <p14:creationId xmlns:p14="http://schemas.microsoft.com/office/powerpoint/2010/main" val="35472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61673A0-9730-427B-BB97-18C0C28887E4}" type="slidenum">
              <a:rPr lang="en-US" smtClean="0"/>
              <a:t>9</a:t>
            </a:fld>
            <a:endParaRPr lang="en-US"/>
          </a:p>
        </p:txBody>
      </p:sp>
    </p:spTree>
    <p:extLst>
      <p:ext uri="{BB962C8B-B14F-4D97-AF65-F5344CB8AC3E}">
        <p14:creationId xmlns:p14="http://schemas.microsoft.com/office/powerpoint/2010/main" val="11649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61673A0-9730-427B-BB97-18C0C28887E4}" type="slidenum">
              <a:rPr lang="en-US" smtClean="0"/>
              <a:t>10</a:t>
            </a:fld>
            <a:endParaRPr lang="en-US"/>
          </a:p>
        </p:txBody>
      </p:sp>
    </p:spTree>
    <p:extLst>
      <p:ext uri="{BB962C8B-B14F-4D97-AF65-F5344CB8AC3E}">
        <p14:creationId xmlns:p14="http://schemas.microsoft.com/office/powerpoint/2010/main" val="1312532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61673A0-9730-427B-BB97-18C0C28887E4}" type="slidenum">
              <a:rPr lang="en-US" smtClean="0"/>
              <a:t>11</a:t>
            </a:fld>
            <a:endParaRPr lang="en-US"/>
          </a:p>
        </p:txBody>
      </p:sp>
    </p:spTree>
    <p:extLst>
      <p:ext uri="{BB962C8B-B14F-4D97-AF65-F5344CB8AC3E}">
        <p14:creationId xmlns:p14="http://schemas.microsoft.com/office/powerpoint/2010/main" val="2906397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673A0-9730-427B-BB97-18C0C28887E4}" type="slidenum">
              <a:rPr lang="en-US" smtClean="0"/>
              <a:t>12</a:t>
            </a:fld>
            <a:endParaRPr lang="en-US"/>
          </a:p>
        </p:txBody>
      </p:sp>
    </p:spTree>
    <p:extLst>
      <p:ext uri="{BB962C8B-B14F-4D97-AF65-F5344CB8AC3E}">
        <p14:creationId xmlns:p14="http://schemas.microsoft.com/office/powerpoint/2010/main" val="2804860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CF102D"/>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3361894" cy="8907930"/>
          </a:xfrm>
          <a:prstGeom prst="rect">
            <a:avLst/>
          </a:prstGeom>
        </p:spPr>
      </p:pic>
      <p:sp>
        <p:nvSpPr>
          <p:cNvPr id="13" name="Freeform 12"/>
          <p:cNvSpPr/>
          <p:nvPr userDrawn="1"/>
        </p:nvSpPr>
        <p:spPr bwMode="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4406" y="1136821"/>
            <a:ext cx="10069032" cy="2965621"/>
          </a:xfrm>
        </p:spPr>
        <p:txBody>
          <a:bodyPr anchor="b">
            <a:normAutofit/>
          </a:bodyPr>
          <a:lstStyle>
            <a:lvl1pPr algn="l">
              <a:lnSpc>
                <a:spcPct val="75000"/>
              </a:lnSpc>
              <a:defRPr sz="54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1064405" y="4102442"/>
            <a:ext cx="7174923" cy="1757251"/>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63397" y="455492"/>
            <a:ext cx="3347210" cy="1154786"/>
          </a:xfrm>
          <a:prstGeom prst="rect">
            <a:avLst/>
          </a:prstGeom>
        </p:spPr>
      </p:pic>
      <p:sp>
        <p:nvSpPr>
          <p:cNvPr id="15" name="TextBox 14"/>
          <p:cNvSpPr txBox="1"/>
          <p:nvPr userDrawn="1"/>
        </p:nvSpPr>
        <p:spPr bwMode="white">
          <a:xfrm>
            <a:off x="1857527" y="6553029"/>
            <a:ext cx="1833837" cy="276999"/>
          </a:xfrm>
          <a:prstGeom prst="rect">
            <a:avLst/>
          </a:prstGeom>
          <a:noFill/>
        </p:spPr>
        <p:txBody>
          <a:bodyPr wrap="square" rtlCol="0">
            <a:spAutoFit/>
          </a:bodyPr>
          <a:lstStyle/>
          <a:p>
            <a:r>
              <a:rPr lang="en-US" sz="1200" dirty="0" err="1">
                <a:latin typeface="Segoe UI Semilight" panose="020B0402040204020203" pitchFamily="34" charset="0"/>
                <a:cs typeface="Segoe UI Semilight" panose="020B0402040204020203" pitchFamily="34" charset="0"/>
              </a:rPr>
              <a:t>SouthwestPowerPool</a:t>
            </a:r>
            <a:endParaRPr lang="en-US" sz="1200" dirty="0">
              <a:latin typeface="Segoe UI Semilight" panose="020B0402040204020203" pitchFamily="34" charset="0"/>
              <a:cs typeface="Segoe UI Semilight" panose="020B0402040204020203" pitchFamily="34" charset="0"/>
            </a:endParaRPr>
          </a:p>
        </p:txBody>
      </p:sp>
      <p:sp>
        <p:nvSpPr>
          <p:cNvPr id="16" name="TextBox 15"/>
          <p:cNvSpPr txBox="1"/>
          <p:nvPr userDrawn="1"/>
        </p:nvSpPr>
        <p:spPr bwMode="white">
          <a:xfrm>
            <a:off x="5636341" y="6496190"/>
            <a:ext cx="979933" cy="276999"/>
          </a:xfrm>
          <a:prstGeom prst="rect">
            <a:avLst/>
          </a:prstGeom>
          <a:noFill/>
        </p:spPr>
        <p:txBody>
          <a:bodyPr wrap="square" rtlCol="0">
            <a:spAutoFit/>
          </a:bodyPr>
          <a:lstStyle/>
          <a:p>
            <a:r>
              <a:rPr lang="en-US" sz="1200" dirty="0" err="1">
                <a:latin typeface="Segoe UI Semilight" panose="020B0402040204020203" pitchFamily="34" charset="0"/>
                <a:cs typeface="Segoe UI Semilight" panose="020B0402040204020203" pitchFamily="34" charset="0"/>
              </a:rPr>
              <a:t>SPPorg</a:t>
            </a:r>
            <a:endParaRPr lang="en-US" sz="1200" dirty="0">
              <a:latin typeface="Segoe UI Semilight" panose="020B0402040204020203" pitchFamily="34" charset="0"/>
              <a:cs typeface="Segoe UI Semilight" panose="020B0402040204020203" pitchFamily="34" charset="0"/>
            </a:endParaRPr>
          </a:p>
        </p:txBody>
      </p:sp>
      <p:sp>
        <p:nvSpPr>
          <p:cNvPr id="17" name="TextBox 16"/>
          <p:cNvSpPr txBox="1"/>
          <p:nvPr userDrawn="1"/>
        </p:nvSpPr>
        <p:spPr bwMode="white">
          <a:xfrm>
            <a:off x="3691364" y="6525057"/>
            <a:ext cx="1929074" cy="276999"/>
          </a:xfrm>
          <a:prstGeom prst="rect">
            <a:avLst/>
          </a:prstGeom>
          <a:noFill/>
        </p:spPr>
        <p:txBody>
          <a:bodyPr wrap="square" rtlCol="0">
            <a:spAutoFit/>
          </a:bodyPr>
          <a:lstStyle/>
          <a:p>
            <a:r>
              <a:rPr lang="en-US" sz="1200" dirty="0">
                <a:latin typeface="Segoe UI Semilight" panose="020B0402040204020203" pitchFamily="34" charset="0"/>
                <a:cs typeface="Segoe UI Semilight" panose="020B0402040204020203" pitchFamily="34" charset="0"/>
              </a:rPr>
              <a:t>southwest-power-pool</a:t>
            </a:r>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74252" y="6556433"/>
            <a:ext cx="269235" cy="269235"/>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1125" y="6500655"/>
            <a:ext cx="297489" cy="297489"/>
          </a:xfrm>
          <a:prstGeom prst="rect">
            <a:avLst/>
          </a:prstGeom>
        </p:spPr>
      </p:pic>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00295" y="6514796"/>
            <a:ext cx="307777" cy="307777"/>
          </a:xfrm>
          <a:prstGeom prst="rect">
            <a:avLst/>
          </a:prstGeom>
        </p:spPr>
      </p:pic>
      <p:sp>
        <p:nvSpPr>
          <p:cNvPr id="21" name="Rectangle 1"/>
          <p:cNvSpPr>
            <a:spLocks noChangeArrowheads="1"/>
          </p:cNvSpPr>
          <p:nvPr userDrawn="1"/>
        </p:nvSpPr>
        <p:spPr bwMode="white">
          <a:xfrm>
            <a:off x="3107357" y="6029082"/>
            <a:ext cx="2528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dirty="0" smtClean="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smtClean="0">
                <a:ln>
                  <a:noFill/>
                </a:ln>
                <a:solidFill>
                  <a:srgbClr val="FFFFFF"/>
                </a:solidFill>
                <a:effectLst/>
                <a:latin typeface="Segoe UI Semilight" panose="020B0402040204020203" pitchFamily="34" charset="0"/>
                <a:cs typeface="Segoe UI Semilight" panose="020B0402040204020203" pitchFamily="34" charset="0"/>
              </a:rPr>
              <a:t>Helping our members work together to keep the lights on... today and in the future.</a:t>
            </a:r>
            <a:endParaRPr kumimoji="0" lang="en-US" altLang="en-US" sz="1000" b="0" i="1" u="none" strike="noStrike" cap="none" normalizeH="0" baseline="0" dirty="0" smtClean="0">
              <a:ln>
                <a:noFill/>
              </a:ln>
              <a:solidFill>
                <a:schemeClr val="tx1"/>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5550153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age Graphic with Body Tex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98B47EF-2ACA-4A53-9CA3-46A7C8033480}"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Content Placeholder 2"/>
          <p:cNvSpPr>
            <a:spLocks noGrp="1"/>
          </p:cNvSpPr>
          <p:nvPr>
            <p:ph idx="1"/>
          </p:nvPr>
        </p:nvSpPr>
        <p:spPr>
          <a:xfrm>
            <a:off x="937158" y="1597688"/>
            <a:ext cx="10058401" cy="4850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09418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4" y="564204"/>
            <a:ext cx="4159182" cy="1214354"/>
          </a:xfrm>
        </p:spPr>
        <p:txBody>
          <a:bodyPr anchor="ct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7" y="564204"/>
            <a:ext cx="6392727" cy="5729591"/>
          </a:xfrm>
        </p:spPr>
        <p:txBody>
          <a:bodyPr>
            <a:normAutofit/>
          </a:bodyPr>
          <a:lstStyle>
            <a:lvl1pPr>
              <a:spcBef>
                <a:spcPts val="0"/>
              </a:spcBef>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12844" y="1848113"/>
            <a:ext cx="4159181" cy="4445683"/>
          </a:xfrm>
        </p:spPr>
        <p:txBody>
          <a:bodyPr>
            <a:normAutofit/>
          </a:bodyPr>
          <a:lstStyle>
            <a:lvl1pPr marL="0" indent="0">
              <a:buNone/>
              <a:defRPr sz="2400" cap="none"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27198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3" y="554478"/>
            <a:ext cx="4688205" cy="1193936"/>
          </a:xfrm>
        </p:spPr>
        <p:txBody>
          <a:bodyPr anchor="ctr">
            <a:normAutofit/>
          </a:bodyPr>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5666119" y="554477"/>
            <a:ext cx="5825665" cy="5586831"/>
          </a:xfrm>
          <a:ln w="76200">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12844" y="1828800"/>
            <a:ext cx="4688205" cy="444554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644757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act Info (OPTIONA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963055" y="564204"/>
            <a:ext cx="5566322" cy="2733473"/>
          </a:xfrm>
        </p:spPr>
        <p:txBody>
          <a:bodyPr anchor="b">
            <a:normAutofit/>
          </a:bodyPr>
          <a:lstStyle>
            <a:lvl1pPr algn="l">
              <a:lnSpc>
                <a:spcPct val="75000"/>
              </a:lnSpc>
              <a:defRPr sz="36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963055" y="3297677"/>
            <a:ext cx="5566322" cy="3032117"/>
          </a:xfrm>
        </p:spPr>
        <p:txBody>
          <a:bodyPr>
            <a:normAutofit/>
          </a:bodyPr>
          <a:lstStyle>
            <a:lvl1pPr marL="0" indent="0" algn="l">
              <a:spcBef>
                <a:spcPts val="0"/>
              </a:spcBef>
              <a:buNone/>
              <a:defRPr sz="2000" cap="none"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Picture Placeholder 4"/>
          <p:cNvSpPr>
            <a:spLocks noGrp="1"/>
          </p:cNvSpPr>
          <p:nvPr>
            <p:ph type="pic" sz="quarter" idx="12"/>
          </p:nvPr>
        </p:nvSpPr>
        <p:spPr>
          <a:xfrm>
            <a:off x="622164" y="729338"/>
            <a:ext cx="4864235" cy="4919662"/>
          </a:xfrm>
          <a:prstGeom prst="rect">
            <a:avLst/>
          </a:prstGeom>
          <a:ln w="76200">
            <a:solidFill>
              <a:schemeClr val="bg2">
                <a:lumMod val="75000"/>
              </a:schemeClr>
            </a:solidFill>
          </a:ln>
        </p:spPr>
        <p:txBody>
          <a:bodyPr/>
          <a:lstStyle/>
          <a:p>
            <a:r>
              <a:rPr lang="en-US" smtClean="0"/>
              <a:t>Click icon to add picture</a:t>
            </a:r>
            <a:endParaRPr lang="en-US"/>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33750240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5511DB6-5490-422B-B7C4-10C42B0CBD67}" type="datetime1">
              <a:rPr lang="en-US" smtClean="0"/>
              <a:t>6/14/2021</a:t>
            </a:fld>
            <a:endParaRPr lang="en-US"/>
          </a:p>
        </p:txBody>
      </p:sp>
      <p:sp>
        <p:nvSpPr>
          <p:cNvPr id="5" name="Footer Placeholder 4"/>
          <p:cNvSpPr>
            <a:spLocks noGrp="1"/>
          </p:cNvSpPr>
          <p:nvPr>
            <p:ph type="ftr" sz="quarter" idx="11"/>
          </p:nvPr>
        </p:nvSpPr>
        <p:spPr bwMode="ltGray">
          <a:xfrm rot="16200000">
            <a:off x="9921240" y="4046539"/>
            <a:ext cx="35814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alpha val="0"/>
                  </a:schemeClr>
                </a:solidFill>
              </a:defRPr>
            </a:lvl1pPr>
          </a:lstStyle>
          <a:p>
            <a:endParaRPr lang="en-US"/>
          </a:p>
        </p:txBody>
      </p:sp>
    </p:spTree>
    <p:extLst>
      <p:ext uri="{BB962C8B-B14F-4D97-AF65-F5344CB8AC3E}">
        <p14:creationId xmlns:p14="http://schemas.microsoft.com/office/powerpoint/2010/main" val="129476327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REQUIRED)">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0" y="1128409"/>
            <a:ext cx="10050012" cy="2943753"/>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073790" y="4124527"/>
            <a:ext cx="10050013" cy="1672577"/>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3397" y="455492"/>
            <a:ext cx="3347210" cy="1154786"/>
          </a:xfrm>
          <a:prstGeom prst="rect">
            <a:avLst/>
          </a:prstGeom>
        </p:spPr>
      </p:pic>
      <p:sp>
        <p:nvSpPr>
          <p:cNvPr id="17" name="TextBox 16"/>
          <p:cNvSpPr txBox="1"/>
          <p:nvPr userDrawn="1"/>
        </p:nvSpPr>
        <p:spPr bwMode="invGray">
          <a:xfrm>
            <a:off x="4211237" y="6390804"/>
            <a:ext cx="1833837" cy="276999"/>
          </a:xfrm>
          <a:prstGeom prst="rect">
            <a:avLst/>
          </a:prstGeom>
          <a:noFill/>
        </p:spPr>
        <p:txBody>
          <a:bodyPr wrap="square" rtlCol="0">
            <a:spAutoFit/>
          </a:bodyPr>
          <a:lstStyle/>
          <a:p>
            <a:r>
              <a:rPr lang="en-US" sz="1200" dirty="0" err="1">
                <a:latin typeface="Segoe UI Semilight" panose="020B0402040204020203" pitchFamily="34" charset="0"/>
                <a:cs typeface="Segoe UI Semilight" panose="020B0402040204020203" pitchFamily="34" charset="0"/>
              </a:rPr>
              <a:t>SouthwestPowerPool</a:t>
            </a:r>
            <a:endParaRPr lang="en-US" sz="1200" dirty="0">
              <a:latin typeface="Segoe UI Semilight" panose="020B0402040204020203" pitchFamily="34" charset="0"/>
              <a:cs typeface="Segoe UI Semilight" panose="020B0402040204020203" pitchFamily="34" charset="0"/>
            </a:endParaRPr>
          </a:p>
        </p:txBody>
      </p:sp>
      <p:sp>
        <p:nvSpPr>
          <p:cNvPr id="18" name="TextBox 17"/>
          <p:cNvSpPr txBox="1"/>
          <p:nvPr userDrawn="1"/>
        </p:nvSpPr>
        <p:spPr bwMode="invGray">
          <a:xfrm>
            <a:off x="6380514" y="6376351"/>
            <a:ext cx="979933" cy="276999"/>
          </a:xfrm>
          <a:prstGeom prst="rect">
            <a:avLst/>
          </a:prstGeom>
          <a:noFill/>
        </p:spPr>
        <p:txBody>
          <a:bodyPr wrap="square" rtlCol="0">
            <a:spAutoFit/>
          </a:bodyPr>
          <a:lstStyle/>
          <a:p>
            <a:r>
              <a:rPr lang="en-US" sz="1200" dirty="0" err="1">
                <a:latin typeface="Segoe UI Semilight" panose="020B0402040204020203" pitchFamily="34" charset="0"/>
                <a:cs typeface="Segoe UI Semilight" panose="020B0402040204020203" pitchFamily="34" charset="0"/>
              </a:rPr>
              <a:t>SPPorg</a:t>
            </a:r>
            <a:endParaRPr lang="en-US" sz="1200" dirty="0">
              <a:latin typeface="Segoe UI Semilight" panose="020B0402040204020203" pitchFamily="34" charset="0"/>
              <a:cs typeface="Segoe UI Semilight" panose="020B0402040204020203" pitchFamily="34" charset="0"/>
            </a:endParaRPr>
          </a:p>
        </p:txBody>
      </p:sp>
      <p:sp>
        <p:nvSpPr>
          <p:cNvPr id="19" name="TextBox 18"/>
          <p:cNvSpPr txBox="1"/>
          <p:nvPr userDrawn="1"/>
        </p:nvSpPr>
        <p:spPr bwMode="invGray">
          <a:xfrm>
            <a:off x="7585616" y="6376351"/>
            <a:ext cx="1929074" cy="276999"/>
          </a:xfrm>
          <a:prstGeom prst="rect">
            <a:avLst/>
          </a:prstGeom>
          <a:noFill/>
        </p:spPr>
        <p:txBody>
          <a:bodyPr wrap="square" rtlCol="0">
            <a:spAutoFit/>
          </a:bodyPr>
          <a:lstStyle/>
          <a:p>
            <a:r>
              <a:rPr lang="en-US" sz="1200" dirty="0">
                <a:latin typeface="Segoe UI Semilight" panose="020B0402040204020203" pitchFamily="34" charset="0"/>
                <a:cs typeface="Segoe UI Semilight" panose="020B0402040204020203" pitchFamily="34" charset="0"/>
              </a:rPr>
              <a:t>southwest-power-pool</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3927962" y="6394208"/>
            <a:ext cx="269235" cy="269235"/>
          </a:xfrm>
          <a:prstGeom prst="rect">
            <a:avLst/>
          </a:prstGeom>
        </p:spPr>
      </p:pic>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invGray">
          <a:xfrm>
            <a:off x="6075298" y="6380816"/>
            <a:ext cx="297489" cy="297489"/>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7294547" y="6366090"/>
            <a:ext cx="307777" cy="307777"/>
          </a:xfrm>
          <a:prstGeom prst="rect">
            <a:avLst/>
          </a:prstGeom>
        </p:spPr>
      </p:pic>
      <p:sp>
        <p:nvSpPr>
          <p:cNvPr id="26" name="Rectangle 1"/>
          <p:cNvSpPr>
            <a:spLocks noChangeArrowheads="1"/>
          </p:cNvSpPr>
          <p:nvPr userDrawn="1"/>
        </p:nvSpPr>
        <p:spPr bwMode="invGray">
          <a:xfrm>
            <a:off x="1225568" y="6245621"/>
            <a:ext cx="2528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dirty="0" smtClean="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smtClean="0">
                <a:ln>
                  <a:noFill/>
                </a:ln>
                <a:solidFill>
                  <a:srgbClr val="FFFFFF"/>
                </a:solidFill>
                <a:effectLst/>
                <a:latin typeface="Segoe UI Semilight" panose="020B0402040204020203" pitchFamily="34" charset="0"/>
                <a:cs typeface="Segoe UI Semilight" panose="020B0402040204020203" pitchFamily="34" charset="0"/>
              </a:rPr>
              <a:t>Helping our members work together to keep the lights on... today and in the future.</a:t>
            </a:r>
            <a:endParaRPr kumimoji="0" lang="en-US" altLang="en-US" sz="1000" b="0" i="1" u="none" strike="noStrike" cap="none" normalizeH="0" baseline="0" dirty="0" smtClean="0">
              <a:ln>
                <a:noFill/>
              </a:ln>
              <a:solidFill>
                <a:schemeClr val="tx1"/>
              </a:solidFill>
              <a:effectLst/>
              <a:latin typeface="Segoe UI Semilight" panose="020B0402040204020203" pitchFamily="34" charset="0"/>
              <a:cs typeface="Segoe UI Semilight" panose="020B0402040204020203" pitchFamily="34" charset="0"/>
            </a:endParaRP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dirty="0"/>
          </a:p>
        </p:txBody>
      </p:sp>
    </p:spTree>
    <p:extLst>
      <p:ext uri="{BB962C8B-B14F-4D97-AF65-F5344CB8AC3E}">
        <p14:creationId xmlns:p14="http://schemas.microsoft.com/office/powerpoint/2010/main" val="39264738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Header (OPTIONAL)">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1" y="1171692"/>
            <a:ext cx="10050012" cy="2913747"/>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073790" y="4124528"/>
            <a:ext cx="10050013" cy="1796213"/>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21625209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Content (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37158" y="1597688"/>
            <a:ext cx="10058401" cy="4850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B47EF-2ACA-4A53-9CA3-46A7C8033480}"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348930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73790" y="1510018"/>
            <a:ext cx="4946010" cy="47740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510018"/>
            <a:ext cx="4965970" cy="47740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8B47EF-2ACA-4A53-9CA3-46A7C8033480}"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676378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8B47EF-2ACA-4A53-9CA3-46A7C8033480}"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460903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ly with No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158" y="570452"/>
            <a:ext cx="10058401" cy="58774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B47EF-2ACA-4A53-9CA3-46A7C8033480}"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16963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B47EF-2ACA-4A53-9CA3-46A7C8033480}"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01130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age Graphic">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98B47EF-2ACA-4A53-9CA3-46A7C8033480}"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111345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395" y="570452"/>
            <a:ext cx="10942151" cy="93956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7158" y="1607736"/>
            <a:ext cx="10058401" cy="4840127"/>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666119" y="6363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98B47EF-2ACA-4A53-9CA3-46A7C8033480}" type="datetimeFigureOut">
              <a:rPr lang="en-US" smtClean="0"/>
              <a:pPr/>
              <a:t>6/14/2021</a:t>
            </a:fld>
            <a:endParaRPr lang="en-US" dirty="0"/>
          </a:p>
        </p:txBody>
      </p:sp>
      <p:sp>
        <p:nvSpPr>
          <p:cNvPr id="5" name="Footer Placeholder 4"/>
          <p:cNvSpPr>
            <a:spLocks noGrp="1"/>
          </p:cNvSpPr>
          <p:nvPr>
            <p:ph type="ftr" sz="quarter" idx="3"/>
          </p:nvPr>
        </p:nvSpPr>
        <p:spPr>
          <a:xfrm>
            <a:off x="1073790" y="6363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9" name="Oval 8"/>
          <p:cNvSpPr/>
          <p:nvPr userDrawn="1"/>
        </p:nvSpPr>
        <p:spPr bwMode="gray">
          <a:xfrm>
            <a:off x="11680382" y="6363350"/>
            <a:ext cx="348347" cy="355870"/>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dirty="0"/>
          </a:p>
        </p:txBody>
      </p:sp>
      <p:pic>
        <p:nvPicPr>
          <p:cNvPr id="11" name="Picture 10"/>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2373968573"/>
      </p:ext>
    </p:extLst>
  </p:cSld>
  <p:clrMap bg1="lt1" tx1="dk1" bg2="lt2" tx2="dk2" accent1="accent1" accent2="accent2" accent3="accent3" accent4="accent4" accent5="accent5" accent6="accent6" hlink="hlink" folHlink="folHlink"/>
  <p:sldLayoutIdLst>
    <p:sldLayoutId id="2147483752" r:id="rId1"/>
    <p:sldLayoutId id="2147483745" r:id="rId2"/>
    <p:sldLayoutId id="2147483746" r:id="rId3"/>
    <p:sldLayoutId id="2147483734" r:id="rId4"/>
    <p:sldLayoutId id="2147483736" r:id="rId5"/>
    <p:sldLayoutId id="2147483738" r:id="rId6"/>
    <p:sldLayoutId id="2147483753" r:id="rId7"/>
    <p:sldLayoutId id="2147483739" r:id="rId8"/>
    <p:sldLayoutId id="2147483754" r:id="rId9"/>
    <p:sldLayoutId id="2147483755" r:id="rId10"/>
    <p:sldLayoutId id="2147483740" r:id="rId11"/>
    <p:sldLayoutId id="2147483741" r:id="rId12"/>
    <p:sldLayoutId id="2147483747" r:id="rId13"/>
    <p:sldLayoutId id="2147483756" r:id="rId14"/>
  </p:sldLayoutIdLst>
  <p:timing>
    <p:tnLst>
      <p:par>
        <p:cTn id="1" dur="indefinite" restart="never" nodeType="tmRoot"/>
      </p:par>
    </p:tnLst>
  </p:timing>
  <p:txStyles>
    <p:titleStyle>
      <a:lvl1pPr algn="l" defTabSz="914400" rtl="0" eaLnBrk="1" latinLnBrk="0" hangingPunct="1">
        <a:lnSpc>
          <a:spcPct val="75000"/>
        </a:lnSpc>
        <a:spcBef>
          <a:spcPct val="0"/>
        </a:spcBef>
        <a:buNone/>
        <a:defRPr sz="3200" kern="1200" cap="all" baseline="0">
          <a:solidFill>
            <a:srgbClr val="2A363B"/>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eia.gov/todayinenergy/detail.php?id=46896"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February 2021</a:t>
            </a:r>
            <a:br>
              <a:rPr lang="en-US" dirty="0" smtClean="0"/>
            </a:br>
            <a:r>
              <a:rPr lang="en-US" dirty="0" smtClean="0"/>
              <a:t>winter storm</a:t>
            </a:r>
            <a:br>
              <a:rPr lang="en-US" dirty="0" smtClean="0"/>
            </a:br>
            <a:r>
              <a:rPr lang="en-US" dirty="0" smtClean="0"/>
              <a:t>event</a:t>
            </a:r>
            <a:endParaRPr lang="en-US" dirty="0"/>
          </a:p>
        </p:txBody>
      </p:sp>
      <p:sp>
        <p:nvSpPr>
          <p:cNvPr id="7" name="Subtitle 6"/>
          <p:cNvSpPr>
            <a:spLocks noGrp="1"/>
          </p:cNvSpPr>
          <p:nvPr>
            <p:ph type="subTitle" idx="1"/>
          </p:nvPr>
        </p:nvSpPr>
        <p:spPr/>
        <p:txBody>
          <a:bodyPr>
            <a:normAutofit fontScale="62500" lnSpcReduction="20000"/>
          </a:bodyPr>
          <a:lstStyle/>
          <a:p>
            <a:r>
              <a:rPr lang="en-US" dirty="0" smtClean="0"/>
              <a:t>Presentation to NASUCA</a:t>
            </a:r>
          </a:p>
          <a:p>
            <a:r>
              <a:rPr lang="en-US" dirty="0" smtClean="0"/>
              <a:t>Paul Suskie</a:t>
            </a:r>
          </a:p>
          <a:p>
            <a:r>
              <a:rPr lang="en-US" dirty="0" smtClean="0"/>
              <a:t>Executive Vice president &amp; General Counsel</a:t>
            </a:r>
          </a:p>
          <a:p>
            <a:r>
              <a:rPr lang="en-US" dirty="0" smtClean="0"/>
              <a:t>Southwest Power Pool</a:t>
            </a:r>
            <a:endParaRPr lang="en-US" dirty="0"/>
          </a:p>
        </p:txBody>
      </p:sp>
      <p:sp>
        <p:nvSpPr>
          <p:cNvPr id="2" name="TextBox 1"/>
          <p:cNvSpPr txBox="1"/>
          <p:nvPr/>
        </p:nvSpPr>
        <p:spPr>
          <a:xfrm>
            <a:off x="1143064" y="6194321"/>
            <a:ext cx="1917291" cy="276999"/>
          </a:xfrm>
          <a:prstGeom prst="rect">
            <a:avLst/>
          </a:prstGeom>
          <a:noFill/>
        </p:spPr>
        <p:txBody>
          <a:bodyPr wrap="square" rtlCol="0">
            <a:spAutoFit/>
          </a:bodyPr>
          <a:lstStyle/>
          <a:p>
            <a:r>
              <a:rPr lang="en-US" sz="1200" dirty="0" smtClean="0"/>
              <a:t>Updated 5/10/21</a:t>
            </a:r>
            <a:endParaRPr lang="en-US" sz="1200" dirty="0"/>
          </a:p>
        </p:txBody>
      </p:sp>
    </p:spTree>
    <p:extLst>
      <p:ext uri="{BB962C8B-B14F-4D97-AF65-F5344CB8AC3E}">
        <p14:creationId xmlns:p14="http://schemas.microsoft.com/office/powerpoint/2010/main" val="3159088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5763" y="1597025"/>
            <a:ext cx="8720124" cy="4851400"/>
          </a:xfrm>
          <a:prstGeom prst="rect">
            <a:avLst/>
          </a:prstGeom>
          <a:ln>
            <a:solidFill>
              <a:schemeClr val="bg1">
                <a:lumMod val="75000"/>
              </a:schemeClr>
            </a:solidFill>
          </a:ln>
        </p:spPr>
      </p:pic>
      <p:sp>
        <p:nvSpPr>
          <p:cNvPr id="2" name="Title 1"/>
          <p:cNvSpPr>
            <a:spLocks noGrp="1"/>
          </p:cNvSpPr>
          <p:nvPr>
            <p:ph type="title"/>
          </p:nvPr>
        </p:nvSpPr>
        <p:spPr/>
        <p:txBody>
          <a:bodyPr/>
          <a:lstStyle/>
          <a:p>
            <a:r>
              <a:rPr lang="en-US" dirty="0" smtClean="0"/>
              <a:t>Generating </a:t>
            </a:r>
            <a:r>
              <a:rPr lang="en-US" dirty="0"/>
              <a:t>Capacity </a:t>
            </a:r>
            <a:r>
              <a:rPr lang="en-US" dirty="0" smtClean="0"/>
              <a:t>in SPP – Gas</a:t>
            </a:r>
            <a:endParaRPr lang="en-US" dirty="0"/>
          </a:p>
        </p:txBody>
      </p:sp>
      <p:sp>
        <p:nvSpPr>
          <p:cNvPr id="5" name="Rectangle 4"/>
          <p:cNvSpPr/>
          <p:nvPr/>
        </p:nvSpPr>
        <p:spPr>
          <a:xfrm>
            <a:off x="4045334" y="1597025"/>
            <a:ext cx="183766" cy="4586403"/>
          </a:xfrm>
          <a:prstGeom prst="rect">
            <a:avLst/>
          </a:prstGeom>
          <a:noFill/>
          <a:ln w="31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31158" y="1597024"/>
            <a:ext cx="212341" cy="4586403"/>
          </a:xfrm>
          <a:prstGeom prst="rect">
            <a:avLst/>
          </a:prstGeom>
          <a:noFill/>
          <a:ln w="31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86211" y="1332026"/>
            <a:ext cx="902234" cy="243284"/>
          </a:xfrm>
          <a:prstGeom prst="rect">
            <a:avLst/>
          </a:prstGeom>
          <a:noFill/>
        </p:spPr>
        <p:txBody>
          <a:bodyPr wrap="none" rtlCol="0">
            <a:spAutoFit/>
          </a:bodyPr>
          <a:lstStyle/>
          <a:p>
            <a:pPr algn="ctr"/>
            <a:r>
              <a:rPr lang="en-US" sz="1200" b="1" dirty="0" smtClean="0">
                <a:solidFill>
                  <a:srgbClr val="C00000"/>
                </a:solidFill>
              </a:rPr>
              <a:t>2/16 EEA3</a:t>
            </a:r>
            <a:endParaRPr lang="en-US" sz="1200" b="1" dirty="0">
              <a:solidFill>
                <a:srgbClr val="C00000"/>
              </a:solidFill>
            </a:endParaRPr>
          </a:p>
        </p:txBody>
      </p:sp>
      <p:sp>
        <p:nvSpPr>
          <p:cNvPr id="8" name="TextBox 7"/>
          <p:cNvSpPr txBox="1"/>
          <p:nvPr/>
        </p:nvSpPr>
        <p:spPr>
          <a:xfrm>
            <a:off x="3677895" y="1342883"/>
            <a:ext cx="902234" cy="243284"/>
          </a:xfrm>
          <a:prstGeom prst="rect">
            <a:avLst/>
          </a:prstGeom>
          <a:noFill/>
        </p:spPr>
        <p:txBody>
          <a:bodyPr wrap="none" rtlCol="0">
            <a:spAutoFit/>
          </a:bodyPr>
          <a:lstStyle/>
          <a:p>
            <a:pPr algn="ctr"/>
            <a:r>
              <a:rPr lang="en-US" sz="1200" b="1" dirty="0" smtClean="0">
                <a:solidFill>
                  <a:srgbClr val="C00000"/>
                </a:solidFill>
              </a:rPr>
              <a:t>2/15 EEA3</a:t>
            </a:r>
            <a:endParaRPr lang="en-US" sz="1200" b="1" dirty="0">
              <a:solidFill>
                <a:srgbClr val="C00000"/>
              </a:solidFill>
            </a:endParaRPr>
          </a:p>
        </p:txBody>
      </p:sp>
      <p:sp>
        <p:nvSpPr>
          <p:cNvPr id="10" name="Rounded Rectangular Callout 9"/>
          <p:cNvSpPr/>
          <p:nvPr/>
        </p:nvSpPr>
        <p:spPr>
          <a:xfrm>
            <a:off x="10397327" y="1818041"/>
            <a:ext cx="1718475" cy="2625367"/>
          </a:xfrm>
          <a:prstGeom prst="wedgeRoundRectCallout">
            <a:avLst>
              <a:gd name="adj1" fmla="val -53427"/>
              <a:gd name="adj2" fmla="val 54720"/>
              <a:gd name="adj3" fmla="val 16667"/>
            </a:avLst>
          </a:prstGeom>
          <a:solidFill>
            <a:srgbClr val="E1F3F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Gas </a:t>
            </a:r>
            <a:r>
              <a:rPr lang="en-US" dirty="0">
                <a:solidFill>
                  <a:schemeClr val="tx1"/>
                </a:solidFill>
              </a:rPr>
              <a:t>generation during EEA3 periods constituted </a:t>
            </a:r>
            <a:r>
              <a:rPr lang="en-US" dirty="0" smtClean="0">
                <a:solidFill>
                  <a:schemeClr val="tx1"/>
                </a:solidFill>
              </a:rPr>
              <a:t>~42-48% </a:t>
            </a:r>
            <a:r>
              <a:rPr lang="en-US" dirty="0">
                <a:solidFill>
                  <a:schemeClr val="tx1"/>
                </a:solidFill>
              </a:rPr>
              <a:t>of accredited </a:t>
            </a:r>
            <a:r>
              <a:rPr lang="en-US" dirty="0" smtClean="0">
                <a:solidFill>
                  <a:schemeClr val="tx1"/>
                </a:solidFill>
              </a:rPr>
              <a:t>capacity.</a:t>
            </a:r>
            <a:endParaRPr lang="en-US" dirty="0">
              <a:solidFill>
                <a:schemeClr val="tx1"/>
              </a:solidFill>
            </a:endParaRPr>
          </a:p>
        </p:txBody>
      </p:sp>
    </p:spTree>
    <p:extLst>
      <p:ext uri="{BB962C8B-B14F-4D97-AF65-F5344CB8AC3E}">
        <p14:creationId xmlns:p14="http://schemas.microsoft.com/office/powerpoint/2010/main" val="221453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704" y="1597025"/>
            <a:ext cx="8704241" cy="4851400"/>
          </a:xfrm>
          <a:prstGeom prst="rect">
            <a:avLst/>
          </a:prstGeom>
          <a:ln>
            <a:solidFill>
              <a:schemeClr val="bg1">
                <a:lumMod val="75000"/>
              </a:schemeClr>
            </a:solidFill>
          </a:ln>
        </p:spPr>
      </p:pic>
      <p:sp>
        <p:nvSpPr>
          <p:cNvPr id="2" name="Title 1"/>
          <p:cNvSpPr>
            <a:spLocks noGrp="1"/>
          </p:cNvSpPr>
          <p:nvPr>
            <p:ph type="title"/>
          </p:nvPr>
        </p:nvSpPr>
        <p:spPr/>
        <p:txBody>
          <a:bodyPr/>
          <a:lstStyle/>
          <a:p>
            <a:r>
              <a:rPr lang="en-US" dirty="0" smtClean="0"/>
              <a:t>Generating Capacity in SPP </a:t>
            </a:r>
            <a:r>
              <a:rPr lang="en-US" dirty="0"/>
              <a:t>– </a:t>
            </a:r>
            <a:r>
              <a:rPr lang="en-US" dirty="0" smtClean="0"/>
              <a:t>Wind</a:t>
            </a:r>
            <a:endParaRPr lang="en-US" dirty="0"/>
          </a:p>
        </p:txBody>
      </p:sp>
      <p:sp>
        <p:nvSpPr>
          <p:cNvPr id="5" name="Rectangle 4"/>
          <p:cNvSpPr/>
          <p:nvPr/>
        </p:nvSpPr>
        <p:spPr>
          <a:xfrm>
            <a:off x="4045334" y="1597025"/>
            <a:ext cx="183766" cy="4586403"/>
          </a:xfrm>
          <a:prstGeom prst="rect">
            <a:avLst/>
          </a:prstGeom>
          <a:noFill/>
          <a:ln w="31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31158" y="1597024"/>
            <a:ext cx="212341" cy="4586403"/>
          </a:xfrm>
          <a:prstGeom prst="rect">
            <a:avLst/>
          </a:prstGeom>
          <a:noFill/>
          <a:ln w="31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86211" y="1332026"/>
            <a:ext cx="902234" cy="243284"/>
          </a:xfrm>
          <a:prstGeom prst="rect">
            <a:avLst/>
          </a:prstGeom>
          <a:noFill/>
        </p:spPr>
        <p:txBody>
          <a:bodyPr wrap="none" rtlCol="0">
            <a:spAutoFit/>
          </a:bodyPr>
          <a:lstStyle/>
          <a:p>
            <a:pPr algn="ctr"/>
            <a:r>
              <a:rPr lang="en-US" sz="1200" b="1" dirty="0" smtClean="0">
                <a:solidFill>
                  <a:srgbClr val="C00000"/>
                </a:solidFill>
              </a:rPr>
              <a:t>2/16 EEA3</a:t>
            </a:r>
            <a:endParaRPr lang="en-US" sz="1200" b="1" dirty="0">
              <a:solidFill>
                <a:srgbClr val="C00000"/>
              </a:solidFill>
            </a:endParaRPr>
          </a:p>
        </p:txBody>
      </p:sp>
      <p:sp>
        <p:nvSpPr>
          <p:cNvPr id="8" name="TextBox 7"/>
          <p:cNvSpPr txBox="1"/>
          <p:nvPr/>
        </p:nvSpPr>
        <p:spPr>
          <a:xfrm>
            <a:off x="3677895" y="1342883"/>
            <a:ext cx="902234" cy="243284"/>
          </a:xfrm>
          <a:prstGeom prst="rect">
            <a:avLst/>
          </a:prstGeom>
          <a:noFill/>
        </p:spPr>
        <p:txBody>
          <a:bodyPr wrap="none" rtlCol="0">
            <a:spAutoFit/>
          </a:bodyPr>
          <a:lstStyle/>
          <a:p>
            <a:pPr algn="ctr"/>
            <a:r>
              <a:rPr lang="en-US" sz="1200" b="1" dirty="0" smtClean="0">
                <a:solidFill>
                  <a:srgbClr val="C00000"/>
                </a:solidFill>
              </a:rPr>
              <a:t>2/15 EEA3</a:t>
            </a:r>
            <a:endParaRPr lang="en-US" sz="1200" b="1" dirty="0">
              <a:solidFill>
                <a:srgbClr val="C00000"/>
              </a:solidFill>
            </a:endParaRPr>
          </a:p>
        </p:txBody>
      </p:sp>
      <p:sp>
        <p:nvSpPr>
          <p:cNvPr id="11" name="Rounded Rectangular Callout 10"/>
          <p:cNvSpPr/>
          <p:nvPr/>
        </p:nvSpPr>
        <p:spPr>
          <a:xfrm>
            <a:off x="10354463" y="2119256"/>
            <a:ext cx="1804882" cy="2652762"/>
          </a:xfrm>
          <a:prstGeom prst="wedgeRoundRectCallout">
            <a:avLst>
              <a:gd name="adj1" fmla="val -55921"/>
              <a:gd name="adj2" fmla="val 62500"/>
              <a:gd name="adj3" fmla="val 16667"/>
            </a:avLst>
          </a:prstGeom>
          <a:solidFill>
            <a:srgbClr val="E1F3F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Wind generation during </a:t>
            </a:r>
            <a:r>
              <a:rPr lang="en-US" dirty="0">
                <a:solidFill>
                  <a:schemeClr val="tx1"/>
                </a:solidFill>
              </a:rPr>
              <a:t>EEA3 periods constituted </a:t>
            </a:r>
            <a:r>
              <a:rPr lang="en-US" dirty="0" smtClean="0">
                <a:solidFill>
                  <a:schemeClr val="tx1"/>
                </a:solidFill>
              </a:rPr>
              <a:t>~90-115% </a:t>
            </a:r>
            <a:r>
              <a:rPr lang="en-US" dirty="0">
                <a:solidFill>
                  <a:schemeClr val="tx1"/>
                </a:solidFill>
              </a:rPr>
              <a:t>of accredited </a:t>
            </a:r>
            <a:r>
              <a:rPr lang="en-US" dirty="0" smtClean="0">
                <a:solidFill>
                  <a:schemeClr val="tx1"/>
                </a:solidFill>
              </a:rPr>
              <a:t>capacity.</a:t>
            </a:r>
            <a:endParaRPr lang="en-US" dirty="0">
              <a:solidFill>
                <a:schemeClr val="tx1"/>
              </a:solidFill>
            </a:endParaRPr>
          </a:p>
        </p:txBody>
      </p:sp>
    </p:spTree>
    <p:extLst>
      <p:ext uri="{BB962C8B-B14F-4D97-AF65-F5344CB8AC3E}">
        <p14:creationId xmlns:p14="http://schemas.microsoft.com/office/powerpoint/2010/main" val="1793645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8515" y="346187"/>
            <a:ext cx="9044655" cy="1077218"/>
          </a:xfrm>
          <a:prstGeom prst="rect">
            <a:avLst/>
          </a:prstGeom>
          <a:noFill/>
        </p:spPr>
        <p:txBody>
          <a:bodyPr wrap="square" rtlCol="0">
            <a:spAutoFit/>
          </a:bodyPr>
          <a:lstStyle/>
          <a:p>
            <a:r>
              <a:rPr lang="en-US" sz="3200" b="1" cap="all" dirty="0" smtClean="0">
                <a:latin typeface="Segoe UI Black" panose="020B0A02040204020203" pitchFamily="34" charset="0"/>
                <a:ea typeface="Segoe UI Black" panose="020B0A02040204020203" pitchFamily="34" charset="0"/>
                <a:cs typeface="Segoe UI Black" panose="020B0A02040204020203" pitchFamily="34" charset="0"/>
              </a:rPr>
              <a:t>Energy that met Demand in </a:t>
            </a:r>
            <a:br>
              <a:rPr lang="en-US" sz="3200" b="1" cap="all" dirty="0" smtClean="0">
                <a:latin typeface="Segoe UI Black" panose="020B0A02040204020203" pitchFamily="34" charset="0"/>
                <a:ea typeface="Segoe UI Black" panose="020B0A02040204020203" pitchFamily="34" charset="0"/>
                <a:cs typeface="Segoe UI Black" panose="020B0A02040204020203" pitchFamily="34" charset="0"/>
              </a:rPr>
            </a:br>
            <a:r>
              <a:rPr lang="en-US" sz="3200" b="1" cap="all" dirty="0" smtClean="0">
                <a:latin typeface="Segoe UI Black" panose="020B0A02040204020203" pitchFamily="34" charset="0"/>
                <a:ea typeface="Segoe UI Black" panose="020B0A02040204020203" pitchFamily="34" charset="0"/>
                <a:cs typeface="Segoe UI Black" panose="020B0A02040204020203" pitchFamily="34" charset="0"/>
              </a:rPr>
              <a:t>Real-Time Market</a:t>
            </a:r>
            <a:endParaRPr lang="en-US" sz="3200" b="1" cap="all" dirty="0">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6" name="Group 5"/>
          <p:cNvGrpSpPr/>
          <p:nvPr/>
        </p:nvGrpSpPr>
        <p:grpSpPr>
          <a:xfrm>
            <a:off x="1347353" y="1666754"/>
            <a:ext cx="10273630" cy="5165504"/>
            <a:chOff x="1347352" y="950909"/>
            <a:chExt cx="10505819" cy="5881349"/>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352" y="1150698"/>
              <a:ext cx="9355099" cy="5681560"/>
            </a:xfrm>
            <a:prstGeom prst="rect">
              <a:avLst/>
            </a:prstGeom>
          </p:spPr>
        </p:pic>
        <p:sp>
          <p:nvSpPr>
            <p:cNvPr id="12" name="Rectangle 11"/>
            <p:cNvSpPr/>
            <p:nvPr/>
          </p:nvSpPr>
          <p:spPr>
            <a:xfrm>
              <a:off x="3912353" y="1227908"/>
              <a:ext cx="744556" cy="532106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12280" y="1244581"/>
              <a:ext cx="808010" cy="5304387"/>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254972" y="967582"/>
              <a:ext cx="922625" cy="276999"/>
            </a:xfrm>
            <a:prstGeom prst="rect">
              <a:avLst/>
            </a:prstGeom>
            <a:noFill/>
          </p:spPr>
          <p:txBody>
            <a:bodyPr wrap="none" rtlCol="0">
              <a:spAutoFit/>
            </a:bodyPr>
            <a:lstStyle/>
            <a:p>
              <a:pPr algn="ctr"/>
              <a:r>
                <a:rPr lang="en-US" sz="1200" b="1" dirty="0" smtClean="0">
                  <a:solidFill>
                    <a:srgbClr val="C00000"/>
                  </a:solidFill>
                </a:rPr>
                <a:t>2/16 EEA3</a:t>
              </a:r>
              <a:endParaRPr lang="en-US" sz="1200" b="1" dirty="0">
                <a:solidFill>
                  <a:srgbClr val="C00000"/>
                </a:solidFill>
              </a:endParaRPr>
            </a:p>
          </p:txBody>
        </p:sp>
        <p:sp>
          <p:nvSpPr>
            <p:cNvPr id="15" name="TextBox 14"/>
            <p:cNvSpPr txBox="1"/>
            <p:nvPr/>
          </p:nvSpPr>
          <p:spPr>
            <a:xfrm>
              <a:off x="3823318" y="950909"/>
              <a:ext cx="922625" cy="276999"/>
            </a:xfrm>
            <a:prstGeom prst="rect">
              <a:avLst/>
            </a:prstGeom>
            <a:noFill/>
          </p:spPr>
          <p:txBody>
            <a:bodyPr wrap="none" rtlCol="0">
              <a:spAutoFit/>
            </a:bodyPr>
            <a:lstStyle/>
            <a:p>
              <a:pPr algn="ctr"/>
              <a:r>
                <a:rPr lang="en-US" sz="1200" b="1" dirty="0" smtClean="0">
                  <a:solidFill>
                    <a:srgbClr val="C00000"/>
                  </a:solidFill>
                </a:rPr>
                <a:t>2/15 EEA3</a:t>
              </a:r>
              <a:endParaRPr lang="en-US" sz="1200" b="1" dirty="0">
                <a:solidFill>
                  <a:srgbClr val="C000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2451" y="3038895"/>
              <a:ext cx="1150720" cy="190516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2451" y="2391139"/>
              <a:ext cx="1127858" cy="647756"/>
            </a:xfrm>
            <a:prstGeom prst="rect">
              <a:avLst/>
            </a:prstGeom>
          </p:spPr>
        </p:pic>
      </p:grpSp>
      <p:sp>
        <p:nvSpPr>
          <p:cNvPr id="10" name="Rounded Rectangular Callout 9"/>
          <p:cNvSpPr/>
          <p:nvPr/>
        </p:nvSpPr>
        <p:spPr>
          <a:xfrm>
            <a:off x="7803205" y="585178"/>
            <a:ext cx="4030161" cy="920683"/>
          </a:xfrm>
          <a:prstGeom prst="wedgeRoundRectCallout">
            <a:avLst/>
          </a:prstGeom>
          <a:solidFill>
            <a:srgbClr val="E1F3F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SPP relied on energy from multiple sources, including imports from neighbors</a:t>
            </a:r>
            <a:endParaRPr lang="en-US" dirty="0">
              <a:solidFill>
                <a:schemeClr val="tx1"/>
              </a:solidFill>
            </a:endParaRPr>
          </a:p>
        </p:txBody>
      </p:sp>
    </p:spTree>
    <p:extLst>
      <p:ext uri="{BB962C8B-B14F-4D97-AF65-F5344CB8AC3E}">
        <p14:creationId xmlns:p14="http://schemas.microsoft.com/office/powerpoint/2010/main" val="95913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Natural Gas Prices</a:t>
            </a:r>
            <a:endParaRPr lang="en-US"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88041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395" y="220718"/>
            <a:ext cx="11385164" cy="689741"/>
          </a:xfrm>
        </p:spPr>
        <p:txBody>
          <a:bodyPr/>
          <a:lstStyle/>
          <a:p>
            <a:r>
              <a:rPr lang="en-US" dirty="0" smtClean="0"/>
              <a:t>Natural gas hub prices</a:t>
            </a:r>
            <a:endParaRPr lang="en-US" dirty="0"/>
          </a:p>
        </p:txBody>
      </p:sp>
      <p:graphicFrame>
        <p:nvGraphicFramePr>
          <p:cNvPr id="5" name="Chart 4"/>
          <p:cNvGraphicFramePr/>
          <p:nvPr>
            <p:extLst/>
          </p:nvPr>
        </p:nvGraphicFramePr>
        <p:xfrm>
          <a:off x="518650" y="1221626"/>
          <a:ext cx="11044085" cy="5051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384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749" y="257632"/>
            <a:ext cx="10942151" cy="939566"/>
          </a:xfrm>
        </p:spPr>
        <p:txBody>
          <a:bodyPr/>
          <a:lstStyle/>
          <a:p>
            <a:r>
              <a:rPr lang="en-US" dirty="0" smtClean="0"/>
              <a:t>Natural gas supply dropped significantly</a:t>
            </a:r>
            <a:endParaRPr lang="en-US" dirty="0"/>
          </a:p>
        </p:txBody>
      </p:sp>
      <p:pic>
        <p:nvPicPr>
          <p:cNvPr id="4" name="Content Placeholder 7"/>
          <p:cNvPicPr>
            <a:picLocks noGrp="1"/>
          </p:cNvPicPr>
          <p:nvPr>
            <p:ph idx="1"/>
          </p:nvPr>
        </p:nvPicPr>
        <p:blipFill rotWithShape="1">
          <a:blip r:embed="rId3"/>
          <a:srcRect l="33226" t="42356" r="18270" b="15289"/>
          <a:stretch/>
        </p:blipFill>
        <p:spPr bwMode="auto">
          <a:xfrm>
            <a:off x="998622" y="1197198"/>
            <a:ext cx="10202778" cy="479262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998622" y="6074039"/>
            <a:ext cx="6634213" cy="369332"/>
          </a:xfrm>
          <a:prstGeom prst="rect">
            <a:avLst/>
          </a:prstGeom>
          <a:noFill/>
        </p:spPr>
        <p:txBody>
          <a:bodyPr wrap="square" rtlCol="0">
            <a:spAutoFit/>
          </a:bodyPr>
          <a:lstStyle/>
          <a:p>
            <a:r>
              <a:rPr lang="en-US" dirty="0">
                <a:hlinkClick r:id="rId4"/>
              </a:rPr>
              <a:t>https://</a:t>
            </a:r>
            <a:r>
              <a:rPr lang="en-US" dirty="0" smtClean="0">
                <a:hlinkClick r:id="rId4"/>
              </a:rPr>
              <a:t>www.eia.gov/todayinenergy/detail.php?id=46896</a:t>
            </a:r>
            <a:r>
              <a:rPr lang="en-US" dirty="0" smtClean="0"/>
              <a:t> </a:t>
            </a:r>
            <a:endParaRPr lang="en-US" dirty="0"/>
          </a:p>
        </p:txBody>
      </p:sp>
    </p:spTree>
    <p:extLst>
      <p:ext uri="{BB962C8B-B14F-4D97-AF65-F5344CB8AC3E}">
        <p14:creationId xmlns:p14="http://schemas.microsoft.com/office/powerpoint/2010/main" val="4242946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Communications</a:t>
            </a:r>
            <a:endParaRPr lang="en-US"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80710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89133" y="2641600"/>
            <a:ext cx="855134" cy="61814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 name="Rectangle 1"/>
          <p:cNvSpPr/>
          <p:nvPr/>
        </p:nvSpPr>
        <p:spPr>
          <a:xfrm>
            <a:off x="10002638" y="5888778"/>
            <a:ext cx="2148329" cy="849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82" name="Rectangle 81"/>
          <p:cNvSpPr/>
          <p:nvPr/>
        </p:nvSpPr>
        <p:spPr>
          <a:xfrm>
            <a:off x="10276430" y="357071"/>
            <a:ext cx="2862048" cy="276999"/>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00" cap="none" spc="-50" normalizeH="0" baseline="0" noProof="0" dirty="0" smtClean="0">
                <a:ln>
                  <a:noFill/>
                </a:ln>
                <a:solidFill>
                  <a:srgbClr val="2A363B"/>
                </a:solidFill>
                <a:effectLst/>
                <a:uLnTx/>
                <a:uFillTx/>
                <a:latin typeface="Segoe UI"/>
                <a:ea typeface="+mn-ea"/>
                <a:cs typeface="+mn-cs"/>
              </a:rPr>
              <a:t>Time blocks are not to scale</a:t>
            </a:r>
            <a:endParaRPr kumimoji="0" lang="en-US" sz="1200" b="0" i="1" u="none" strike="noStrike" kern="100" cap="none" spc="-50" normalizeH="0" baseline="0" noProof="0" dirty="0">
              <a:ln>
                <a:noFill/>
              </a:ln>
              <a:solidFill>
                <a:srgbClr val="2A363B"/>
              </a:solidFill>
              <a:effectLst/>
              <a:uLnTx/>
              <a:uFillTx/>
              <a:latin typeface="Segoe UI"/>
              <a:ea typeface="+mn-ea"/>
              <a:cs typeface="+mn-cs"/>
            </a:endParaRPr>
          </a:p>
        </p:txBody>
      </p:sp>
      <p:sp>
        <p:nvSpPr>
          <p:cNvPr id="41" name="Title 1"/>
          <p:cNvSpPr>
            <a:spLocks noGrp="1"/>
          </p:cNvSpPr>
          <p:nvPr>
            <p:ph type="title"/>
          </p:nvPr>
        </p:nvSpPr>
        <p:spPr>
          <a:xfrm>
            <a:off x="43706" y="67089"/>
            <a:ext cx="10815653" cy="627739"/>
          </a:xfrm>
        </p:spPr>
        <p:txBody>
          <a:bodyPr>
            <a:normAutofit/>
          </a:bodyPr>
          <a:lstStyle/>
          <a:p>
            <a:r>
              <a:rPr lang="en-US" sz="2400" kern="100" spc="-50" dirty="0" smtClean="0">
                <a:solidFill>
                  <a:schemeClr val="tx1"/>
                </a:solidFill>
              </a:rPr>
              <a:t>SPP Balancing authority Operations: </a:t>
            </a:r>
            <a:r>
              <a:rPr lang="en-US" sz="2400" kern="100" spc="-50" dirty="0" smtClean="0">
                <a:solidFill>
                  <a:schemeClr val="tx1"/>
                </a:solidFill>
                <a:latin typeface="+mj-lt"/>
              </a:rPr>
              <a:t>Feb. 4-20, 2021</a:t>
            </a:r>
            <a:endParaRPr lang="en-US" sz="2400" kern="100" spc="-50" dirty="0">
              <a:solidFill>
                <a:schemeClr val="tx1"/>
              </a:solidFill>
              <a:latin typeface="+mj-lt"/>
            </a:endParaRPr>
          </a:p>
        </p:txBody>
      </p:sp>
      <p:cxnSp>
        <p:nvCxnSpPr>
          <p:cNvPr id="15" name="Straight Connector 14"/>
          <p:cNvCxnSpPr/>
          <p:nvPr/>
        </p:nvCxnSpPr>
        <p:spPr>
          <a:xfrm>
            <a:off x="2433526" y="3569778"/>
            <a:ext cx="0" cy="893622"/>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929061" y="653906"/>
            <a:ext cx="9778394" cy="0"/>
          </a:xfrm>
          <a:prstGeom prst="line">
            <a:avLst/>
          </a:prstGeom>
          <a:ln w="38100">
            <a:noFill/>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54833" y="660715"/>
            <a:ext cx="1714180" cy="4733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00" cap="none" spc="-50" normalizeH="0" baseline="0" noProof="0" dirty="0" smtClean="0">
                <a:ln>
                  <a:noFill/>
                </a:ln>
                <a:solidFill>
                  <a:prstClr val="white"/>
                </a:solidFill>
                <a:effectLst/>
                <a:uLnTx/>
                <a:uFillTx/>
                <a:latin typeface="Segoe UI"/>
                <a:ea typeface="+mn-ea"/>
                <a:cs typeface="+mn-cs"/>
              </a:rPr>
              <a:t>Thurs. 2/4 to Mon. 2/8</a:t>
            </a:r>
            <a:endParaRPr kumimoji="0" lang="en-US" sz="1300" b="0" i="0" u="none" strike="noStrike" kern="100" cap="none" spc="-50" normalizeH="0" baseline="0" noProof="0" dirty="0">
              <a:ln>
                <a:noFill/>
              </a:ln>
              <a:solidFill>
                <a:prstClr val="white"/>
              </a:solidFill>
              <a:effectLst/>
              <a:uLnTx/>
              <a:uFillTx/>
              <a:latin typeface="Segoe UI"/>
              <a:ea typeface="+mn-ea"/>
              <a:cs typeface="+mn-cs"/>
            </a:endParaRPr>
          </a:p>
        </p:txBody>
      </p:sp>
      <p:sp>
        <p:nvSpPr>
          <p:cNvPr id="38" name="Rectangle 37"/>
          <p:cNvSpPr/>
          <p:nvPr/>
        </p:nvSpPr>
        <p:spPr>
          <a:xfrm>
            <a:off x="1817074" y="655197"/>
            <a:ext cx="1694299" cy="4733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00" cap="none" spc="-50" normalizeH="0" baseline="0" noProof="0" dirty="0" smtClean="0">
                <a:ln>
                  <a:noFill/>
                </a:ln>
                <a:solidFill>
                  <a:prstClr val="white"/>
                </a:solidFill>
                <a:effectLst/>
                <a:uLnTx/>
                <a:uFillTx/>
                <a:latin typeface="Segoe UI"/>
                <a:ea typeface="+mn-ea"/>
                <a:cs typeface="+mn-cs"/>
              </a:rPr>
              <a:t>Tues 2/9 to Sat.</a:t>
            </a:r>
            <a:r>
              <a:rPr kumimoji="0" lang="en-US" sz="1300" b="0" i="0" u="none" strike="noStrike" kern="100" cap="none" spc="-50" normalizeH="0" baseline="0" noProof="0" dirty="0">
                <a:ln>
                  <a:noFill/>
                </a:ln>
                <a:solidFill>
                  <a:prstClr val="white"/>
                </a:solidFill>
                <a:effectLst/>
                <a:uLnTx/>
                <a:uFillTx/>
                <a:latin typeface="Segoe UI"/>
                <a:ea typeface="+mn-ea"/>
                <a:cs typeface="+mn-cs"/>
              </a:rPr>
              <a:t> </a:t>
            </a:r>
            <a:r>
              <a:rPr kumimoji="0" lang="en-US" sz="1300" b="0" i="0" u="none" strike="noStrike" kern="100" cap="none" spc="-50" normalizeH="0" baseline="0" noProof="0" dirty="0" smtClean="0">
                <a:ln>
                  <a:noFill/>
                </a:ln>
                <a:solidFill>
                  <a:prstClr val="white"/>
                </a:solidFill>
                <a:effectLst/>
                <a:uLnTx/>
                <a:uFillTx/>
                <a:latin typeface="Segoe UI"/>
                <a:ea typeface="+mn-ea"/>
                <a:cs typeface="+mn-cs"/>
              </a:rPr>
              <a:t>2/13</a:t>
            </a:r>
            <a:endParaRPr kumimoji="0" lang="en-US" sz="1300" b="0" i="0" u="none" strike="noStrike" kern="100" cap="none" spc="-50" normalizeH="0" baseline="0" noProof="0" dirty="0">
              <a:ln>
                <a:noFill/>
              </a:ln>
              <a:solidFill>
                <a:prstClr val="white"/>
              </a:solidFill>
              <a:effectLst/>
              <a:uLnTx/>
              <a:uFillTx/>
              <a:latin typeface="Segoe UI"/>
              <a:ea typeface="+mn-ea"/>
              <a:cs typeface="+mn-cs"/>
            </a:endParaRPr>
          </a:p>
        </p:txBody>
      </p:sp>
      <p:sp>
        <p:nvSpPr>
          <p:cNvPr id="40" name="Rectangle 39"/>
          <p:cNvSpPr/>
          <p:nvPr/>
        </p:nvSpPr>
        <p:spPr>
          <a:xfrm>
            <a:off x="4621311" y="660715"/>
            <a:ext cx="1270304" cy="4733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00" cap="none" spc="-50" normalizeH="0" baseline="0" noProof="0" dirty="0" smtClean="0">
                <a:ln>
                  <a:noFill/>
                </a:ln>
                <a:solidFill>
                  <a:prstClr val="white"/>
                </a:solidFill>
                <a:effectLst/>
                <a:uLnTx/>
                <a:uFillTx/>
                <a:latin typeface="Segoe UI"/>
                <a:ea typeface="+mn-ea"/>
                <a:cs typeface="+mn-cs"/>
              </a:rPr>
              <a:t>Mon. 2/15</a:t>
            </a:r>
            <a:endParaRPr kumimoji="0" lang="en-US" sz="1300" b="0" i="0" u="none" strike="noStrike" kern="100" cap="none" spc="-50" normalizeH="0" baseline="0" noProof="0" dirty="0">
              <a:ln>
                <a:noFill/>
              </a:ln>
              <a:solidFill>
                <a:prstClr val="white"/>
              </a:solidFill>
              <a:effectLst/>
              <a:uLnTx/>
              <a:uFillTx/>
              <a:latin typeface="Segoe UI"/>
              <a:ea typeface="+mn-ea"/>
              <a:cs typeface="+mn-cs"/>
            </a:endParaRPr>
          </a:p>
        </p:txBody>
      </p:sp>
      <p:sp>
        <p:nvSpPr>
          <p:cNvPr id="42" name="Rectangle 41"/>
          <p:cNvSpPr/>
          <p:nvPr/>
        </p:nvSpPr>
        <p:spPr>
          <a:xfrm>
            <a:off x="5964548" y="660716"/>
            <a:ext cx="1270304" cy="4733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00" cap="none" spc="-50" normalizeH="0" baseline="0" noProof="0" dirty="0" smtClean="0">
                <a:ln>
                  <a:noFill/>
                </a:ln>
                <a:solidFill>
                  <a:prstClr val="white"/>
                </a:solidFill>
                <a:effectLst/>
                <a:uLnTx/>
                <a:uFillTx/>
                <a:latin typeface="Segoe UI"/>
                <a:ea typeface="+mn-ea"/>
                <a:cs typeface="+mn-cs"/>
              </a:rPr>
              <a:t>Tues. 2/16</a:t>
            </a:r>
            <a:endParaRPr kumimoji="0" lang="en-US" sz="1300" b="0" i="0" u="none" strike="noStrike" kern="100" cap="none" spc="-50" normalizeH="0" baseline="0" noProof="0" dirty="0">
              <a:ln>
                <a:noFill/>
              </a:ln>
              <a:solidFill>
                <a:prstClr val="white"/>
              </a:solidFill>
              <a:effectLst/>
              <a:uLnTx/>
              <a:uFillTx/>
              <a:latin typeface="Segoe UI"/>
              <a:ea typeface="+mn-ea"/>
              <a:cs typeface="+mn-cs"/>
            </a:endParaRPr>
          </a:p>
        </p:txBody>
      </p:sp>
      <p:sp>
        <p:nvSpPr>
          <p:cNvPr id="49" name="Rectangle 48"/>
          <p:cNvSpPr/>
          <p:nvPr/>
        </p:nvSpPr>
        <p:spPr>
          <a:xfrm>
            <a:off x="8642077" y="666098"/>
            <a:ext cx="1276928" cy="4733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00" cap="none" spc="-50" normalizeH="0" baseline="0" noProof="0" dirty="0" smtClean="0">
                <a:ln>
                  <a:noFill/>
                </a:ln>
                <a:solidFill>
                  <a:prstClr val="white"/>
                </a:solidFill>
                <a:effectLst/>
                <a:uLnTx/>
                <a:uFillTx/>
                <a:latin typeface="Segoe UI"/>
                <a:ea typeface="+mn-ea"/>
                <a:cs typeface="+mn-cs"/>
              </a:rPr>
              <a:t>Thurs. 2/18</a:t>
            </a:r>
            <a:endParaRPr kumimoji="0" lang="en-US" sz="1300" b="0" i="0" u="none" strike="noStrike" kern="100" cap="none" spc="-50" normalizeH="0" baseline="0" noProof="0" dirty="0">
              <a:ln>
                <a:noFill/>
              </a:ln>
              <a:solidFill>
                <a:prstClr val="white"/>
              </a:solidFill>
              <a:effectLst/>
              <a:uLnTx/>
              <a:uFillTx/>
              <a:latin typeface="Segoe UI"/>
              <a:ea typeface="+mn-ea"/>
              <a:cs typeface="+mn-cs"/>
            </a:endParaRPr>
          </a:p>
        </p:txBody>
      </p:sp>
      <p:sp>
        <p:nvSpPr>
          <p:cNvPr id="50" name="Rectangle 49"/>
          <p:cNvSpPr/>
          <p:nvPr/>
        </p:nvSpPr>
        <p:spPr>
          <a:xfrm>
            <a:off x="9992516" y="652616"/>
            <a:ext cx="1094583" cy="4733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00" cap="none" spc="-50" normalizeH="0" baseline="0" noProof="0" dirty="0" smtClean="0">
                <a:ln>
                  <a:noFill/>
                </a:ln>
                <a:solidFill>
                  <a:prstClr val="white"/>
                </a:solidFill>
                <a:effectLst/>
                <a:uLnTx/>
                <a:uFillTx/>
                <a:latin typeface="Segoe UI"/>
                <a:ea typeface="+mn-ea"/>
                <a:cs typeface="+mn-cs"/>
              </a:rPr>
              <a:t>Fri. 2/19</a:t>
            </a:r>
            <a:endParaRPr kumimoji="0" lang="en-US" sz="1300" b="0" i="0" u="none" strike="noStrike" kern="100" cap="none" spc="-50" normalizeH="0" baseline="0" noProof="0" dirty="0">
              <a:ln>
                <a:noFill/>
              </a:ln>
              <a:solidFill>
                <a:prstClr val="white"/>
              </a:solidFill>
              <a:effectLst/>
              <a:uLnTx/>
              <a:uFillTx/>
              <a:latin typeface="Segoe UI"/>
              <a:ea typeface="+mn-ea"/>
              <a:cs typeface="+mn-cs"/>
            </a:endParaRPr>
          </a:p>
        </p:txBody>
      </p:sp>
      <p:sp>
        <p:nvSpPr>
          <p:cNvPr id="54" name="Rectangle 53"/>
          <p:cNvSpPr/>
          <p:nvPr/>
        </p:nvSpPr>
        <p:spPr>
          <a:xfrm>
            <a:off x="11150634" y="653906"/>
            <a:ext cx="1000334" cy="4733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00" cap="none" spc="-50" normalizeH="0" baseline="0" noProof="0" dirty="0" smtClean="0">
                <a:ln>
                  <a:noFill/>
                </a:ln>
                <a:solidFill>
                  <a:prstClr val="white"/>
                </a:solidFill>
                <a:effectLst/>
                <a:uLnTx/>
                <a:uFillTx/>
                <a:latin typeface="Segoe UI"/>
                <a:ea typeface="+mn-ea"/>
                <a:cs typeface="+mn-cs"/>
              </a:rPr>
              <a:t>Sat. 2/20</a:t>
            </a:r>
            <a:endParaRPr kumimoji="0" lang="en-US" sz="1300" b="0" i="0" u="none" strike="noStrike" kern="100" cap="none" spc="-50" normalizeH="0" baseline="0" noProof="0" dirty="0">
              <a:ln>
                <a:noFill/>
              </a:ln>
              <a:solidFill>
                <a:prstClr val="white"/>
              </a:solidFill>
              <a:effectLst/>
              <a:uLnTx/>
              <a:uFillTx/>
              <a:latin typeface="Segoe UI"/>
              <a:ea typeface="+mn-ea"/>
              <a:cs typeface="+mn-cs"/>
            </a:endParaRPr>
          </a:p>
        </p:txBody>
      </p:sp>
      <p:sp>
        <p:nvSpPr>
          <p:cNvPr id="60" name="Rectangle 59"/>
          <p:cNvSpPr/>
          <p:nvPr/>
        </p:nvSpPr>
        <p:spPr>
          <a:xfrm>
            <a:off x="59429" y="1199565"/>
            <a:ext cx="1704176" cy="6486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Normal operations</a:t>
            </a:r>
            <a:r>
              <a:rPr kumimoji="0" lang="en-US" sz="1200" b="0" i="0" u="none" strike="noStrike" kern="100" cap="none" spc="-50" normalizeH="0" baseline="0" noProof="0" dirty="0">
                <a:ln>
                  <a:noFill/>
                </a:ln>
                <a:solidFill>
                  <a:srgbClr val="2A363B"/>
                </a:solidFill>
                <a:effectLst/>
                <a:uLnTx/>
                <a:uFillTx/>
                <a:latin typeface="Segoe UI"/>
                <a:ea typeface="+mn-ea"/>
                <a:cs typeface="+mn-cs"/>
              </a:rPr>
              <a:t> </a:t>
            </a: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in effect</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62" name="Rectangle 61"/>
          <p:cNvSpPr/>
          <p:nvPr/>
        </p:nvSpPr>
        <p:spPr>
          <a:xfrm>
            <a:off x="1812997" y="1192755"/>
            <a:ext cx="1697367" cy="55388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00" cap="none" spc="-50" normalizeH="0" baseline="0" noProof="0" dirty="0" smtClean="0">
                <a:ln>
                  <a:noFill/>
                </a:ln>
                <a:solidFill>
                  <a:srgbClr val="2A363B"/>
                </a:solidFill>
                <a:effectLst/>
                <a:uLnTx/>
                <a:uFillTx/>
                <a:latin typeface="Segoe UI"/>
                <a:ea typeface="+mn-ea"/>
                <a:cs typeface="+mn-cs"/>
              </a:rPr>
              <a:t>Tues. 2/9: </a:t>
            </a: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Declared </a:t>
            </a:r>
            <a:r>
              <a:rPr kumimoji="0" lang="en-US" sz="1200" b="0" i="0" u="none" strike="noStrike" kern="100" cap="none" spc="-50" normalizeH="0" baseline="0" noProof="0" dirty="0">
                <a:ln>
                  <a:noFill/>
                </a:ln>
                <a:solidFill>
                  <a:srgbClr val="2A363B"/>
                </a:solidFill>
                <a:effectLst/>
                <a:uLnTx/>
                <a:uFillTx/>
                <a:latin typeface="Segoe UI"/>
                <a:ea typeface="+mn-ea"/>
                <a:cs typeface="+mn-cs"/>
              </a:rPr>
              <a:t>conservative operations until further notice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a:p>
            <a:pPr lvl="0" algn="ctr">
              <a:defRPr/>
            </a:pPr>
            <a:r>
              <a:rPr kumimoji="0" lang="en-US" sz="1200" b="1" i="0" u="none" strike="noStrike" kern="100" cap="none" spc="-50" normalizeH="0" baseline="0" noProof="0" dirty="0" smtClean="0">
                <a:ln>
                  <a:noFill/>
                </a:ln>
                <a:solidFill>
                  <a:srgbClr val="2A363B"/>
                </a:solidFill>
                <a:effectLst/>
                <a:uLnTx/>
                <a:uFillTx/>
                <a:latin typeface="Segoe UI"/>
                <a:ea typeface="+mn-ea"/>
                <a:cs typeface="+mn-cs"/>
              </a:rPr>
              <a:t>Thurs. 2/11: </a:t>
            </a:r>
            <a:r>
              <a:rPr lang="en-US" sz="1200" kern="100" spc="-50" dirty="0" smtClean="0">
                <a:solidFill>
                  <a:srgbClr val="2A363B"/>
                </a:solidFill>
              </a:rPr>
              <a:t>Began to commit </a:t>
            </a:r>
            <a:r>
              <a:rPr lang="en-US" sz="1200" kern="100" spc="-50" dirty="0">
                <a:solidFill>
                  <a:srgbClr val="2A363B"/>
                </a:solidFill>
              </a:rPr>
              <a:t>generating </a:t>
            </a:r>
            <a:r>
              <a:rPr lang="en-US" sz="1200" kern="100" spc="-50" dirty="0" smtClean="0">
                <a:solidFill>
                  <a:srgbClr val="2A363B"/>
                </a:solidFill>
              </a:rPr>
              <a:t>resources multiple days in advance</a:t>
            </a:r>
            <a:r>
              <a:rPr lang="en-US" sz="1200" kern="100" spc="-50" dirty="0">
                <a:solidFill>
                  <a:srgbClr val="2A363B"/>
                </a:solidFill>
              </a:rPr>
              <a:t/>
            </a:r>
            <a:br>
              <a:rPr lang="en-US" sz="1200" kern="100" spc="-50" dirty="0">
                <a:solidFill>
                  <a:srgbClr val="2A363B"/>
                </a:solidFill>
              </a:rPr>
            </a:br>
            <a:r>
              <a:rPr lang="en-US" sz="1200" kern="100" spc="-50" dirty="0">
                <a:solidFill>
                  <a:srgbClr val="2A363B"/>
                </a:solidFill>
              </a:rPr>
              <a:t>for Sat. 2/13 </a:t>
            </a:r>
            <a:br>
              <a:rPr lang="en-US" sz="1200" kern="100" spc="-50" dirty="0">
                <a:solidFill>
                  <a:srgbClr val="2A363B"/>
                </a:solidFill>
              </a:rPr>
            </a:br>
            <a:r>
              <a:rPr lang="en-US" sz="1200" kern="100" spc="-50" dirty="0">
                <a:solidFill>
                  <a:srgbClr val="2A363B"/>
                </a:solidFill>
              </a:rPr>
              <a:t>to Tues. 2/16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00" cap="none" spc="-50" normalizeH="0" baseline="0" noProof="0" dirty="0" smtClean="0">
                <a:ln>
                  <a:noFill/>
                </a:ln>
                <a:solidFill>
                  <a:srgbClr val="2A363B"/>
                </a:solidFill>
                <a:effectLst/>
                <a:uLnTx/>
                <a:uFillTx/>
                <a:latin typeface="Segoe UI"/>
                <a:ea typeface="+mn-ea"/>
                <a:cs typeface="+mn-cs"/>
              </a:rPr>
              <a:t>Sat. 2/13: </a:t>
            </a: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Reminded </a:t>
            </a:r>
            <a:r>
              <a:rPr kumimoji="0" lang="en-US" sz="1200" b="0" i="0" u="none" strike="noStrike" kern="100" cap="none" spc="-50" normalizeH="0" baseline="0" noProof="0" dirty="0">
                <a:ln>
                  <a:noFill/>
                </a:ln>
                <a:solidFill>
                  <a:srgbClr val="2A363B"/>
                </a:solidFill>
                <a:effectLst/>
                <a:uLnTx/>
                <a:uFillTx/>
                <a:latin typeface="Segoe UI"/>
                <a:ea typeface="+mn-ea"/>
                <a:cs typeface="+mn-cs"/>
              </a:rPr>
              <a:t>market participants of emergency cap &amp; offer processes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65" name="Rectangle 64"/>
          <p:cNvSpPr/>
          <p:nvPr/>
        </p:nvSpPr>
        <p:spPr>
          <a:xfrm>
            <a:off x="3566844" y="1199565"/>
            <a:ext cx="997203" cy="55388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Requested member companies issue public appeals for conservation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00" spc="-50" dirty="0">
              <a:solidFill>
                <a:srgbClr val="2A363B"/>
              </a:solidFill>
              <a:latin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00" cap="none" spc="-50" normalizeH="0" baseline="0" noProof="0" dirty="0" smtClean="0">
              <a:ln>
                <a:noFill/>
              </a:ln>
              <a:solidFill>
                <a:srgbClr val="2A363B"/>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00" spc="-50" dirty="0">
              <a:solidFill>
                <a:srgbClr val="2A363B"/>
              </a:solidFill>
              <a:latin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Declared EEA1 to be effective</a:t>
            </a:r>
            <a:r>
              <a:rPr kumimoji="0" lang="en-US" sz="1200" b="0" i="0" u="none" strike="noStrike" kern="100" cap="none" spc="-50" normalizeH="0" noProof="0" dirty="0" smtClean="0">
                <a:ln>
                  <a:noFill/>
                </a:ln>
                <a:solidFill>
                  <a:srgbClr val="2A363B"/>
                </a:solidFill>
                <a:effectLst/>
                <a:uLnTx/>
                <a:uFillTx/>
                <a:latin typeface="Segoe UI"/>
                <a:ea typeface="+mn-ea"/>
                <a:cs typeface="+mn-cs"/>
              </a:rPr>
              <a:t> 2/15 at 05:00</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67" name="Rectangle 66"/>
          <p:cNvSpPr/>
          <p:nvPr/>
        </p:nvSpPr>
        <p:spPr>
          <a:xfrm>
            <a:off x="4622293" y="2055157"/>
            <a:ext cx="1285401" cy="4663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05:00 </a:t>
            </a:r>
            <a:br>
              <a:rPr kumimoji="0" lang="en-US" sz="1200" b="0" i="0" u="none" strike="noStrike" kern="100" cap="none" spc="-50" normalizeH="0" baseline="0" noProof="0" dirty="0" smtClean="0">
                <a:ln>
                  <a:noFill/>
                </a:ln>
                <a:solidFill>
                  <a:srgbClr val="2A363B"/>
                </a:solidFill>
                <a:effectLst/>
                <a:uLnTx/>
                <a:uFillTx/>
                <a:latin typeface="Segoe UI"/>
                <a:ea typeface="+mn-ea"/>
                <a:cs typeface="+mn-cs"/>
              </a:rPr>
            </a:b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Declared EEA1</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68" name="Rectangle 67"/>
          <p:cNvSpPr/>
          <p:nvPr/>
        </p:nvSpPr>
        <p:spPr>
          <a:xfrm>
            <a:off x="4622294" y="2555055"/>
            <a:ext cx="1285401" cy="666022"/>
          </a:xfrm>
          <a:prstGeom prst="rect">
            <a:avLst/>
          </a:prstGeom>
          <a:solidFill>
            <a:srgbClr val="FF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07:22 </a:t>
            </a:r>
            <a:r>
              <a:rPr kumimoji="0" lang="en-US" sz="1200" b="0" i="0" u="none" strike="noStrike" kern="100" cap="none" spc="-50" normalizeH="0" baseline="0" noProof="0" dirty="0">
                <a:ln>
                  <a:noFill/>
                </a:ln>
                <a:solidFill>
                  <a:srgbClr val="2A363B"/>
                </a:solidFill>
                <a:effectLst/>
                <a:uLnTx/>
                <a:uFillTx/>
                <a:latin typeface="Segoe UI"/>
                <a:ea typeface="+mn-ea"/>
                <a:cs typeface="+mn-cs"/>
              </a:rPr>
              <a:t/>
            </a:r>
            <a:br>
              <a:rPr kumimoji="0" lang="en-US" sz="1200" b="0" i="0" u="none" strike="noStrike" kern="100" cap="none" spc="-50" normalizeH="0" baseline="0" noProof="0" dirty="0">
                <a:ln>
                  <a:noFill/>
                </a:ln>
                <a:solidFill>
                  <a:srgbClr val="2A363B"/>
                </a:solidFill>
                <a:effectLst/>
                <a:uLnTx/>
                <a:uFillTx/>
                <a:latin typeface="Segoe UI"/>
                <a:ea typeface="+mn-ea"/>
                <a:cs typeface="+mn-cs"/>
              </a:rPr>
            </a:b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Declared EEA2</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69" name="Rectangle 68"/>
          <p:cNvSpPr/>
          <p:nvPr/>
        </p:nvSpPr>
        <p:spPr>
          <a:xfrm>
            <a:off x="4622292" y="3259749"/>
            <a:ext cx="1285402" cy="5985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10:08</a:t>
            </a:r>
            <a:br>
              <a:rPr kumimoji="0" lang="en-US" sz="1200" b="0" i="0" u="none" strike="noStrike" kern="100" cap="none" spc="-50" normalizeH="0" baseline="0" noProof="0" dirty="0" smtClean="0">
                <a:ln>
                  <a:noFill/>
                </a:ln>
                <a:solidFill>
                  <a:srgbClr val="2A363B"/>
                </a:solidFill>
                <a:effectLst/>
                <a:uLnTx/>
                <a:uFillTx/>
                <a:latin typeface="Segoe UI"/>
                <a:ea typeface="+mn-ea"/>
                <a:cs typeface="+mn-cs"/>
              </a:rPr>
            </a:b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Declared EEA3</a:t>
            </a:r>
            <a:br>
              <a:rPr kumimoji="0" lang="en-US" sz="1200" b="0" i="0" u="none" strike="noStrike" kern="100" cap="none" spc="-50" normalizeH="0" baseline="0" noProof="0" dirty="0" smtClean="0">
                <a:ln>
                  <a:noFill/>
                </a:ln>
                <a:solidFill>
                  <a:srgbClr val="2A363B"/>
                </a:solidFill>
                <a:effectLst/>
                <a:uLnTx/>
                <a:uFillTx/>
                <a:latin typeface="Segoe UI"/>
                <a:ea typeface="+mn-ea"/>
                <a:cs typeface="+mn-cs"/>
              </a:rPr>
            </a:br>
            <a:r>
              <a:rPr kumimoji="0" lang="en-US" sz="1200" b="0" i="0" u="none" strike="noStrike" kern="100" cap="none" spc="-50" normalizeH="0" baseline="0" noProof="0" dirty="0">
                <a:ln>
                  <a:noFill/>
                </a:ln>
                <a:solidFill>
                  <a:srgbClr val="2A363B"/>
                </a:solidFill>
                <a:effectLst/>
                <a:uLnTx/>
                <a:uFillTx/>
                <a:latin typeface="Segoe UI" panose="020B0502040204020203" pitchFamily="34" charset="0"/>
                <a:ea typeface="Calibri" panose="020F0502020204030204" pitchFamily="34" charset="0"/>
                <a:cs typeface="Times New Roman" panose="02020603050405020304" pitchFamily="18" charset="0"/>
              </a:rPr>
              <a:t>New record </a:t>
            </a:r>
            <a:r>
              <a:rPr kumimoji="0" lang="en-US" sz="1200" b="0" i="0" u="none" strike="noStrike" kern="100" cap="none" spc="-50" normalizeH="0" baseline="0" noProof="0" dirty="0" smtClean="0">
                <a:ln>
                  <a:noFill/>
                </a:ln>
                <a:solidFill>
                  <a:srgbClr val="2A363B"/>
                </a:solidFill>
                <a:effectLst/>
                <a:uLnTx/>
                <a:uFillTx/>
                <a:latin typeface="Segoe UI" panose="020B0502040204020203" pitchFamily="34" charset="0"/>
                <a:ea typeface="Calibri" panose="020F0502020204030204" pitchFamily="34" charset="0"/>
                <a:cs typeface="Times New Roman" panose="02020603050405020304" pitchFamily="18" charset="0"/>
              </a:rPr>
              <a:t>peak</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70" name="Rectangle 69"/>
          <p:cNvSpPr/>
          <p:nvPr/>
        </p:nvSpPr>
        <p:spPr>
          <a:xfrm>
            <a:off x="4622293" y="3885075"/>
            <a:ext cx="1285402" cy="3825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12:04 - </a:t>
            </a:r>
            <a:r>
              <a:rPr lang="en-US" sz="1200" kern="100" spc="-50" noProof="0" dirty="0" smtClean="0">
                <a:solidFill>
                  <a:srgbClr val="2A363B"/>
                </a:solidFill>
                <a:latin typeface="Segoe UI"/>
              </a:rPr>
              <a:t>Demand</a:t>
            </a:r>
            <a:r>
              <a:rPr lang="en-US" sz="1200" kern="100" spc="-50" dirty="0" smtClean="0">
                <a:solidFill>
                  <a:srgbClr val="2A363B"/>
                </a:solidFill>
                <a:latin typeface="Segoe UI"/>
              </a:rPr>
              <a:t> </a:t>
            </a:r>
            <a:r>
              <a:rPr lang="en-US" sz="1200" kern="100" spc="-50" dirty="0">
                <a:solidFill>
                  <a:srgbClr val="2A363B"/>
                </a:solidFill>
                <a:latin typeface="Segoe UI"/>
              </a:rPr>
              <a:t>i</a:t>
            </a:r>
            <a:r>
              <a:rPr lang="en-US" sz="1200" kern="100" spc="-50" dirty="0" smtClean="0">
                <a:solidFill>
                  <a:srgbClr val="2A363B"/>
                </a:solidFill>
                <a:latin typeface="Segoe UI"/>
              </a:rPr>
              <a:t>nterruption</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71" name="Rectangle 70"/>
          <p:cNvSpPr/>
          <p:nvPr/>
        </p:nvSpPr>
        <p:spPr>
          <a:xfrm>
            <a:off x="4612473" y="4304451"/>
            <a:ext cx="1290845" cy="4459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13:01 - EEA3 </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72" name="Rectangle 71"/>
          <p:cNvSpPr/>
          <p:nvPr/>
        </p:nvSpPr>
        <p:spPr>
          <a:xfrm>
            <a:off x="4621518" y="4787142"/>
            <a:ext cx="1273497" cy="1953843"/>
          </a:xfrm>
          <a:prstGeom prst="rect">
            <a:avLst/>
          </a:prstGeom>
          <a:solidFill>
            <a:srgbClr val="FF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14:00</a:t>
            </a:r>
            <a:br>
              <a:rPr kumimoji="0" lang="en-US" sz="1200" b="0" i="0" u="none" strike="noStrike" kern="100" cap="none" spc="-50" normalizeH="0" baseline="0" noProof="0" dirty="0" smtClean="0">
                <a:ln>
                  <a:noFill/>
                </a:ln>
                <a:solidFill>
                  <a:srgbClr val="2A363B"/>
                </a:solidFill>
                <a:effectLst/>
                <a:uLnTx/>
                <a:uFillTx/>
                <a:latin typeface="Segoe UI"/>
                <a:ea typeface="+mn-ea"/>
                <a:cs typeface="+mn-cs"/>
              </a:rPr>
            </a:b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Declared EEA2</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74" name="Rectangle 73"/>
          <p:cNvSpPr/>
          <p:nvPr/>
        </p:nvSpPr>
        <p:spPr>
          <a:xfrm>
            <a:off x="5964548" y="1199564"/>
            <a:ext cx="1270304" cy="916272"/>
          </a:xfrm>
          <a:prstGeom prst="rect">
            <a:avLst/>
          </a:prstGeom>
          <a:solidFill>
            <a:srgbClr val="FF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EEA2</a:t>
            </a:r>
            <a:br>
              <a:rPr kumimoji="0" lang="en-US" sz="1200" b="0" i="0" u="none" strike="noStrike" kern="100" cap="none" spc="-50" normalizeH="0" baseline="0" noProof="0" dirty="0" smtClean="0">
                <a:ln>
                  <a:noFill/>
                </a:ln>
                <a:solidFill>
                  <a:srgbClr val="2A363B"/>
                </a:solidFill>
                <a:effectLst/>
                <a:uLnTx/>
                <a:uFillTx/>
                <a:latin typeface="Segoe UI"/>
                <a:ea typeface="+mn-ea"/>
                <a:cs typeface="+mn-cs"/>
              </a:rPr>
            </a:b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in effect </a:t>
            </a:r>
            <a:br>
              <a:rPr kumimoji="0" lang="en-US" sz="1200" b="0" i="0" u="none" strike="noStrike" kern="100" cap="none" spc="-50" normalizeH="0" baseline="0" noProof="0" dirty="0" smtClean="0">
                <a:ln>
                  <a:noFill/>
                </a:ln>
                <a:solidFill>
                  <a:srgbClr val="2A363B"/>
                </a:solidFill>
                <a:effectLst/>
                <a:uLnTx/>
                <a:uFillTx/>
                <a:latin typeface="Segoe UI"/>
                <a:ea typeface="+mn-ea"/>
                <a:cs typeface="+mn-cs"/>
              </a:rPr>
            </a:b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76" name="Rectangle 75"/>
          <p:cNvSpPr/>
          <p:nvPr/>
        </p:nvSpPr>
        <p:spPr>
          <a:xfrm>
            <a:off x="5959798" y="3372907"/>
            <a:ext cx="1275054" cy="36952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10:07 – EEA3 </a:t>
            </a:r>
          </a:p>
        </p:txBody>
      </p:sp>
      <p:sp>
        <p:nvSpPr>
          <p:cNvPr id="77" name="Rectangle 76"/>
          <p:cNvSpPr/>
          <p:nvPr/>
        </p:nvSpPr>
        <p:spPr>
          <a:xfrm>
            <a:off x="5959799" y="3772400"/>
            <a:ext cx="1275054" cy="344291"/>
          </a:xfrm>
          <a:prstGeom prst="rect">
            <a:avLst/>
          </a:prstGeom>
          <a:solidFill>
            <a:srgbClr val="FF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11:30</a:t>
            </a:r>
            <a:br>
              <a:rPr kumimoji="0" lang="en-US" sz="1200" b="0" i="0" u="none" strike="noStrike" kern="100" cap="none" spc="-50" normalizeH="0" baseline="0" noProof="0" dirty="0" smtClean="0">
                <a:ln>
                  <a:noFill/>
                </a:ln>
                <a:solidFill>
                  <a:srgbClr val="2A363B"/>
                </a:solidFill>
                <a:effectLst/>
                <a:uLnTx/>
                <a:uFillTx/>
                <a:latin typeface="Segoe UI"/>
                <a:ea typeface="+mn-ea"/>
                <a:cs typeface="+mn-cs"/>
              </a:rPr>
            </a:b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Declared EEA2</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78" name="Rectangle 77"/>
          <p:cNvSpPr/>
          <p:nvPr/>
        </p:nvSpPr>
        <p:spPr>
          <a:xfrm>
            <a:off x="5959799" y="4151742"/>
            <a:ext cx="1275054" cy="15784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12:31</a:t>
            </a:r>
            <a:br>
              <a:rPr kumimoji="0" lang="en-US" sz="1200" b="0" i="0" u="none" strike="noStrike" kern="100" cap="none" spc="-50" normalizeH="0" baseline="0" noProof="0" dirty="0" smtClean="0">
                <a:ln>
                  <a:noFill/>
                </a:ln>
                <a:solidFill>
                  <a:srgbClr val="2A363B"/>
                </a:solidFill>
                <a:effectLst/>
                <a:uLnTx/>
                <a:uFillTx/>
                <a:latin typeface="Segoe UI"/>
                <a:ea typeface="+mn-ea"/>
                <a:cs typeface="+mn-cs"/>
              </a:rPr>
            </a:b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Declared EEA1</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79" name="Rectangle 78"/>
          <p:cNvSpPr/>
          <p:nvPr/>
        </p:nvSpPr>
        <p:spPr>
          <a:xfrm>
            <a:off x="5964548" y="5765291"/>
            <a:ext cx="1270304" cy="973168"/>
          </a:xfrm>
          <a:prstGeom prst="rect">
            <a:avLst/>
          </a:prstGeom>
          <a:solidFill>
            <a:srgbClr val="FF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18:28</a:t>
            </a:r>
            <a:br>
              <a:rPr kumimoji="0" lang="en-US" sz="1200" b="0" i="0" u="none" strike="noStrike" kern="100" cap="none" spc="-50" normalizeH="0" baseline="0" noProof="0" dirty="0" smtClean="0">
                <a:ln>
                  <a:noFill/>
                </a:ln>
                <a:solidFill>
                  <a:srgbClr val="2A363B"/>
                </a:solidFill>
                <a:effectLst/>
                <a:uLnTx/>
                <a:uFillTx/>
                <a:latin typeface="Segoe UI"/>
                <a:ea typeface="+mn-ea"/>
                <a:cs typeface="+mn-cs"/>
              </a:rPr>
            </a:b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Declared EEA2</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84" name="Rectangle 83"/>
          <p:cNvSpPr/>
          <p:nvPr/>
        </p:nvSpPr>
        <p:spPr>
          <a:xfrm>
            <a:off x="7291334" y="1190914"/>
            <a:ext cx="1274090" cy="3149424"/>
          </a:xfrm>
          <a:prstGeom prst="rect">
            <a:avLst/>
          </a:prstGeom>
          <a:solidFill>
            <a:srgbClr val="FF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EEA 2 </a:t>
            </a:r>
            <a:br>
              <a:rPr kumimoji="0" lang="en-US" sz="1200" b="0" i="0" u="none" strike="noStrike" kern="100" cap="none" spc="-50" normalizeH="0" baseline="0" noProof="0" dirty="0" smtClean="0">
                <a:ln>
                  <a:noFill/>
                </a:ln>
                <a:solidFill>
                  <a:srgbClr val="2A363B"/>
                </a:solidFill>
                <a:effectLst/>
                <a:uLnTx/>
                <a:uFillTx/>
                <a:latin typeface="Segoe UI"/>
                <a:ea typeface="+mn-ea"/>
                <a:cs typeface="+mn-cs"/>
              </a:rPr>
            </a:b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in effect</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85" name="Rectangle 84"/>
          <p:cNvSpPr/>
          <p:nvPr/>
        </p:nvSpPr>
        <p:spPr>
          <a:xfrm>
            <a:off x="7290139" y="4391988"/>
            <a:ext cx="1275284" cy="12994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13:15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Declared EEA1</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86" name="Rectangle 85"/>
          <p:cNvSpPr/>
          <p:nvPr/>
        </p:nvSpPr>
        <p:spPr>
          <a:xfrm>
            <a:off x="7291334" y="5728598"/>
            <a:ext cx="1274089" cy="592280"/>
          </a:xfrm>
          <a:prstGeom prst="rect">
            <a:avLst/>
          </a:prstGeom>
          <a:solidFill>
            <a:srgbClr val="FF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18:20</a:t>
            </a:r>
            <a:br>
              <a:rPr kumimoji="0" lang="en-US" sz="1200" b="0" i="0" u="none" strike="noStrike" kern="100" cap="none" spc="-50" normalizeH="0" baseline="0" noProof="0" dirty="0" smtClean="0">
                <a:ln>
                  <a:noFill/>
                </a:ln>
                <a:solidFill>
                  <a:srgbClr val="2A363B"/>
                </a:solidFill>
                <a:effectLst/>
                <a:uLnTx/>
                <a:uFillTx/>
                <a:latin typeface="Segoe UI"/>
                <a:ea typeface="+mn-ea"/>
                <a:cs typeface="+mn-cs"/>
              </a:rPr>
            </a:b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Declared EEA2</a:t>
            </a:r>
            <a:endParaRPr kumimoji="0" lang="en-US" sz="8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87" name="Rectangle 86"/>
          <p:cNvSpPr/>
          <p:nvPr/>
        </p:nvSpPr>
        <p:spPr>
          <a:xfrm>
            <a:off x="7291334" y="6351268"/>
            <a:ext cx="1274089" cy="3803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22:59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Declared EEA1</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90" name="Rectangle 89"/>
          <p:cNvSpPr/>
          <p:nvPr/>
        </p:nvSpPr>
        <p:spPr>
          <a:xfrm>
            <a:off x="4622027" y="1199564"/>
            <a:ext cx="1281292" cy="81103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Conservative operations</a:t>
            </a:r>
            <a:br>
              <a:rPr kumimoji="0" lang="en-US" sz="1200" b="0" i="0" u="none" strike="noStrike" kern="100" cap="none" spc="-50" normalizeH="0" baseline="0" noProof="0" dirty="0" smtClean="0">
                <a:ln>
                  <a:noFill/>
                </a:ln>
                <a:solidFill>
                  <a:srgbClr val="2A363B"/>
                </a:solidFill>
                <a:effectLst/>
                <a:uLnTx/>
                <a:uFillTx/>
                <a:latin typeface="Segoe UI"/>
                <a:ea typeface="+mn-ea"/>
                <a:cs typeface="+mn-cs"/>
              </a:rPr>
            </a:b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in effect</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91" name="Rectangle 90"/>
          <p:cNvSpPr/>
          <p:nvPr/>
        </p:nvSpPr>
        <p:spPr>
          <a:xfrm>
            <a:off x="8637826" y="1179339"/>
            <a:ext cx="1281179" cy="1774263"/>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EEA1 </a:t>
            </a:r>
            <a:br>
              <a:rPr kumimoji="0" lang="en-US" sz="1200" b="0" i="0" u="none" strike="noStrike" kern="100" cap="none" spc="-50" normalizeH="0" baseline="0" noProof="0" dirty="0" smtClean="0">
                <a:ln>
                  <a:noFill/>
                </a:ln>
                <a:solidFill>
                  <a:srgbClr val="2A363B"/>
                </a:solidFill>
                <a:effectLst/>
                <a:uLnTx/>
                <a:uFillTx/>
                <a:latin typeface="Segoe UI"/>
                <a:ea typeface="+mn-ea"/>
                <a:cs typeface="+mn-cs"/>
              </a:rPr>
            </a:b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in effect</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92" name="Rectangle 91"/>
          <p:cNvSpPr/>
          <p:nvPr/>
        </p:nvSpPr>
        <p:spPr>
          <a:xfrm>
            <a:off x="8636863" y="2992124"/>
            <a:ext cx="1294334" cy="2627582"/>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09:30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00" spc="-50" dirty="0" smtClean="0">
                <a:solidFill>
                  <a:srgbClr val="2A363B"/>
                </a:solidFill>
                <a:latin typeface="Segoe UI"/>
              </a:rPr>
              <a:t>Ended EEA </a:t>
            </a: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and remained</a:t>
            </a:r>
            <a:r>
              <a:rPr kumimoji="0" lang="en-US" sz="1200" b="0" i="0" u="none" strike="noStrike" kern="100" cap="none" spc="-50" normalizeH="0" noProof="0" dirty="0" smtClean="0">
                <a:ln>
                  <a:noFill/>
                </a:ln>
                <a:solidFill>
                  <a:srgbClr val="2A363B"/>
                </a:solidFill>
                <a:effectLst/>
                <a:uLnTx/>
                <a:uFillTx/>
                <a:latin typeface="Segoe UI"/>
                <a:ea typeface="+mn-ea"/>
                <a:cs typeface="+mn-cs"/>
              </a:rPr>
              <a:t> in</a:t>
            </a:r>
            <a:r>
              <a:rPr kumimoji="0" lang="en-US" sz="1200" b="0" i="0" u="none" strike="noStrike" kern="100" cap="none" spc="-50" normalizeH="0" baseline="0" noProof="0" dirty="0">
                <a:ln>
                  <a:noFill/>
                </a:ln>
                <a:solidFill>
                  <a:srgbClr val="2A363B"/>
                </a:solidFill>
                <a:effectLst/>
                <a:uLnTx/>
                <a:uFillTx/>
                <a:latin typeface="Segoe UI"/>
                <a:ea typeface="+mn-ea"/>
                <a:cs typeface="+mn-cs"/>
              </a:rPr>
              <a:t/>
            </a:r>
            <a:br>
              <a:rPr kumimoji="0" lang="en-US" sz="1200" b="0" i="0" u="none" strike="noStrike" kern="100" cap="none" spc="-50" normalizeH="0" baseline="0" noProof="0" dirty="0">
                <a:ln>
                  <a:noFill/>
                </a:ln>
                <a:solidFill>
                  <a:srgbClr val="2A363B"/>
                </a:solidFill>
                <a:effectLst/>
                <a:uLnTx/>
                <a:uFillTx/>
                <a:latin typeface="Segoe UI"/>
                <a:ea typeface="+mn-ea"/>
                <a:cs typeface="+mn-cs"/>
              </a:rPr>
            </a:br>
            <a:r>
              <a:rPr kumimoji="0" lang="en-US" sz="1200" b="0" i="0" u="none" strike="noStrike" kern="100" cap="none" spc="-50" normalizeH="0" baseline="0" noProof="0" dirty="0">
                <a:ln>
                  <a:noFill/>
                </a:ln>
                <a:solidFill>
                  <a:srgbClr val="2A363B"/>
                </a:solidFill>
                <a:effectLst/>
                <a:uLnTx/>
                <a:uFillTx/>
                <a:latin typeface="Segoe UI"/>
                <a:ea typeface="+mn-ea"/>
                <a:cs typeface="+mn-cs"/>
              </a:rPr>
              <a:t>conservative operations </a:t>
            </a:r>
            <a:br>
              <a:rPr kumimoji="0" lang="en-US" sz="1200" b="0" i="0" u="none" strike="noStrike" kern="100" cap="none" spc="-50" normalizeH="0" baseline="0" noProof="0" dirty="0">
                <a:ln>
                  <a:noFill/>
                </a:ln>
                <a:solidFill>
                  <a:srgbClr val="2A363B"/>
                </a:solidFill>
                <a:effectLst/>
                <a:uLnTx/>
                <a:uFillTx/>
                <a:latin typeface="Segoe UI"/>
                <a:ea typeface="+mn-ea"/>
                <a:cs typeface="+mn-cs"/>
              </a:rPr>
            </a:br>
            <a:r>
              <a:rPr kumimoji="0" lang="en-US" sz="1200" b="0" i="0" u="none" strike="noStrike" kern="100" cap="none" spc="-50" normalizeH="0" baseline="0" noProof="0" dirty="0">
                <a:ln>
                  <a:noFill/>
                </a:ln>
                <a:solidFill>
                  <a:srgbClr val="2A363B"/>
                </a:solidFill>
                <a:effectLst/>
                <a:uLnTx/>
                <a:uFillTx/>
                <a:latin typeface="Segoe UI"/>
                <a:ea typeface="+mn-ea"/>
                <a:cs typeface="+mn-cs"/>
              </a:rPr>
              <a:t>through 22:00 </a:t>
            </a:r>
            <a:br>
              <a:rPr kumimoji="0" lang="en-US" sz="1200" b="0" i="0" u="none" strike="noStrike" kern="100" cap="none" spc="-50" normalizeH="0" baseline="0" noProof="0" dirty="0">
                <a:ln>
                  <a:noFill/>
                </a:ln>
                <a:solidFill>
                  <a:srgbClr val="2A363B"/>
                </a:solidFill>
                <a:effectLst/>
                <a:uLnTx/>
                <a:uFillTx/>
                <a:latin typeface="Segoe UI"/>
                <a:ea typeface="+mn-ea"/>
                <a:cs typeface="+mn-cs"/>
              </a:rPr>
            </a:br>
            <a:r>
              <a:rPr kumimoji="0" lang="en-US" sz="1200" b="0" i="0" u="none" strike="noStrike" kern="100" cap="none" spc="-50" normalizeH="0" baseline="0" noProof="0" dirty="0">
                <a:ln>
                  <a:noFill/>
                </a:ln>
                <a:solidFill>
                  <a:srgbClr val="2A363B"/>
                </a:solidFill>
                <a:effectLst/>
                <a:uLnTx/>
                <a:uFillTx/>
                <a:latin typeface="Segoe UI"/>
                <a:ea typeface="+mn-ea"/>
                <a:cs typeface="+mn-cs"/>
              </a:rPr>
              <a:t>Sat. 2/20, with appeal for public </a:t>
            </a: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conservation </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93" name="Rectangle 92"/>
          <p:cNvSpPr/>
          <p:nvPr/>
        </p:nvSpPr>
        <p:spPr>
          <a:xfrm>
            <a:off x="8636864" y="5657004"/>
            <a:ext cx="1294334" cy="1086837"/>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18:25 – Declared</a:t>
            </a:r>
            <a:br>
              <a:rPr kumimoji="0" lang="en-US" sz="1200" b="0" i="0" u="none" strike="noStrike" kern="100" cap="none" spc="-50" normalizeH="0" baseline="0" noProof="0" dirty="0" smtClean="0">
                <a:ln>
                  <a:noFill/>
                </a:ln>
                <a:solidFill>
                  <a:srgbClr val="2A363B"/>
                </a:solidFill>
                <a:effectLst/>
                <a:uLnTx/>
                <a:uFillTx/>
                <a:latin typeface="Segoe UI"/>
                <a:ea typeface="+mn-ea"/>
                <a:cs typeface="+mn-cs"/>
              </a:rPr>
            </a:b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EEA1</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94" name="Rectangle 93"/>
          <p:cNvSpPr/>
          <p:nvPr/>
        </p:nvSpPr>
        <p:spPr>
          <a:xfrm>
            <a:off x="9991407" y="1179339"/>
            <a:ext cx="1095692" cy="169776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EEA1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a:ln>
                  <a:noFill/>
                </a:ln>
                <a:solidFill>
                  <a:srgbClr val="2A363B"/>
                </a:solidFill>
                <a:effectLst/>
                <a:uLnTx/>
                <a:uFillTx/>
                <a:latin typeface="Segoe UI"/>
                <a:ea typeface="+mn-ea"/>
                <a:cs typeface="+mn-cs"/>
              </a:rPr>
              <a:t> </a:t>
            </a: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in effect</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95" name="Rectangle 94"/>
          <p:cNvSpPr/>
          <p:nvPr/>
        </p:nvSpPr>
        <p:spPr>
          <a:xfrm>
            <a:off x="10003342" y="2920189"/>
            <a:ext cx="1083758" cy="3818268"/>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80" normalizeH="0" baseline="0" noProof="0" dirty="0" smtClean="0">
                <a:ln>
                  <a:noFill/>
                </a:ln>
                <a:solidFill>
                  <a:srgbClr val="2A363B"/>
                </a:solidFill>
                <a:effectLst/>
                <a:uLnTx/>
                <a:uFillTx/>
                <a:latin typeface="Segoe UI"/>
              </a:rPr>
              <a:t>09:20 </a:t>
            </a:r>
            <a:br>
              <a:rPr kumimoji="0" lang="en-US" sz="1200" b="0" i="0" u="none" strike="noStrike" kern="100" cap="none" spc="-80" normalizeH="0" baseline="0" noProof="0" dirty="0" smtClean="0">
                <a:ln>
                  <a:noFill/>
                </a:ln>
                <a:solidFill>
                  <a:srgbClr val="2A363B"/>
                </a:solidFill>
                <a:effectLst/>
                <a:uLnTx/>
                <a:uFillTx/>
                <a:latin typeface="Segoe UI"/>
              </a:rPr>
            </a:br>
            <a:r>
              <a:rPr lang="en-US" sz="1200" kern="100" spc="-80" noProof="0" dirty="0" smtClean="0">
                <a:solidFill>
                  <a:srgbClr val="2A363B"/>
                </a:solidFill>
                <a:latin typeface="Segoe UI"/>
              </a:rPr>
              <a:t>Ended EEA </a:t>
            </a:r>
            <a:r>
              <a:rPr kumimoji="0" lang="en-US" sz="1200" b="0" i="0" u="none" strike="noStrike" kern="100" cap="none" spc="-80" normalizeH="0" baseline="0" noProof="0" dirty="0" smtClean="0">
                <a:ln>
                  <a:noFill/>
                </a:ln>
                <a:solidFill>
                  <a:srgbClr val="2A363B"/>
                </a:solidFill>
                <a:effectLst/>
                <a:uLnTx/>
                <a:uFillTx/>
                <a:latin typeface="Segoe UI"/>
              </a:rPr>
              <a:t>and remained</a:t>
            </a:r>
            <a:r>
              <a:rPr kumimoji="0" lang="en-US" sz="1200" b="0" i="0" u="none" strike="noStrike" kern="100" cap="none" spc="-80" normalizeH="0" noProof="0" dirty="0" smtClean="0">
                <a:ln>
                  <a:noFill/>
                </a:ln>
                <a:solidFill>
                  <a:srgbClr val="2A363B"/>
                </a:solidFill>
                <a:effectLst/>
                <a:uLnTx/>
                <a:uFillTx/>
                <a:latin typeface="Segoe UI"/>
              </a:rPr>
              <a:t> </a:t>
            </a:r>
            <a:r>
              <a:rPr kumimoji="0" lang="en-US" sz="1200" b="0" i="0" u="none" strike="noStrike" kern="100" cap="none" spc="-80" normalizeH="0" baseline="0" noProof="0" dirty="0" smtClean="0">
                <a:ln>
                  <a:noFill/>
                </a:ln>
                <a:solidFill>
                  <a:srgbClr val="2A363B"/>
                </a:solidFill>
                <a:effectLst/>
                <a:uLnTx/>
                <a:uFillTx/>
                <a:latin typeface="Segoe UI"/>
              </a:rPr>
              <a:t>in</a:t>
            </a:r>
            <a:br>
              <a:rPr kumimoji="0" lang="en-US" sz="1200" b="0" i="0" u="none" strike="noStrike" kern="100" cap="none" spc="-80" normalizeH="0" baseline="0" noProof="0" dirty="0" smtClean="0">
                <a:ln>
                  <a:noFill/>
                </a:ln>
                <a:solidFill>
                  <a:srgbClr val="2A363B"/>
                </a:solidFill>
                <a:effectLst/>
                <a:uLnTx/>
                <a:uFillTx/>
                <a:latin typeface="Segoe UI"/>
              </a:rPr>
            </a:br>
            <a:r>
              <a:rPr kumimoji="0" lang="en-US" sz="1200" b="0" i="0" u="none" strike="noStrike" kern="100" cap="none" spc="-80" normalizeH="0" baseline="0" noProof="0" dirty="0" smtClean="0">
                <a:ln>
                  <a:noFill/>
                </a:ln>
                <a:solidFill>
                  <a:srgbClr val="2A363B"/>
                </a:solidFill>
                <a:effectLst/>
                <a:uLnTx/>
                <a:uFillTx/>
                <a:latin typeface="Segoe UI"/>
              </a:rPr>
              <a:t>conservative operations </a:t>
            </a:r>
            <a:br>
              <a:rPr kumimoji="0" lang="en-US" sz="1200" b="0" i="0" u="none" strike="noStrike" kern="100" cap="none" spc="-80" normalizeH="0" baseline="0" noProof="0" dirty="0" smtClean="0">
                <a:ln>
                  <a:noFill/>
                </a:ln>
                <a:solidFill>
                  <a:srgbClr val="2A363B"/>
                </a:solidFill>
                <a:effectLst/>
                <a:uLnTx/>
                <a:uFillTx/>
                <a:latin typeface="Segoe UI"/>
              </a:rPr>
            </a:br>
            <a:r>
              <a:rPr kumimoji="0" lang="en-US" sz="1200" b="0" i="0" u="none" strike="noStrike" kern="100" cap="none" spc="-80" normalizeH="0" baseline="0" noProof="0" dirty="0" smtClean="0">
                <a:ln>
                  <a:noFill/>
                </a:ln>
                <a:solidFill>
                  <a:srgbClr val="2A363B"/>
                </a:solidFill>
                <a:effectLst/>
                <a:uLnTx/>
                <a:uFillTx/>
                <a:latin typeface="Segoe UI"/>
              </a:rPr>
              <a:t>through 22:00 </a:t>
            </a:r>
            <a:br>
              <a:rPr kumimoji="0" lang="en-US" sz="1200" b="0" i="0" u="none" strike="noStrike" kern="100" cap="none" spc="-80" normalizeH="0" baseline="0" noProof="0" dirty="0" smtClean="0">
                <a:ln>
                  <a:noFill/>
                </a:ln>
                <a:solidFill>
                  <a:srgbClr val="2A363B"/>
                </a:solidFill>
                <a:effectLst/>
                <a:uLnTx/>
                <a:uFillTx/>
                <a:latin typeface="Segoe UI"/>
              </a:rPr>
            </a:br>
            <a:r>
              <a:rPr kumimoji="0" lang="en-US" sz="1200" b="0" i="0" u="none" strike="noStrike" kern="100" cap="none" spc="-80" normalizeH="0" baseline="0" noProof="0" dirty="0" smtClean="0">
                <a:ln>
                  <a:noFill/>
                </a:ln>
                <a:solidFill>
                  <a:srgbClr val="2A363B"/>
                </a:solidFill>
                <a:effectLst/>
                <a:uLnTx/>
                <a:uFillTx/>
                <a:latin typeface="Segoe UI"/>
              </a:rPr>
              <a:t>Sat. 2/20, </a:t>
            </a:r>
            <a:r>
              <a:rPr kumimoji="0" lang="en-US" sz="1200" b="0" i="0" u="none" strike="noStrike" kern="100" cap="none" spc="-80" normalizeH="0" baseline="0" noProof="0" dirty="0">
                <a:ln>
                  <a:noFill/>
                </a:ln>
                <a:solidFill>
                  <a:srgbClr val="2A363B"/>
                </a:solidFill>
                <a:effectLst/>
                <a:uLnTx/>
                <a:uFillTx/>
                <a:latin typeface="Segoe UI"/>
              </a:rPr>
              <a:t>with </a:t>
            </a:r>
            <a:r>
              <a:rPr kumimoji="0" lang="en-US" sz="1200" b="0" i="0" u="none" strike="noStrike" kern="100" cap="none" spc="-80" normalizeH="0" baseline="0" noProof="0" dirty="0" smtClean="0">
                <a:ln>
                  <a:noFill/>
                </a:ln>
                <a:solidFill>
                  <a:srgbClr val="2A363B"/>
                </a:solidFill>
                <a:effectLst/>
                <a:uLnTx/>
                <a:uFillTx/>
                <a:latin typeface="Segoe UI"/>
              </a:rPr>
              <a:t>appeal </a:t>
            </a:r>
            <a:r>
              <a:rPr kumimoji="0" lang="en-US" sz="1200" b="0" i="0" u="none" strike="noStrike" kern="100" cap="none" spc="-80" normalizeH="0" baseline="0" noProof="0" dirty="0">
                <a:ln>
                  <a:noFill/>
                </a:ln>
                <a:solidFill>
                  <a:srgbClr val="2A363B"/>
                </a:solidFill>
                <a:effectLst/>
                <a:uLnTx/>
                <a:uFillTx/>
                <a:latin typeface="Segoe UI"/>
              </a:rPr>
              <a:t>for public conservation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96" name="Rectangle 95"/>
          <p:cNvSpPr/>
          <p:nvPr/>
        </p:nvSpPr>
        <p:spPr>
          <a:xfrm>
            <a:off x="11150634" y="1166933"/>
            <a:ext cx="1000334" cy="4721845"/>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Conservative operations in effect </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97" name="Rectangle 96"/>
          <p:cNvSpPr/>
          <p:nvPr/>
        </p:nvSpPr>
        <p:spPr>
          <a:xfrm>
            <a:off x="11147770" y="5928450"/>
            <a:ext cx="1003198" cy="8032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22:00 Declared</a:t>
            </a:r>
            <a:br>
              <a:rPr kumimoji="0" lang="en-US" sz="1200" b="0" i="0" u="none" strike="noStrike" kern="100" cap="none" spc="-50" normalizeH="0" baseline="0" noProof="0" dirty="0" smtClean="0">
                <a:ln>
                  <a:noFill/>
                </a:ln>
                <a:solidFill>
                  <a:srgbClr val="2A363B"/>
                </a:solidFill>
                <a:effectLst/>
                <a:uLnTx/>
                <a:uFillTx/>
                <a:latin typeface="Segoe UI"/>
                <a:ea typeface="+mn-ea"/>
                <a:cs typeface="+mn-cs"/>
              </a:rPr>
            </a:b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normal operations</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43" name="Rectangle 42"/>
          <p:cNvSpPr/>
          <p:nvPr/>
        </p:nvSpPr>
        <p:spPr>
          <a:xfrm>
            <a:off x="5964548" y="2145327"/>
            <a:ext cx="1270304" cy="380178"/>
          </a:xfrm>
          <a:prstGeom prst="rect">
            <a:avLst/>
          </a:prstGeom>
          <a:solidFill>
            <a:srgbClr val="E86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06:15 </a:t>
            </a:r>
            <a:br>
              <a:rPr kumimoji="0" lang="en-US" sz="1200" b="0" i="0" u="none" strike="noStrike" kern="100" cap="none" spc="-50" normalizeH="0" baseline="0" noProof="0" dirty="0" smtClean="0">
                <a:ln>
                  <a:noFill/>
                </a:ln>
                <a:solidFill>
                  <a:srgbClr val="2A363B"/>
                </a:solidFill>
                <a:effectLst/>
                <a:uLnTx/>
                <a:uFillTx/>
                <a:latin typeface="Segoe UI"/>
                <a:ea typeface="+mn-ea"/>
                <a:cs typeface="+mn-cs"/>
              </a:rPr>
            </a:b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Declared EEA3</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44" name="Rectangle 43"/>
          <p:cNvSpPr/>
          <p:nvPr/>
        </p:nvSpPr>
        <p:spPr>
          <a:xfrm>
            <a:off x="5959798" y="2556576"/>
            <a:ext cx="1275054" cy="790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06:44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00" spc="-50" dirty="0" smtClean="0">
                <a:solidFill>
                  <a:srgbClr val="2A363B"/>
                </a:solidFill>
                <a:latin typeface="Segoe UI"/>
              </a:rPr>
              <a:t>Demand</a:t>
            </a: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 </a:t>
            </a:r>
            <a:r>
              <a:rPr lang="en-US" sz="1200" kern="100" spc="-50" dirty="0">
                <a:solidFill>
                  <a:srgbClr val="2A363B"/>
                </a:solidFill>
                <a:latin typeface="Segoe UI"/>
              </a:rPr>
              <a:t>i</a:t>
            </a: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nterruption</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
        <p:nvSpPr>
          <p:cNvPr id="45" name="Rectangle 44"/>
          <p:cNvSpPr/>
          <p:nvPr/>
        </p:nvSpPr>
        <p:spPr>
          <a:xfrm>
            <a:off x="3574131" y="660715"/>
            <a:ext cx="1006997" cy="4733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00" cap="none" spc="-50" normalizeH="0" baseline="0" noProof="0" dirty="0" smtClean="0">
                <a:ln>
                  <a:noFill/>
                </a:ln>
                <a:solidFill>
                  <a:prstClr val="white"/>
                </a:solidFill>
                <a:effectLst/>
                <a:uLnTx/>
                <a:uFillTx/>
                <a:latin typeface="Segoe UI"/>
                <a:ea typeface="+mn-ea"/>
                <a:cs typeface="+mn-cs"/>
              </a:rPr>
              <a:t>Sun. 2/14</a:t>
            </a:r>
            <a:endParaRPr kumimoji="0" lang="en-US" sz="1300" b="0" i="0" u="none" strike="noStrike" kern="100" cap="none" spc="-50" normalizeH="0" baseline="0" noProof="0" dirty="0">
              <a:ln>
                <a:noFill/>
              </a:ln>
              <a:solidFill>
                <a:prstClr val="white"/>
              </a:solidFill>
              <a:effectLst/>
              <a:uLnTx/>
              <a:uFillTx/>
              <a:latin typeface="Segoe UI"/>
              <a:ea typeface="+mn-ea"/>
              <a:cs typeface="+mn-cs"/>
            </a:endParaRPr>
          </a:p>
        </p:txBody>
      </p:sp>
      <p:sp>
        <p:nvSpPr>
          <p:cNvPr id="52" name="Rectangle 51"/>
          <p:cNvSpPr/>
          <p:nvPr/>
        </p:nvSpPr>
        <p:spPr>
          <a:xfrm>
            <a:off x="7288495" y="660715"/>
            <a:ext cx="1276928" cy="4733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00" cap="none" spc="-50" normalizeH="0" baseline="0" noProof="0" dirty="0" smtClean="0">
                <a:ln>
                  <a:noFill/>
                </a:ln>
                <a:solidFill>
                  <a:prstClr val="white"/>
                </a:solidFill>
                <a:effectLst/>
                <a:uLnTx/>
                <a:uFillTx/>
                <a:latin typeface="Segoe UI"/>
                <a:ea typeface="+mn-ea"/>
                <a:cs typeface="+mn-cs"/>
              </a:rPr>
              <a:t>Wed. 2/17</a:t>
            </a:r>
            <a:endParaRPr kumimoji="0" lang="en-US" sz="1300" b="0" i="0" u="none" strike="noStrike" kern="100" cap="none" spc="-50" normalizeH="0" baseline="0" noProof="0" dirty="0">
              <a:ln>
                <a:noFill/>
              </a:ln>
              <a:solidFill>
                <a:prstClr val="white"/>
              </a:solidFill>
              <a:effectLst/>
              <a:uLnTx/>
              <a:uFillTx/>
              <a:latin typeface="Segoe UI"/>
              <a:ea typeface="+mn-ea"/>
              <a:cs typeface="+mn-cs"/>
            </a:endParaRPr>
          </a:p>
        </p:txBody>
      </p:sp>
      <p:sp>
        <p:nvSpPr>
          <p:cNvPr id="46" name="Rectangle 45"/>
          <p:cNvSpPr/>
          <p:nvPr/>
        </p:nvSpPr>
        <p:spPr>
          <a:xfrm>
            <a:off x="46268" y="4787142"/>
            <a:ext cx="1704176" cy="194225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00" cap="none" spc="-50" normalizeH="0" baseline="0" noProof="0" dirty="0" smtClean="0">
                <a:ln>
                  <a:noFill/>
                </a:ln>
                <a:solidFill>
                  <a:srgbClr val="2A363B"/>
                </a:solidFill>
                <a:effectLst/>
                <a:uLnTx/>
                <a:uFillTx/>
                <a:latin typeface="Segoe UI"/>
                <a:ea typeface="+mn-ea"/>
                <a:cs typeface="+mn-cs"/>
              </a:rPr>
              <a:t>Mon. 2/8: </a:t>
            </a: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Issued </a:t>
            </a:r>
            <a:r>
              <a:rPr kumimoji="0" lang="en-US" sz="1200" b="0" i="0" u="none" strike="noStrike" kern="100" cap="none" spc="-50" normalizeH="0" baseline="0" noProof="0" dirty="0">
                <a:ln>
                  <a:noFill/>
                </a:ln>
                <a:solidFill>
                  <a:srgbClr val="2A363B"/>
                </a:solidFill>
                <a:effectLst/>
                <a:uLnTx/>
                <a:uFillTx/>
                <a:latin typeface="Segoe UI"/>
                <a:ea typeface="+mn-ea"/>
                <a:cs typeface="+mn-cs"/>
              </a:rPr>
              <a:t>resource alert to </a:t>
            </a:r>
            <a:br>
              <a:rPr kumimoji="0" lang="en-US" sz="1200" b="0" i="0" u="none" strike="noStrike" kern="100" cap="none" spc="-50" normalizeH="0" baseline="0" noProof="0" dirty="0">
                <a:ln>
                  <a:noFill/>
                </a:ln>
                <a:solidFill>
                  <a:srgbClr val="2A363B"/>
                </a:solidFill>
                <a:effectLst/>
                <a:uLnTx/>
                <a:uFillTx/>
                <a:latin typeface="Segoe UI"/>
                <a:ea typeface="+mn-ea"/>
                <a:cs typeface="+mn-cs"/>
              </a:rPr>
            </a:br>
            <a:r>
              <a:rPr kumimoji="0" lang="en-US" sz="1200" b="0" i="0" u="none" strike="noStrike" kern="100" cap="none" spc="-50" normalizeH="0" baseline="0" noProof="0" dirty="0">
                <a:ln>
                  <a:noFill/>
                </a:ln>
                <a:solidFill>
                  <a:srgbClr val="2A363B"/>
                </a:solidFill>
                <a:effectLst/>
                <a:uLnTx/>
                <a:uFillTx/>
                <a:latin typeface="Segoe UI"/>
                <a:ea typeface="+mn-ea"/>
                <a:cs typeface="+mn-cs"/>
              </a:rPr>
              <a:t>grid operators</a:t>
            </a: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a:t>
            </a:r>
            <a:r>
              <a:rPr kumimoji="0" lang="en-US" sz="1200" b="0" i="0" u="none" strike="noStrike" kern="100" cap="none" spc="-50" normalizeH="0" baseline="0" noProof="0" dirty="0">
                <a:ln>
                  <a:noFill/>
                </a:ln>
                <a:solidFill>
                  <a:srgbClr val="2A363B"/>
                </a:solidFill>
                <a:effectLst/>
                <a:uLnTx/>
                <a:uFillTx/>
                <a:latin typeface="Segoe UI"/>
                <a:ea typeface="+mn-ea"/>
                <a:cs typeface="+mn-cs"/>
              </a:rPr>
              <a:t/>
            </a:r>
            <a:br>
              <a:rPr kumimoji="0" lang="en-US" sz="1200" b="0" i="0" u="none" strike="noStrike" kern="100" cap="none" spc="-50" normalizeH="0" baseline="0" noProof="0" dirty="0">
                <a:ln>
                  <a:noFill/>
                </a:ln>
                <a:solidFill>
                  <a:srgbClr val="2A363B"/>
                </a:solidFill>
                <a:effectLst/>
                <a:uLnTx/>
                <a:uFillTx/>
                <a:latin typeface="Segoe UI"/>
                <a:ea typeface="+mn-ea"/>
                <a:cs typeface="+mn-cs"/>
              </a:rPr>
            </a:br>
            <a:r>
              <a:rPr kumimoji="0" lang="en-US" sz="1200" b="0" i="0" u="none" strike="noStrike" kern="100" cap="none" spc="-50" normalizeH="0" baseline="0" noProof="0" dirty="0">
                <a:ln>
                  <a:noFill/>
                </a:ln>
                <a:solidFill>
                  <a:srgbClr val="2A363B"/>
                </a:solidFill>
                <a:effectLst/>
                <a:uLnTx/>
                <a:uFillTx/>
                <a:latin typeface="Segoe UI"/>
                <a:ea typeface="+mn-ea"/>
                <a:cs typeface="+mn-cs"/>
              </a:rPr>
              <a:t>“Implement resource preparations…ensure resource commitment start-up and run times ...report fuel shortages &amp; transmission outages…”</a:t>
            </a:r>
          </a:p>
        </p:txBody>
      </p:sp>
      <p:sp>
        <p:nvSpPr>
          <p:cNvPr id="47" name="Rectangle 46"/>
          <p:cNvSpPr/>
          <p:nvPr/>
        </p:nvSpPr>
        <p:spPr>
          <a:xfrm>
            <a:off x="59429" y="1894611"/>
            <a:ext cx="1704176" cy="28557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00" cap="none" spc="-50" normalizeH="0" baseline="0" noProof="0" dirty="0" smtClean="0">
                <a:ln>
                  <a:noFill/>
                </a:ln>
                <a:solidFill>
                  <a:srgbClr val="2A363B"/>
                </a:solidFill>
                <a:effectLst/>
                <a:uLnTx/>
                <a:uFillTx/>
                <a:latin typeface="Segoe UI"/>
                <a:ea typeface="+mn-ea"/>
                <a:cs typeface="+mn-cs"/>
              </a:rPr>
              <a:t>Thurs. 2/4: </a:t>
            </a: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Issued </a:t>
            </a:r>
            <a:r>
              <a:rPr kumimoji="0" lang="en-US" sz="1200" b="0" i="0" u="none" strike="noStrike" kern="100" cap="none" spc="-50" normalizeH="0" baseline="0" noProof="0" dirty="0">
                <a:ln>
                  <a:noFill/>
                </a:ln>
                <a:solidFill>
                  <a:srgbClr val="2A363B"/>
                </a:solidFill>
                <a:effectLst/>
                <a:uLnTx/>
                <a:uFillTx/>
                <a:latin typeface="Segoe UI"/>
                <a:ea typeface="+mn-ea"/>
                <a:cs typeface="+mn-cs"/>
              </a:rPr>
              <a:t>cold weather alert to grid </a:t>
            </a:r>
            <a:r>
              <a:rPr kumimoji="0" lang="en-US" sz="1200" b="0" i="0" u="none" strike="noStrike" kern="100" cap="none" spc="-50" normalizeH="0" baseline="0" noProof="0" dirty="0" smtClean="0">
                <a:ln>
                  <a:noFill/>
                </a:ln>
                <a:solidFill>
                  <a:srgbClr val="2A363B"/>
                </a:solidFill>
                <a:effectLst/>
                <a:uLnTx/>
                <a:uFillTx/>
                <a:latin typeface="Segoe UI"/>
                <a:ea typeface="+mn-ea"/>
                <a:cs typeface="+mn-cs"/>
              </a:rPr>
              <a:t>operators</a:t>
            </a:r>
            <a:endParaRPr kumimoji="0" lang="en-US" sz="1200" b="0" i="0" u="none" strike="noStrike" kern="100" cap="none" spc="-50" normalizeH="0" baseline="0" noProof="0" dirty="0">
              <a:ln>
                <a:noFill/>
              </a:ln>
              <a:solidFill>
                <a:srgbClr val="2A363B"/>
              </a:solidFill>
              <a:effectLst/>
              <a:uLnTx/>
              <a:uFillTx/>
              <a:latin typeface="Segoe UI"/>
              <a:ea typeface="+mn-ea"/>
              <a:cs typeface="+mn-cs"/>
            </a:endParaRPr>
          </a:p>
        </p:txBody>
      </p:sp>
    </p:spTree>
    <p:extLst>
      <p:ext uri="{BB962C8B-B14F-4D97-AF65-F5344CB8AC3E}">
        <p14:creationId xmlns:p14="http://schemas.microsoft.com/office/powerpoint/2010/main" val="1090691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Next Steps</a:t>
            </a:r>
            <a:endParaRPr lang="en-US"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1079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3.googleusercontent.com/wNgY3smIMXlQOLhYIsdtGRhefiBdcADyc4l7-DLXscqSA_o0gZHsg6trkn5smGauZzV2P20qQmNb-gZaG7-ooqyxwxbbZloW6R7VOE_6J4hThGHArZbABVbYQ8J4lZtTWBXY5qWk7rfKi_K7eSD806g654JJIWBU6AgHbCVE4e0BOAWxY1lPvahaUA_PPAl10K64XP8TRsyZngpgc5lwJ2XPakxWyessNzQUDoc-JkxxHtQ1t2eBJf6AS_sXcxAgheur1ACW4LxL4AbT1dCazBGcitnpbNu1niCcPgW5jQ6SHnuGb6-CQUgpl9OrENjclgsEC14UTUCRQE4sYKvq6-3EPA8M3nUWMa6ip3x4OBzK9ER_D2K9uhhiPzMpLW-Dv4WBv7zbD1QbRJ5PN0ToFU69l_TvwjwbNGyZ2B6nfteyXPd6TpUESM0n2Cacnx4rlR0VkqEMhev7E6TXsauzV5oyIOoE_tN8p_UMbpAO55hNgD3Ti1oQra0sRMTD21ghIa2NbZUeOOOPg0XcOfuHtRAVgNHylZ4DMOr65W3sJb95eYcpmveEp1Wf8lJTeR1locq2WMa6-R356Qj7GVBk4DWwb2iMwKHoo3XIbwJfdDkvC89KXQJIsv0FxmrmUsiE9vR_y7MwI_IsP3fffGf1aYUKAtRU3vde=w1406-h937-n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406153"/>
            <a:ext cx="12192000" cy="54518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txBox="1">
            <a:spLocks noChangeArrowheads="1"/>
          </p:cNvSpPr>
          <p:nvPr/>
        </p:nvSpPr>
        <p:spPr bwMode="auto">
          <a:xfrm>
            <a:off x="701394" y="1741664"/>
            <a:ext cx="9805062" cy="3744736"/>
          </a:xfrm>
          <a:prstGeom prst="rect">
            <a:avLst/>
          </a:prstGeom>
          <a:solidFill>
            <a:schemeClr val="bg1">
              <a:alpha val="82000"/>
            </a:schemeClr>
          </a:solidFill>
          <a:extLst/>
        </p:spPr>
        <p:txBody>
          <a:bodyPr vert="horz" lIns="91440" tIns="45720" rIns="91440" bIns="45720" rtlCol="0">
            <a:normAutofit/>
          </a:bodyPr>
          <a:lstStyle>
            <a:defPPr>
              <a:defRPr lang="en-US"/>
            </a:defPPr>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spcAft>
                <a:spcPts val="400"/>
              </a:spcAft>
            </a:pPr>
            <a:endParaRPr lang="en-US" altLang="en-US" dirty="0" smtClean="0"/>
          </a:p>
        </p:txBody>
      </p:sp>
      <p:sp>
        <p:nvSpPr>
          <p:cNvPr id="2" name="Title 1"/>
          <p:cNvSpPr>
            <a:spLocks noGrp="1"/>
          </p:cNvSpPr>
          <p:nvPr>
            <p:ph type="title"/>
          </p:nvPr>
        </p:nvSpPr>
        <p:spPr/>
        <p:txBody>
          <a:bodyPr/>
          <a:lstStyle/>
          <a:p>
            <a:r>
              <a:rPr lang="en-US" dirty="0" smtClean="0"/>
              <a:t>After the storm</a:t>
            </a:r>
            <a:endParaRPr lang="en-US" dirty="0"/>
          </a:p>
        </p:txBody>
      </p:sp>
      <p:sp>
        <p:nvSpPr>
          <p:cNvPr id="3" name="Content Placeholder 2"/>
          <p:cNvSpPr>
            <a:spLocks noGrp="1"/>
          </p:cNvSpPr>
          <p:nvPr>
            <p:ph idx="1"/>
          </p:nvPr>
        </p:nvSpPr>
        <p:spPr>
          <a:xfrm>
            <a:off x="937158" y="2106975"/>
            <a:ext cx="10058401" cy="4850175"/>
          </a:xfrm>
        </p:spPr>
        <p:txBody>
          <a:bodyPr/>
          <a:lstStyle/>
          <a:p>
            <a:r>
              <a:rPr lang="en-US" dirty="0"/>
              <a:t>Collaborate with members and industry to ensure </a:t>
            </a:r>
            <a:r>
              <a:rPr lang="en-US" dirty="0" smtClean="0"/>
              <a:t>region </a:t>
            </a:r>
            <a:br>
              <a:rPr lang="en-US" dirty="0" smtClean="0"/>
            </a:br>
            <a:r>
              <a:rPr lang="en-US" dirty="0" smtClean="0"/>
              <a:t>is equipped </a:t>
            </a:r>
            <a:r>
              <a:rPr lang="en-US" dirty="0"/>
              <a:t>to manage future crises effectively</a:t>
            </a:r>
          </a:p>
          <a:p>
            <a:r>
              <a:rPr lang="en-US" dirty="0"/>
              <a:t>Comply with FERC and NERC inquiries</a:t>
            </a:r>
          </a:p>
          <a:p>
            <a:r>
              <a:rPr lang="en-US" dirty="0"/>
              <a:t>Review </a:t>
            </a:r>
            <a:r>
              <a:rPr lang="en-US" dirty="0" smtClean="0"/>
              <a:t>processes </a:t>
            </a:r>
            <a:r>
              <a:rPr lang="en-US" dirty="0"/>
              <a:t>for improvement areas</a:t>
            </a:r>
          </a:p>
          <a:p>
            <a:r>
              <a:rPr lang="en-US" dirty="0"/>
              <a:t>Document lessons learned</a:t>
            </a:r>
          </a:p>
        </p:txBody>
      </p:sp>
    </p:spTree>
    <p:extLst>
      <p:ext uri="{BB962C8B-B14F-4D97-AF65-F5344CB8AC3E}">
        <p14:creationId xmlns:p14="http://schemas.microsoft.com/office/powerpoint/2010/main" val="1317664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2021 winter</a:t>
            </a:r>
            <a:br>
              <a:rPr lang="en-US" dirty="0" smtClean="0"/>
            </a:br>
            <a:r>
              <a:rPr lang="en-US" dirty="0" smtClean="0"/>
              <a:t>Storm grid emergency</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4859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B8A9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02474" y="-7582"/>
            <a:ext cx="10697146" cy="686558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79" y="1918808"/>
            <a:ext cx="4499403" cy="3374552"/>
          </a:xfrm>
          <a:prstGeom prst="rect">
            <a:avLst/>
          </a:prstGeom>
        </p:spPr>
      </p:pic>
      <p:sp>
        <p:nvSpPr>
          <p:cNvPr id="5" name="Title 1"/>
          <p:cNvSpPr>
            <a:spLocks noGrp="1"/>
          </p:cNvSpPr>
          <p:nvPr>
            <p:ph type="title"/>
          </p:nvPr>
        </p:nvSpPr>
        <p:spPr>
          <a:xfrm>
            <a:off x="94235" y="174212"/>
            <a:ext cx="3502405" cy="1744596"/>
          </a:xfrm>
        </p:spPr>
        <p:txBody>
          <a:bodyPr>
            <a:normAutofit/>
          </a:bodyPr>
          <a:lstStyle/>
          <a:p>
            <a:r>
              <a:rPr lang="en-US" dirty="0" smtClean="0"/>
              <a:t>SPP REGION </a:t>
            </a:r>
            <a:br>
              <a:rPr lang="en-US" dirty="0" smtClean="0"/>
            </a:br>
            <a:r>
              <a:rPr lang="en-US" dirty="0" smtClean="0"/>
              <a:t>IN COLDEST </a:t>
            </a:r>
            <a:br>
              <a:rPr lang="en-US" dirty="0" smtClean="0"/>
            </a:br>
            <a:r>
              <a:rPr lang="en-US" dirty="0" smtClean="0"/>
              <a:t>part of </a:t>
            </a:r>
            <a:r>
              <a:rPr lang="en-US" dirty="0" err="1" smtClean="0"/>
              <a:t>u.s.</a:t>
            </a:r>
            <a:endParaRPr lang="en-US" altLang="en-US" dirty="0" smtClean="0"/>
          </a:p>
        </p:txBody>
      </p:sp>
      <p:sp>
        <p:nvSpPr>
          <p:cNvPr id="2" name="TextBox 1"/>
          <p:cNvSpPr txBox="1"/>
          <p:nvPr/>
        </p:nvSpPr>
        <p:spPr>
          <a:xfrm>
            <a:off x="6328780" y="5214448"/>
            <a:ext cx="976277" cy="338554"/>
          </a:xfrm>
          <a:prstGeom prst="rect">
            <a:avLst/>
          </a:prstGeom>
          <a:solidFill>
            <a:srgbClr val="FFFFFF">
              <a:alpha val="60000"/>
            </a:srgbClr>
          </a:solidFill>
        </p:spPr>
        <p:txBody>
          <a:bodyPr wrap="square" rtlCol="0">
            <a:spAutoFit/>
          </a:bodyPr>
          <a:lstStyle/>
          <a:p>
            <a:pPr algn="ctr"/>
            <a:r>
              <a:rPr lang="en-US" sz="1600" dirty="0" smtClean="0">
                <a:latin typeface="Segoe UI Black" panose="020B0A02040204020203" pitchFamily="34" charset="0"/>
                <a:ea typeface="Segoe UI Black" panose="020B0A02040204020203" pitchFamily="34" charset="0"/>
              </a:rPr>
              <a:t>ERCOT</a:t>
            </a:r>
            <a:endParaRPr lang="en-US" sz="1600" dirty="0">
              <a:latin typeface="Segoe UI Black" panose="020B0A02040204020203" pitchFamily="34" charset="0"/>
              <a:ea typeface="Segoe UI Black" panose="020B0A02040204020203" pitchFamily="34" charset="0"/>
            </a:endParaRPr>
          </a:p>
        </p:txBody>
      </p:sp>
      <p:sp>
        <p:nvSpPr>
          <p:cNvPr id="6" name="TextBox 5"/>
          <p:cNvSpPr txBox="1"/>
          <p:nvPr/>
        </p:nvSpPr>
        <p:spPr>
          <a:xfrm>
            <a:off x="8139602" y="2790092"/>
            <a:ext cx="976277" cy="338554"/>
          </a:xfrm>
          <a:prstGeom prst="rect">
            <a:avLst/>
          </a:prstGeom>
          <a:solidFill>
            <a:srgbClr val="FFFFFF">
              <a:alpha val="60000"/>
            </a:srgbClr>
          </a:solidFill>
        </p:spPr>
        <p:txBody>
          <a:bodyPr wrap="square" rtlCol="0">
            <a:spAutoFit/>
          </a:bodyPr>
          <a:lstStyle/>
          <a:p>
            <a:pPr algn="ctr"/>
            <a:r>
              <a:rPr lang="en-US" sz="1600" dirty="0" smtClean="0">
                <a:latin typeface="Segoe UI Black" panose="020B0A02040204020203" pitchFamily="34" charset="0"/>
                <a:ea typeface="Segoe UI Black" panose="020B0A02040204020203" pitchFamily="34" charset="0"/>
              </a:rPr>
              <a:t>MISO</a:t>
            </a:r>
            <a:endParaRPr lang="en-US" sz="1600" dirty="0">
              <a:latin typeface="Segoe UI Black" panose="020B0A02040204020203" pitchFamily="34" charset="0"/>
              <a:ea typeface="Segoe UI Black" panose="020B0A02040204020203" pitchFamily="34" charset="0"/>
            </a:endParaRPr>
          </a:p>
        </p:txBody>
      </p:sp>
      <p:sp>
        <p:nvSpPr>
          <p:cNvPr id="8" name="TextBox 7"/>
          <p:cNvSpPr txBox="1"/>
          <p:nvPr/>
        </p:nvSpPr>
        <p:spPr>
          <a:xfrm>
            <a:off x="9832888" y="2990147"/>
            <a:ext cx="691230" cy="338554"/>
          </a:xfrm>
          <a:prstGeom prst="rect">
            <a:avLst/>
          </a:prstGeom>
          <a:solidFill>
            <a:srgbClr val="FFFFFF">
              <a:alpha val="60000"/>
            </a:srgbClr>
          </a:solidFill>
        </p:spPr>
        <p:txBody>
          <a:bodyPr wrap="square" rtlCol="0">
            <a:spAutoFit/>
          </a:bodyPr>
          <a:lstStyle/>
          <a:p>
            <a:pPr algn="ctr"/>
            <a:r>
              <a:rPr lang="en-US" sz="1600" dirty="0" smtClean="0">
                <a:latin typeface="Segoe UI Black" panose="020B0A02040204020203" pitchFamily="34" charset="0"/>
                <a:ea typeface="Segoe UI Black" panose="020B0A02040204020203" pitchFamily="34" charset="0"/>
              </a:rPr>
              <a:t>PJM</a:t>
            </a:r>
            <a:endParaRPr lang="en-US" sz="1600" dirty="0">
              <a:latin typeface="Segoe UI Black" panose="020B0A02040204020203" pitchFamily="34" charset="0"/>
              <a:ea typeface="Segoe UI Black" panose="020B0A02040204020203" pitchFamily="34" charset="0"/>
            </a:endParaRPr>
          </a:p>
        </p:txBody>
      </p:sp>
      <p:sp>
        <p:nvSpPr>
          <p:cNvPr id="9" name="TextBox 8"/>
          <p:cNvSpPr txBox="1"/>
          <p:nvPr/>
        </p:nvSpPr>
        <p:spPr>
          <a:xfrm>
            <a:off x="10332720" y="1918808"/>
            <a:ext cx="828848" cy="338554"/>
          </a:xfrm>
          <a:prstGeom prst="rect">
            <a:avLst/>
          </a:prstGeom>
          <a:solidFill>
            <a:srgbClr val="FFFFFF">
              <a:alpha val="60000"/>
            </a:srgbClr>
          </a:solidFill>
        </p:spPr>
        <p:txBody>
          <a:bodyPr wrap="square" rtlCol="0">
            <a:spAutoFit/>
          </a:bodyPr>
          <a:lstStyle/>
          <a:p>
            <a:pPr algn="ctr"/>
            <a:r>
              <a:rPr lang="en-US" sz="1600" dirty="0" smtClean="0">
                <a:latin typeface="Segoe UI Black" panose="020B0A02040204020203" pitchFamily="34" charset="0"/>
                <a:ea typeface="Segoe UI Black" panose="020B0A02040204020203" pitchFamily="34" charset="0"/>
              </a:rPr>
              <a:t>NYISO</a:t>
            </a:r>
            <a:endParaRPr lang="en-US" sz="1600" dirty="0">
              <a:latin typeface="Segoe UI Black" panose="020B0A02040204020203" pitchFamily="34" charset="0"/>
              <a:ea typeface="Segoe UI Black" panose="020B0A02040204020203" pitchFamily="34" charset="0"/>
            </a:endParaRPr>
          </a:p>
        </p:txBody>
      </p:sp>
      <p:sp>
        <p:nvSpPr>
          <p:cNvPr id="10" name="TextBox 9"/>
          <p:cNvSpPr txBox="1"/>
          <p:nvPr/>
        </p:nvSpPr>
        <p:spPr>
          <a:xfrm>
            <a:off x="11092988" y="1253404"/>
            <a:ext cx="922148" cy="338554"/>
          </a:xfrm>
          <a:prstGeom prst="rect">
            <a:avLst/>
          </a:prstGeom>
          <a:solidFill>
            <a:srgbClr val="FFFFFF">
              <a:alpha val="60000"/>
            </a:srgbClr>
          </a:solidFill>
        </p:spPr>
        <p:txBody>
          <a:bodyPr wrap="square" rtlCol="0">
            <a:spAutoFit/>
          </a:bodyPr>
          <a:lstStyle/>
          <a:p>
            <a:pPr algn="ctr"/>
            <a:r>
              <a:rPr lang="en-US" sz="1600" dirty="0" smtClean="0">
                <a:latin typeface="Segoe UI Black" panose="020B0A02040204020203" pitchFamily="34" charset="0"/>
                <a:ea typeface="Segoe UI Black" panose="020B0A02040204020203" pitchFamily="34" charset="0"/>
              </a:rPr>
              <a:t>ISO-NE</a:t>
            </a:r>
            <a:endParaRPr lang="en-US" sz="1600" dirty="0">
              <a:latin typeface="Segoe UI Black" panose="020B0A02040204020203" pitchFamily="34" charset="0"/>
              <a:ea typeface="Segoe UI Black" panose="020B0A02040204020203" pitchFamily="34" charset="0"/>
            </a:endParaRPr>
          </a:p>
        </p:txBody>
      </p:sp>
      <p:sp>
        <p:nvSpPr>
          <p:cNvPr id="11" name="TextBox 10"/>
          <p:cNvSpPr txBox="1"/>
          <p:nvPr/>
        </p:nvSpPr>
        <p:spPr>
          <a:xfrm>
            <a:off x="2930243" y="3606084"/>
            <a:ext cx="834037" cy="338554"/>
          </a:xfrm>
          <a:prstGeom prst="rect">
            <a:avLst/>
          </a:prstGeom>
          <a:solidFill>
            <a:srgbClr val="FFFFFF">
              <a:alpha val="60000"/>
            </a:srgbClr>
          </a:solidFill>
        </p:spPr>
        <p:txBody>
          <a:bodyPr wrap="square" rtlCol="0">
            <a:spAutoFit/>
          </a:bodyPr>
          <a:lstStyle/>
          <a:p>
            <a:pPr algn="ctr"/>
            <a:r>
              <a:rPr lang="en-US" sz="1600" dirty="0" smtClean="0">
                <a:latin typeface="Segoe UI Black" panose="020B0A02040204020203" pitchFamily="34" charset="0"/>
                <a:ea typeface="Segoe UI Black" panose="020B0A02040204020203" pitchFamily="34" charset="0"/>
              </a:rPr>
              <a:t>CAISO</a:t>
            </a:r>
            <a:endParaRPr lang="en-US" sz="1600" dirty="0">
              <a:latin typeface="Segoe UI Black" panose="020B0A02040204020203" pitchFamily="34" charset="0"/>
              <a:ea typeface="Segoe UI Black" panose="020B0A02040204020203" pitchFamily="34" charset="0"/>
            </a:endParaRPr>
          </a:p>
        </p:txBody>
      </p:sp>
      <p:sp>
        <p:nvSpPr>
          <p:cNvPr id="12" name="TextBox 11"/>
          <p:cNvSpPr txBox="1"/>
          <p:nvPr/>
        </p:nvSpPr>
        <p:spPr>
          <a:xfrm>
            <a:off x="6633845" y="3159424"/>
            <a:ext cx="803275" cy="338554"/>
          </a:xfrm>
          <a:prstGeom prst="rect">
            <a:avLst/>
          </a:prstGeom>
          <a:solidFill>
            <a:srgbClr val="FFFFFF">
              <a:alpha val="60000"/>
            </a:srgbClr>
          </a:solidFill>
        </p:spPr>
        <p:txBody>
          <a:bodyPr wrap="square" rtlCol="0">
            <a:spAutoFit/>
          </a:bodyPr>
          <a:lstStyle/>
          <a:p>
            <a:pPr algn="ctr"/>
            <a:r>
              <a:rPr lang="en-US" sz="1600" dirty="0" smtClean="0">
                <a:latin typeface="Segoe UI Black" panose="020B0A02040204020203" pitchFamily="34" charset="0"/>
                <a:ea typeface="Segoe UI Black" panose="020B0A02040204020203" pitchFamily="34" charset="0"/>
              </a:rPr>
              <a:t>SPP</a:t>
            </a:r>
            <a:endParaRPr lang="en-US" sz="1600" dirty="0">
              <a:latin typeface="Segoe UI Black" panose="020B0A02040204020203" pitchFamily="34" charset="0"/>
              <a:ea typeface="Segoe UI Black" panose="020B0A02040204020203" pitchFamily="34" charset="0"/>
            </a:endParaRPr>
          </a:p>
        </p:txBody>
      </p:sp>
      <p:sp>
        <p:nvSpPr>
          <p:cNvPr id="13" name="TextBox 12"/>
          <p:cNvSpPr txBox="1"/>
          <p:nvPr/>
        </p:nvSpPr>
        <p:spPr>
          <a:xfrm>
            <a:off x="196423" y="6419756"/>
            <a:ext cx="3298027" cy="276999"/>
          </a:xfrm>
          <a:prstGeom prst="rect">
            <a:avLst/>
          </a:prstGeom>
          <a:solidFill>
            <a:srgbClr val="FFFFFF">
              <a:alpha val="50196"/>
            </a:srgbClr>
          </a:solidFill>
        </p:spPr>
        <p:txBody>
          <a:bodyPr wrap="square" rtlCol="0">
            <a:spAutoFit/>
          </a:bodyPr>
          <a:lstStyle/>
          <a:p>
            <a:r>
              <a:rPr lang="en-US" sz="1200" dirty="0" smtClean="0">
                <a:ea typeface="Segoe UI Black" panose="020B0A02040204020203" pitchFamily="34" charset="0"/>
              </a:rPr>
              <a:t>* Locations of ISOs/RTOs are approximate</a:t>
            </a:r>
            <a:endParaRPr lang="en-US" sz="1200" dirty="0">
              <a:ea typeface="Segoe UI Black" panose="020B0A02040204020203" pitchFamily="34" charset="0"/>
            </a:endParaRPr>
          </a:p>
        </p:txBody>
      </p:sp>
    </p:spTree>
    <p:extLst>
      <p:ext uri="{BB962C8B-B14F-4D97-AF65-F5344CB8AC3E}">
        <p14:creationId xmlns:p14="http://schemas.microsoft.com/office/powerpoint/2010/main" val="1461101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Operations data</a:t>
            </a:r>
            <a:endParaRPr lang="en-US"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25512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57180437"/>
              </p:ext>
            </p:extLst>
          </p:nvPr>
        </p:nvGraphicFramePr>
        <p:xfrm>
          <a:off x="517389" y="1031587"/>
          <a:ext cx="3516880" cy="5280660"/>
        </p:xfrm>
        <a:graphic>
          <a:graphicData uri="http://schemas.openxmlformats.org/drawingml/2006/table">
            <a:tbl>
              <a:tblPr>
                <a:tableStyleId>{0660B408-B3CF-4A94-85FC-2B1E0A45F4A2}</a:tableStyleId>
              </a:tblPr>
              <a:tblGrid>
                <a:gridCol w="2164233">
                  <a:extLst>
                    <a:ext uri="{9D8B030D-6E8A-4147-A177-3AD203B41FA5}">
                      <a16:colId xmlns:a16="http://schemas.microsoft.com/office/drawing/2014/main" val="2653381694"/>
                    </a:ext>
                  </a:extLst>
                </a:gridCol>
                <a:gridCol w="1352647">
                  <a:extLst>
                    <a:ext uri="{9D8B030D-6E8A-4147-A177-3AD203B41FA5}">
                      <a16:colId xmlns:a16="http://schemas.microsoft.com/office/drawing/2014/main" val="1416030391"/>
                    </a:ext>
                  </a:extLst>
                </a:gridCol>
              </a:tblGrid>
              <a:tr h="238923">
                <a:tc>
                  <a:txBody>
                    <a:bodyPr/>
                    <a:lstStyle/>
                    <a:p>
                      <a:pPr algn="ctr" fontAlgn="b"/>
                      <a:r>
                        <a:rPr lang="en-US" sz="1600" b="1" u="none" strike="noStrike" dirty="0">
                          <a:solidFill>
                            <a:schemeClr val="bg1"/>
                          </a:solidFill>
                          <a:effectLst/>
                        </a:rPr>
                        <a:t>Participating Entity</a:t>
                      </a:r>
                      <a:endParaRPr lang="en-US" sz="1600" b="1"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202F"/>
                    </a:solidFill>
                  </a:tcPr>
                </a:tc>
                <a:tc>
                  <a:txBody>
                    <a:bodyPr/>
                    <a:lstStyle/>
                    <a:p>
                      <a:pPr algn="ctr" fontAlgn="b"/>
                      <a:r>
                        <a:rPr lang="en-US" sz="1600" b="1" u="none" strike="noStrike" dirty="0">
                          <a:solidFill>
                            <a:schemeClr val="bg1"/>
                          </a:solidFill>
                          <a:effectLst/>
                        </a:rPr>
                        <a:t>% of MW</a:t>
                      </a:r>
                      <a:endParaRPr lang="en-US" sz="1600" b="1"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202F"/>
                    </a:solidFill>
                  </a:tcPr>
                </a:tc>
                <a:extLst>
                  <a:ext uri="{0D108BD9-81ED-4DB2-BD59-A6C34878D82A}">
                    <a16:rowId xmlns:a16="http://schemas.microsoft.com/office/drawing/2014/main" val="783370991"/>
                  </a:ext>
                </a:extLst>
              </a:tr>
              <a:tr h="238923">
                <a:tc>
                  <a:txBody>
                    <a:bodyPr/>
                    <a:lstStyle/>
                    <a:p>
                      <a:pPr algn="ctr" rtl="0" fontAlgn="b"/>
                      <a:r>
                        <a:rPr lang="en-US" sz="1600" b="0" i="0" u="none" strike="noStrike" dirty="0">
                          <a:solidFill>
                            <a:srgbClr val="2A363B"/>
                          </a:solidFill>
                          <a:effectLst/>
                          <a:latin typeface="Segoe UI" panose="020B0502040204020203" pitchFamily="34" charset="0"/>
                        </a:rPr>
                        <a:t>CSWS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a:solidFill>
                            <a:srgbClr val="2A363B"/>
                          </a:solidFill>
                          <a:effectLst/>
                          <a:latin typeface="Segoe UI" panose="020B0502040204020203" pitchFamily="34" charset="0"/>
                        </a:rPr>
                        <a:t>16.8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4020528864"/>
                  </a:ext>
                </a:extLst>
              </a:tr>
              <a:tr h="238923">
                <a:tc>
                  <a:txBody>
                    <a:bodyPr/>
                    <a:lstStyle/>
                    <a:p>
                      <a:pPr algn="ctr" rtl="0" fontAlgn="b"/>
                      <a:r>
                        <a:rPr lang="en-US" sz="1600" b="0" i="0" u="none" strike="noStrike" dirty="0">
                          <a:solidFill>
                            <a:srgbClr val="2A363B"/>
                          </a:solidFill>
                          <a:effectLst/>
                          <a:latin typeface="Segoe UI" panose="020B0502040204020203" pitchFamily="34" charset="0"/>
                        </a:rPr>
                        <a:t>WAPA</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a:solidFill>
                            <a:srgbClr val="2A363B"/>
                          </a:solidFill>
                          <a:effectLst/>
                          <a:latin typeface="Segoe UI" panose="020B0502040204020203" pitchFamily="34" charset="0"/>
                        </a:rPr>
                        <a:t>13.5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40881481"/>
                  </a:ext>
                </a:extLst>
              </a:tr>
              <a:tr h="238923">
                <a:tc>
                  <a:txBody>
                    <a:bodyPr/>
                    <a:lstStyle/>
                    <a:p>
                      <a:pPr algn="ctr" rtl="0" fontAlgn="b"/>
                      <a:r>
                        <a:rPr lang="en-US" sz="1600" b="0" i="0" u="none" strike="noStrike" dirty="0">
                          <a:solidFill>
                            <a:srgbClr val="2A363B"/>
                          </a:solidFill>
                          <a:effectLst/>
                          <a:latin typeface="Segoe UI" panose="020B0502040204020203" pitchFamily="34" charset="0"/>
                        </a:rPr>
                        <a:t>SPS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a:solidFill>
                            <a:srgbClr val="2A363B"/>
                          </a:solidFill>
                          <a:effectLst/>
                          <a:latin typeface="Segoe UI" panose="020B0502040204020203" pitchFamily="34" charset="0"/>
                        </a:rPr>
                        <a:t>12.4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1835585788"/>
                  </a:ext>
                </a:extLst>
              </a:tr>
              <a:tr h="238923">
                <a:tc>
                  <a:txBody>
                    <a:bodyPr/>
                    <a:lstStyle/>
                    <a:p>
                      <a:pPr algn="ctr" rtl="0" fontAlgn="b"/>
                      <a:r>
                        <a:rPr lang="en-US" sz="1600" b="0" i="0" u="none" strike="noStrike" dirty="0">
                          <a:solidFill>
                            <a:srgbClr val="2A363B"/>
                          </a:solidFill>
                          <a:effectLst/>
                          <a:latin typeface="Segoe UI" panose="020B0502040204020203" pitchFamily="34" charset="0"/>
                        </a:rPr>
                        <a:t>OKGE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a:solidFill>
                            <a:srgbClr val="2A363B"/>
                          </a:solidFill>
                          <a:effectLst/>
                          <a:latin typeface="Segoe UI" panose="020B0502040204020203" pitchFamily="34" charset="0"/>
                        </a:rPr>
                        <a:t>12.4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3035159538"/>
                  </a:ext>
                </a:extLst>
              </a:tr>
              <a:tr h="238923">
                <a:tc>
                  <a:txBody>
                    <a:bodyPr/>
                    <a:lstStyle/>
                    <a:p>
                      <a:pPr algn="ctr" rtl="0" fontAlgn="b"/>
                      <a:r>
                        <a:rPr lang="en-US" sz="1600" b="0" i="0" u="none" strike="noStrike" dirty="0">
                          <a:solidFill>
                            <a:srgbClr val="2A363B"/>
                          </a:solidFill>
                          <a:effectLst/>
                          <a:latin typeface="Segoe UI" panose="020B0502040204020203" pitchFamily="34" charset="0"/>
                        </a:rPr>
                        <a:t>KCPL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a:solidFill>
                            <a:srgbClr val="2A363B"/>
                          </a:solidFill>
                          <a:effectLst/>
                          <a:latin typeface="Segoe UI" panose="020B0502040204020203" pitchFamily="34" charset="0"/>
                        </a:rPr>
                        <a:t>9.68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3858712479"/>
                  </a:ext>
                </a:extLst>
              </a:tr>
              <a:tr h="238923">
                <a:tc>
                  <a:txBody>
                    <a:bodyPr/>
                    <a:lstStyle/>
                    <a:p>
                      <a:pPr algn="ctr" rtl="0" fontAlgn="b"/>
                      <a:r>
                        <a:rPr lang="en-US" sz="1600" b="0" i="0" u="none" strike="noStrike" dirty="0">
                          <a:solidFill>
                            <a:srgbClr val="2A363B"/>
                          </a:solidFill>
                          <a:effectLst/>
                          <a:latin typeface="Segoe UI" panose="020B0502040204020203" pitchFamily="34" charset="0"/>
                        </a:rPr>
                        <a:t>WR</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a:solidFill>
                            <a:srgbClr val="2A363B"/>
                          </a:solidFill>
                          <a:effectLst/>
                          <a:latin typeface="Segoe UI" panose="020B0502040204020203" pitchFamily="34" charset="0"/>
                        </a:rPr>
                        <a:t>8.49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3593093886"/>
                  </a:ext>
                </a:extLst>
              </a:tr>
              <a:tr h="238923">
                <a:tc>
                  <a:txBody>
                    <a:bodyPr/>
                    <a:lstStyle/>
                    <a:p>
                      <a:pPr algn="ctr" rtl="0" fontAlgn="b"/>
                      <a:r>
                        <a:rPr lang="en-US" sz="1600" b="0" i="0" u="none" strike="noStrike" dirty="0">
                          <a:solidFill>
                            <a:srgbClr val="2A363B"/>
                          </a:solidFill>
                          <a:effectLst/>
                          <a:latin typeface="Segoe UI" panose="020B0502040204020203" pitchFamily="34" charset="0"/>
                        </a:rPr>
                        <a:t>NPPD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a:solidFill>
                            <a:srgbClr val="2A363B"/>
                          </a:solidFill>
                          <a:effectLst/>
                          <a:latin typeface="Segoe UI" panose="020B0502040204020203" pitchFamily="34" charset="0"/>
                        </a:rPr>
                        <a:t>6.57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2911300604"/>
                  </a:ext>
                </a:extLst>
              </a:tr>
              <a:tr h="238923">
                <a:tc>
                  <a:txBody>
                    <a:bodyPr/>
                    <a:lstStyle/>
                    <a:p>
                      <a:pPr algn="ctr" rtl="0" fontAlgn="b"/>
                      <a:r>
                        <a:rPr lang="en-US" sz="1600" b="0" i="0" u="none" strike="noStrike" dirty="0">
                          <a:solidFill>
                            <a:srgbClr val="2A363B"/>
                          </a:solidFill>
                          <a:effectLst/>
                          <a:latin typeface="Segoe UI" panose="020B0502040204020203" pitchFamily="34" charset="0"/>
                        </a:rPr>
                        <a:t>OPPD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a:solidFill>
                            <a:srgbClr val="2A363B"/>
                          </a:solidFill>
                          <a:effectLst/>
                          <a:latin typeface="Segoe UI" panose="020B0502040204020203" pitchFamily="34" charset="0"/>
                        </a:rPr>
                        <a:t>4.6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3942638044"/>
                  </a:ext>
                </a:extLst>
              </a:tr>
              <a:tr h="238923">
                <a:tc>
                  <a:txBody>
                    <a:bodyPr/>
                    <a:lstStyle/>
                    <a:p>
                      <a:pPr algn="ctr" rtl="0" fontAlgn="b"/>
                      <a:r>
                        <a:rPr lang="en-US" sz="1600" b="0" i="0" u="none" strike="noStrike" dirty="0">
                          <a:solidFill>
                            <a:srgbClr val="2A363B"/>
                          </a:solidFill>
                          <a:effectLst/>
                          <a:latin typeface="Segoe UI" panose="020B0502040204020203" pitchFamily="34" charset="0"/>
                        </a:rPr>
                        <a:t>WFEC</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a:solidFill>
                            <a:srgbClr val="2A363B"/>
                          </a:solidFill>
                          <a:effectLst/>
                          <a:latin typeface="Segoe UI" panose="020B0502040204020203" pitchFamily="34" charset="0"/>
                        </a:rPr>
                        <a:t>3.78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2878652710"/>
                  </a:ext>
                </a:extLst>
              </a:tr>
              <a:tr h="238923">
                <a:tc>
                  <a:txBody>
                    <a:bodyPr/>
                    <a:lstStyle/>
                    <a:p>
                      <a:pPr algn="ctr" rtl="0" fontAlgn="b"/>
                      <a:r>
                        <a:rPr lang="en-US" sz="1600" b="0" i="0" u="none" strike="noStrike" dirty="0">
                          <a:solidFill>
                            <a:srgbClr val="2A363B"/>
                          </a:solidFill>
                          <a:effectLst/>
                          <a:latin typeface="Segoe UI" panose="020B0502040204020203" pitchFamily="34" charset="0"/>
                        </a:rPr>
                        <a:t>GRDA</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a:solidFill>
                            <a:srgbClr val="2A363B"/>
                          </a:solidFill>
                          <a:effectLst/>
                          <a:latin typeface="Segoe UI" panose="020B0502040204020203" pitchFamily="34" charset="0"/>
                        </a:rPr>
                        <a:t>2.22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1684857337"/>
                  </a:ext>
                </a:extLst>
              </a:tr>
              <a:tr h="238923">
                <a:tc>
                  <a:txBody>
                    <a:bodyPr/>
                    <a:lstStyle/>
                    <a:p>
                      <a:pPr algn="ctr" rtl="0" fontAlgn="b"/>
                      <a:r>
                        <a:rPr lang="en-US" sz="1600" b="0" i="0" u="none" strike="noStrike" dirty="0">
                          <a:solidFill>
                            <a:srgbClr val="2A363B"/>
                          </a:solidFill>
                          <a:effectLst/>
                          <a:latin typeface="Segoe UI" panose="020B0502040204020203" pitchFamily="34" charset="0"/>
                        </a:rPr>
                        <a:t>SECI</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dirty="0">
                          <a:solidFill>
                            <a:srgbClr val="2A363B"/>
                          </a:solidFill>
                          <a:effectLst/>
                          <a:latin typeface="Segoe UI" panose="020B0502040204020203" pitchFamily="34" charset="0"/>
                        </a:rPr>
                        <a:t>2.22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1217405220"/>
                  </a:ext>
                </a:extLst>
              </a:tr>
              <a:tr h="238923">
                <a:tc>
                  <a:txBody>
                    <a:bodyPr/>
                    <a:lstStyle/>
                    <a:p>
                      <a:pPr algn="ctr" rtl="0" fontAlgn="b"/>
                      <a:r>
                        <a:rPr lang="en-US" sz="1600" b="0" i="0" u="none" strike="noStrike" dirty="0">
                          <a:solidFill>
                            <a:srgbClr val="2A363B"/>
                          </a:solidFill>
                          <a:effectLst/>
                          <a:latin typeface="Segoe UI" panose="020B0502040204020203" pitchFamily="34" charset="0"/>
                        </a:rPr>
                        <a:t>EDE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a:solidFill>
                            <a:srgbClr val="2A363B"/>
                          </a:solidFill>
                          <a:effectLst/>
                          <a:latin typeface="Segoe UI" panose="020B0502040204020203" pitchFamily="34" charset="0"/>
                        </a:rPr>
                        <a:t>2.19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2637309062"/>
                  </a:ext>
                </a:extLst>
              </a:tr>
              <a:tr h="238923">
                <a:tc>
                  <a:txBody>
                    <a:bodyPr/>
                    <a:lstStyle/>
                    <a:p>
                      <a:pPr algn="ctr" rtl="0" fontAlgn="b"/>
                      <a:r>
                        <a:rPr lang="en-US" sz="1600" b="0" i="0" u="none" strike="noStrike" dirty="0">
                          <a:solidFill>
                            <a:srgbClr val="2A363B"/>
                          </a:solidFill>
                          <a:effectLst/>
                          <a:latin typeface="Segoe UI" panose="020B0502040204020203" pitchFamily="34" charset="0"/>
                        </a:rPr>
                        <a:t>LES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a:solidFill>
                            <a:srgbClr val="2A363B"/>
                          </a:solidFill>
                          <a:effectLst/>
                          <a:latin typeface="Segoe UI" panose="020B0502040204020203" pitchFamily="34" charset="0"/>
                        </a:rPr>
                        <a:t>1.36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2600339953"/>
                  </a:ext>
                </a:extLst>
              </a:tr>
              <a:tr h="238923">
                <a:tc>
                  <a:txBody>
                    <a:bodyPr/>
                    <a:lstStyle/>
                    <a:p>
                      <a:pPr algn="ctr" rtl="0" fontAlgn="b"/>
                      <a:r>
                        <a:rPr lang="en-US" sz="1600" b="0" i="0" u="none" strike="noStrike" dirty="0">
                          <a:solidFill>
                            <a:srgbClr val="2A363B"/>
                          </a:solidFill>
                          <a:effectLst/>
                          <a:latin typeface="Segoe UI" panose="020B0502040204020203" pitchFamily="34" charset="0"/>
                        </a:rPr>
                        <a:t>SPRM</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dirty="0">
                          <a:solidFill>
                            <a:srgbClr val="2A363B"/>
                          </a:solidFill>
                          <a:effectLst/>
                          <a:latin typeface="Segoe UI" panose="020B0502040204020203" pitchFamily="34" charset="0"/>
                        </a:rPr>
                        <a:t>1.22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2140421911"/>
                  </a:ext>
                </a:extLst>
              </a:tr>
              <a:tr h="238923">
                <a:tc>
                  <a:txBody>
                    <a:bodyPr/>
                    <a:lstStyle/>
                    <a:p>
                      <a:pPr algn="ctr" rtl="0" fontAlgn="b"/>
                      <a:r>
                        <a:rPr lang="en-US" sz="1600" b="0" i="0" u="none" strike="noStrike" dirty="0">
                          <a:solidFill>
                            <a:srgbClr val="2A363B"/>
                          </a:solidFill>
                          <a:effectLst/>
                          <a:latin typeface="Segoe UI" panose="020B0502040204020203" pitchFamily="34" charset="0"/>
                        </a:rPr>
                        <a:t>KACY_N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dirty="0">
                          <a:solidFill>
                            <a:srgbClr val="2A363B"/>
                          </a:solidFill>
                          <a:effectLst/>
                          <a:latin typeface="Segoe UI" panose="020B0502040204020203" pitchFamily="34" charset="0"/>
                        </a:rPr>
                        <a:t>0.92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946040702"/>
                  </a:ext>
                </a:extLst>
              </a:tr>
              <a:tr h="238923">
                <a:tc>
                  <a:txBody>
                    <a:bodyPr/>
                    <a:lstStyle/>
                    <a:p>
                      <a:pPr algn="ctr" rtl="0" fontAlgn="b"/>
                      <a:r>
                        <a:rPr lang="en-US" sz="1600" b="0" i="0" u="none" strike="noStrike" dirty="0">
                          <a:solidFill>
                            <a:srgbClr val="2A363B"/>
                          </a:solidFill>
                          <a:effectLst/>
                          <a:latin typeface="Segoe UI" panose="020B0502040204020203" pitchFamily="34" charset="0"/>
                        </a:rPr>
                        <a:t>CBPC</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dirty="0">
                          <a:solidFill>
                            <a:srgbClr val="2A363B"/>
                          </a:solidFill>
                          <a:effectLst/>
                          <a:latin typeface="Segoe UI" panose="020B0502040204020203" pitchFamily="34" charset="0"/>
                        </a:rPr>
                        <a:t>0.83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2401804421"/>
                  </a:ext>
                </a:extLst>
              </a:tr>
              <a:tr h="238923">
                <a:tc>
                  <a:txBody>
                    <a:bodyPr/>
                    <a:lstStyle/>
                    <a:p>
                      <a:pPr algn="ctr" rtl="0" fontAlgn="b"/>
                      <a:r>
                        <a:rPr lang="en-US" sz="1600" b="0" i="0" u="none" strike="noStrike" dirty="0">
                          <a:solidFill>
                            <a:srgbClr val="2A363B"/>
                          </a:solidFill>
                          <a:effectLst/>
                          <a:latin typeface="Segoe UI" panose="020B0502040204020203" pitchFamily="34" charset="0"/>
                        </a:rPr>
                        <a:t>INDN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dirty="0">
                          <a:solidFill>
                            <a:srgbClr val="2A363B"/>
                          </a:solidFill>
                          <a:effectLst/>
                          <a:latin typeface="Segoe UI" panose="020B0502040204020203" pitchFamily="34" charset="0"/>
                        </a:rPr>
                        <a:t>0.38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3768147929"/>
                  </a:ext>
                </a:extLst>
              </a:tr>
              <a:tr h="238923">
                <a:tc>
                  <a:txBody>
                    <a:bodyPr/>
                    <a:lstStyle/>
                    <a:p>
                      <a:pPr algn="ctr" rtl="0" fontAlgn="b"/>
                      <a:r>
                        <a:rPr lang="en-US" sz="1600" b="0" i="0" u="none" strike="noStrike" dirty="0">
                          <a:solidFill>
                            <a:srgbClr val="2A363B"/>
                          </a:solidFill>
                          <a:effectLst/>
                          <a:latin typeface="Segoe UI" panose="020B0502040204020203" pitchFamily="34" charset="0"/>
                        </a:rPr>
                        <a:t>SPA</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dirty="0">
                          <a:solidFill>
                            <a:srgbClr val="2A363B"/>
                          </a:solidFill>
                          <a:effectLst/>
                          <a:latin typeface="Segoe UI" panose="020B0502040204020203" pitchFamily="34" charset="0"/>
                        </a:rPr>
                        <a:t>0.28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4164627314"/>
                  </a:ext>
                </a:extLst>
              </a:tr>
              <a:tr h="238923">
                <a:tc>
                  <a:txBody>
                    <a:bodyPr/>
                    <a:lstStyle/>
                    <a:p>
                      <a:pPr algn="ctr" rtl="0" fontAlgn="b"/>
                      <a:r>
                        <a:rPr lang="en-US" sz="1600" b="0" i="0" u="none" strike="noStrike">
                          <a:solidFill>
                            <a:srgbClr val="2A363B"/>
                          </a:solidFill>
                          <a:effectLst/>
                          <a:latin typeface="Segoe UI" panose="020B0502040204020203" pitchFamily="34" charset="0"/>
                        </a:rPr>
                        <a:t>TSGT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tc>
                  <a:txBody>
                    <a:bodyPr/>
                    <a:lstStyle/>
                    <a:p>
                      <a:pPr algn="ctr" rtl="0" fontAlgn="b"/>
                      <a:r>
                        <a:rPr lang="en-US" sz="1600" b="0" i="0" u="none" strike="noStrike" dirty="0">
                          <a:solidFill>
                            <a:srgbClr val="2A363B"/>
                          </a:solidFill>
                          <a:effectLst/>
                          <a:latin typeface="Segoe UI" panose="020B0502040204020203" pitchFamily="34" charset="0"/>
                        </a:rPr>
                        <a:t>0.13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3D4"/>
                    </a:solidFill>
                  </a:tcPr>
                </a:tc>
                <a:extLst>
                  <a:ext uri="{0D108BD9-81ED-4DB2-BD59-A6C34878D82A}">
                    <a16:rowId xmlns:a16="http://schemas.microsoft.com/office/drawing/2014/main" val="4195802896"/>
                  </a:ext>
                </a:extLst>
              </a:tr>
              <a:tr h="238923">
                <a:tc>
                  <a:txBody>
                    <a:bodyPr/>
                    <a:lstStyle/>
                    <a:p>
                      <a:pPr algn="ctr" fontAlgn="b"/>
                      <a:r>
                        <a:rPr lang="en-US" sz="1600" b="1" u="none" strike="noStrike">
                          <a:solidFill>
                            <a:schemeClr val="bg1"/>
                          </a:solidFill>
                          <a:effectLst/>
                        </a:rPr>
                        <a:t>SPP Total</a:t>
                      </a:r>
                      <a:endParaRPr lang="en-US" sz="1600" b="1"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202F"/>
                    </a:solidFill>
                  </a:tcPr>
                </a:tc>
                <a:tc>
                  <a:txBody>
                    <a:bodyPr/>
                    <a:lstStyle/>
                    <a:p>
                      <a:pPr algn="ctr" fontAlgn="b"/>
                      <a:r>
                        <a:rPr lang="en-US" sz="1600" b="1" u="none" strike="noStrike" dirty="0" smtClean="0">
                          <a:solidFill>
                            <a:schemeClr val="bg1"/>
                          </a:solidFill>
                          <a:effectLst/>
                        </a:rPr>
                        <a:t>100%</a:t>
                      </a:r>
                      <a:endParaRPr lang="en-US" sz="1600" b="1"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202F"/>
                    </a:solidFill>
                  </a:tcPr>
                </a:tc>
                <a:extLst>
                  <a:ext uri="{0D108BD9-81ED-4DB2-BD59-A6C34878D82A}">
                    <a16:rowId xmlns:a16="http://schemas.microsoft.com/office/drawing/2014/main" val="1174945607"/>
                  </a:ext>
                </a:extLst>
              </a:tr>
            </a:tbl>
          </a:graphicData>
        </a:graphic>
      </p:graphicFrame>
      <p:sp>
        <p:nvSpPr>
          <p:cNvPr id="3" name="TextBox 2"/>
          <p:cNvSpPr txBox="1"/>
          <p:nvPr/>
        </p:nvSpPr>
        <p:spPr>
          <a:xfrm>
            <a:off x="670504" y="373077"/>
            <a:ext cx="6949496" cy="584775"/>
          </a:xfrm>
          <a:prstGeom prst="rect">
            <a:avLst/>
          </a:prstGeom>
          <a:noFill/>
        </p:spPr>
        <p:txBody>
          <a:bodyPr wrap="square" rtlCol="0">
            <a:spAutoFit/>
          </a:bodyPr>
          <a:lstStyle/>
          <a:p>
            <a:r>
              <a:rPr lang="en-US" sz="3200" b="1" cap="all" dirty="0" smtClean="0">
                <a:latin typeface="Segoe UI Black" panose="020B0A02040204020203" pitchFamily="34" charset="0"/>
                <a:ea typeface="Segoe UI Black" panose="020B0A02040204020203" pitchFamily="34" charset="0"/>
                <a:cs typeface="Segoe UI Black" panose="020B0A02040204020203" pitchFamily="34" charset="0"/>
              </a:rPr>
              <a:t>Interruptions by entity</a:t>
            </a:r>
            <a:endParaRPr lang="en-US" sz="3200" b="1" u="sng" cap="all" dirty="0">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11" name="Group 10"/>
          <p:cNvGrpSpPr/>
          <p:nvPr/>
        </p:nvGrpSpPr>
        <p:grpSpPr>
          <a:xfrm>
            <a:off x="4318860" y="1673817"/>
            <a:ext cx="7330827" cy="4814548"/>
            <a:chOff x="4318860" y="1673817"/>
            <a:chExt cx="7330827" cy="4814548"/>
          </a:xfrm>
        </p:grpSpPr>
        <p:graphicFrame>
          <p:nvGraphicFramePr>
            <p:cNvPr id="10" name="Chart 9"/>
            <p:cNvGraphicFramePr>
              <a:graphicFrameLocks/>
            </p:cNvGraphicFramePr>
            <p:nvPr>
              <p:extLst/>
            </p:nvPr>
          </p:nvGraphicFramePr>
          <p:xfrm>
            <a:off x="4318860" y="1673817"/>
            <a:ext cx="7330827" cy="48145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943113" y="4516938"/>
              <a:ext cx="1383712" cy="430887"/>
            </a:xfrm>
            <a:prstGeom prst="rect">
              <a:avLst/>
            </a:prstGeom>
            <a:noFill/>
          </p:spPr>
          <p:txBody>
            <a:bodyPr wrap="none" rtlCol="0">
              <a:spAutoFit/>
            </a:bodyPr>
            <a:lstStyle/>
            <a:p>
              <a:pPr algn="ctr"/>
              <a:r>
                <a:rPr lang="en-US" sz="1100" dirty="0" smtClean="0"/>
                <a:t>610 MW </a:t>
              </a:r>
            </a:p>
            <a:p>
              <a:pPr algn="ctr"/>
              <a:r>
                <a:rPr lang="en-US" sz="1100" dirty="0" smtClean="0"/>
                <a:t>(~1.5% of BA Load)</a:t>
              </a:r>
              <a:endParaRPr lang="en-US" sz="1100" dirty="0"/>
            </a:p>
          </p:txBody>
        </p:sp>
        <p:sp>
          <p:nvSpPr>
            <p:cNvPr id="6" name="TextBox 5"/>
            <p:cNvSpPr txBox="1"/>
            <p:nvPr/>
          </p:nvSpPr>
          <p:spPr>
            <a:xfrm>
              <a:off x="8663148" y="2097572"/>
              <a:ext cx="1383712" cy="430887"/>
            </a:xfrm>
            <a:prstGeom prst="rect">
              <a:avLst/>
            </a:prstGeom>
            <a:noFill/>
          </p:spPr>
          <p:txBody>
            <a:bodyPr wrap="none" rtlCol="0">
              <a:spAutoFit/>
            </a:bodyPr>
            <a:lstStyle/>
            <a:p>
              <a:pPr algn="ctr"/>
              <a:r>
                <a:rPr lang="en-US" sz="1100" dirty="0" smtClean="0"/>
                <a:t>2,718 MW</a:t>
              </a:r>
            </a:p>
            <a:p>
              <a:pPr algn="ctr"/>
              <a:r>
                <a:rPr lang="en-US" sz="1100" dirty="0" smtClean="0"/>
                <a:t>(~6.5% of BA Load)</a:t>
              </a:r>
              <a:endParaRPr lang="en-US" sz="1100" dirty="0"/>
            </a:p>
          </p:txBody>
        </p:sp>
        <p:sp>
          <p:nvSpPr>
            <p:cNvPr id="8" name="TextBox 7"/>
            <p:cNvSpPr txBox="1"/>
            <p:nvPr/>
          </p:nvSpPr>
          <p:spPr>
            <a:xfrm>
              <a:off x="7641064" y="3865647"/>
              <a:ext cx="1383712" cy="430887"/>
            </a:xfrm>
            <a:prstGeom prst="rect">
              <a:avLst/>
            </a:prstGeom>
            <a:noFill/>
          </p:spPr>
          <p:txBody>
            <a:bodyPr wrap="none" rtlCol="0">
              <a:spAutoFit/>
            </a:bodyPr>
            <a:lstStyle/>
            <a:p>
              <a:pPr algn="ctr"/>
              <a:r>
                <a:rPr lang="en-US" sz="1100" dirty="0" smtClean="0"/>
                <a:t>1359 MW</a:t>
              </a:r>
            </a:p>
            <a:p>
              <a:pPr algn="ctr"/>
              <a:r>
                <a:rPr lang="en-US" sz="1100" dirty="0" smtClean="0"/>
                <a:t>(~3.2% of BA Load)</a:t>
              </a:r>
              <a:endParaRPr lang="en-US" sz="1100" dirty="0"/>
            </a:p>
          </p:txBody>
        </p:sp>
      </p:grpSp>
      <p:sp>
        <p:nvSpPr>
          <p:cNvPr id="9" name="Rounded Rectangular Callout 8"/>
          <p:cNvSpPr/>
          <p:nvPr/>
        </p:nvSpPr>
        <p:spPr>
          <a:xfrm>
            <a:off x="8229600" y="385793"/>
            <a:ext cx="3350973" cy="985807"/>
          </a:xfrm>
          <a:prstGeom prst="wedgeRoundRectCallout">
            <a:avLst>
              <a:gd name="adj1" fmla="val -21743"/>
              <a:gd name="adj2" fmla="val 76747"/>
              <a:gd name="adj3" fmla="val 16667"/>
            </a:avLst>
          </a:prstGeom>
          <a:solidFill>
            <a:srgbClr val="E1F3F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Required interruptions were allocated to transmission operators on pro-rata basis</a:t>
            </a:r>
            <a:endParaRPr lang="en-US" dirty="0">
              <a:solidFill>
                <a:schemeClr val="tx1"/>
              </a:solidFill>
            </a:endParaRPr>
          </a:p>
        </p:txBody>
      </p:sp>
    </p:spTree>
    <p:extLst>
      <p:ext uri="{BB962C8B-B14F-4D97-AF65-F5344CB8AC3E}">
        <p14:creationId xmlns:p14="http://schemas.microsoft.com/office/powerpoint/2010/main" val="4198521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484" r="1495" b="2386"/>
          <a:stretch/>
        </p:blipFill>
        <p:spPr>
          <a:xfrm>
            <a:off x="2523744" y="1929370"/>
            <a:ext cx="7814870" cy="4810402"/>
          </a:xfrm>
          <a:prstGeom prst="rect">
            <a:avLst/>
          </a:prstGeom>
        </p:spPr>
      </p:pic>
      <p:sp>
        <p:nvSpPr>
          <p:cNvPr id="7" name="TextBox 6"/>
          <p:cNvSpPr txBox="1"/>
          <p:nvPr/>
        </p:nvSpPr>
        <p:spPr>
          <a:xfrm>
            <a:off x="454050" y="543119"/>
            <a:ext cx="11954257" cy="553998"/>
          </a:xfrm>
          <a:prstGeom prst="rect">
            <a:avLst/>
          </a:prstGeom>
          <a:solidFill>
            <a:schemeClr val="bg1"/>
          </a:solidFill>
        </p:spPr>
        <p:txBody>
          <a:bodyPr wrap="square" rtlCol="0">
            <a:spAutoFit/>
          </a:bodyPr>
          <a:lstStyle/>
          <a:p>
            <a:r>
              <a:rPr lang="en-US" sz="3000" b="1" cap="all" dirty="0" smtClean="0">
                <a:latin typeface="Segoe UI Black" panose="020B0A02040204020203" pitchFamily="34" charset="0"/>
                <a:ea typeface="Segoe UI Black" panose="020B0A02040204020203" pitchFamily="34" charset="0"/>
                <a:cs typeface="Segoe UI Black" panose="020B0A02040204020203" pitchFamily="34" charset="0"/>
              </a:rPr>
              <a:t>available Generation in SPP Market </a:t>
            </a:r>
            <a:endParaRPr lang="en-US" sz="2400" b="1" cap="all" dirty="0">
              <a:solidFill>
                <a:schemeClr val="tx2"/>
              </a:solidFill>
            </a:endParaRPr>
          </a:p>
        </p:txBody>
      </p:sp>
      <p:cxnSp>
        <p:nvCxnSpPr>
          <p:cNvPr id="10" name="Straight Arrow Connector 9"/>
          <p:cNvCxnSpPr/>
          <p:nvPr/>
        </p:nvCxnSpPr>
        <p:spPr>
          <a:xfrm flipH="1" flipV="1">
            <a:off x="6777432" y="4147875"/>
            <a:ext cx="291196" cy="51556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rot="16200000">
            <a:off x="490007" y="3793764"/>
            <a:ext cx="2024913" cy="261610"/>
          </a:xfrm>
          <a:prstGeom prst="rect">
            <a:avLst/>
          </a:prstGeom>
          <a:noFill/>
        </p:spPr>
        <p:txBody>
          <a:bodyPr wrap="none" rtlCol="0">
            <a:spAutoFit/>
          </a:bodyPr>
          <a:lstStyle/>
          <a:p>
            <a:r>
              <a:rPr lang="en-US" sz="1100" dirty="0" smtClean="0">
                <a:solidFill>
                  <a:schemeClr val="bg1">
                    <a:lumMod val="50000"/>
                  </a:schemeClr>
                </a:solidFill>
              </a:rPr>
              <a:t>Average Available Generation</a:t>
            </a:r>
            <a:endParaRPr lang="en-US" sz="1100" dirty="0">
              <a:solidFill>
                <a:schemeClr val="bg1">
                  <a:lumMod val="50000"/>
                </a:schemeClr>
              </a:solidFill>
            </a:endParaRPr>
          </a:p>
        </p:txBody>
      </p:sp>
      <p:sp>
        <p:nvSpPr>
          <p:cNvPr id="8" name="Rounded Rectangular Callout 7"/>
          <p:cNvSpPr/>
          <p:nvPr/>
        </p:nvSpPr>
        <p:spPr>
          <a:xfrm>
            <a:off x="5029201" y="4663439"/>
            <a:ext cx="5105400" cy="994635"/>
          </a:xfrm>
          <a:prstGeom prst="wedgeRoundRectCallout">
            <a:avLst>
              <a:gd name="adj1" fmla="val -20833"/>
              <a:gd name="adj2" fmla="val 51008"/>
              <a:gd name="adj3" fmla="val 16667"/>
            </a:avLst>
          </a:prstGeom>
          <a:solidFill>
            <a:srgbClr val="E1F3F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Extreme </a:t>
            </a:r>
            <a:r>
              <a:rPr lang="en-US" dirty="0" smtClean="0">
                <a:solidFill>
                  <a:schemeClr val="tx1"/>
                </a:solidFill>
              </a:rPr>
              <a:t>weather reduced available </a:t>
            </a:r>
            <a:r>
              <a:rPr lang="en-US" dirty="0">
                <a:solidFill>
                  <a:schemeClr val="tx1"/>
                </a:solidFill>
              </a:rPr>
              <a:t>generation </a:t>
            </a:r>
            <a:r>
              <a:rPr lang="en-US" dirty="0" smtClean="0">
                <a:solidFill>
                  <a:schemeClr val="tx1"/>
                </a:solidFill>
              </a:rPr>
              <a:t>by ~20 </a:t>
            </a:r>
            <a:r>
              <a:rPr lang="en-US" dirty="0">
                <a:solidFill>
                  <a:schemeClr val="tx1"/>
                </a:solidFill>
              </a:rPr>
              <a:t>GW below </a:t>
            </a:r>
            <a:r>
              <a:rPr lang="en-US" dirty="0" smtClean="0">
                <a:solidFill>
                  <a:schemeClr val="tx1"/>
                </a:solidFill>
              </a:rPr>
              <a:t>historical Feb. average</a:t>
            </a:r>
            <a:endParaRPr lang="en-US" dirty="0">
              <a:solidFill>
                <a:schemeClr val="tx1"/>
              </a:solidFill>
            </a:endParaRPr>
          </a:p>
        </p:txBody>
      </p:sp>
    </p:spTree>
    <p:extLst>
      <p:ext uri="{BB962C8B-B14F-4D97-AF65-F5344CB8AC3E}">
        <p14:creationId xmlns:p14="http://schemas.microsoft.com/office/powerpoint/2010/main" val="2033689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8351" y="521879"/>
            <a:ext cx="7463213" cy="584775"/>
          </a:xfrm>
          <a:prstGeom prst="rect">
            <a:avLst/>
          </a:prstGeom>
          <a:solidFill>
            <a:schemeClr val="bg1"/>
          </a:solidFill>
        </p:spPr>
        <p:txBody>
          <a:bodyPr wrap="square" rtlCol="0">
            <a:spAutoFit/>
          </a:bodyPr>
          <a:lstStyle/>
          <a:p>
            <a:r>
              <a:rPr lang="en-US" sz="3200" b="1" dirty="0" smtClean="0">
                <a:latin typeface="Segoe UI Black" panose="020B0A02040204020203" pitchFamily="34" charset="0"/>
                <a:ea typeface="Segoe UI Black" panose="020B0A02040204020203" pitchFamily="34" charset="0"/>
                <a:cs typeface="Segoe UI Black" panose="020B0A02040204020203" pitchFamily="34" charset="0"/>
              </a:rPr>
              <a:t>GENERATING CAPACITY OUTAGES</a:t>
            </a:r>
            <a:endParaRPr lang="en-US" sz="3200" b="1" dirty="0">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10" name="Group 9"/>
          <p:cNvGrpSpPr/>
          <p:nvPr/>
        </p:nvGrpSpPr>
        <p:grpSpPr>
          <a:xfrm>
            <a:off x="713116" y="1643187"/>
            <a:ext cx="10178661" cy="4573583"/>
            <a:chOff x="713116" y="1109931"/>
            <a:chExt cx="10765767" cy="5106839"/>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3116" y="1109931"/>
              <a:ext cx="10765767" cy="5106839"/>
            </a:xfrm>
            <a:prstGeom prst="rect">
              <a:avLst/>
            </a:prstGeom>
          </p:spPr>
        </p:pic>
        <p:sp>
          <p:nvSpPr>
            <p:cNvPr id="4" name="Rectangle 3"/>
            <p:cNvSpPr/>
            <p:nvPr/>
          </p:nvSpPr>
          <p:spPr>
            <a:xfrm>
              <a:off x="7465341" y="1848927"/>
              <a:ext cx="1885693" cy="3628845"/>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096743" y="1571928"/>
              <a:ext cx="2622899" cy="276999"/>
            </a:xfrm>
            <a:prstGeom prst="rect">
              <a:avLst/>
            </a:prstGeom>
            <a:noFill/>
          </p:spPr>
          <p:txBody>
            <a:bodyPr wrap="none" rtlCol="0">
              <a:spAutoFit/>
            </a:bodyPr>
            <a:lstStyle/>
            <a:p>
              <a:pPr algn="ctr"/>
              <a:r>
                <a:rPr lang="en-US" sz="1200" b="1" dirty="0" smtClean="0">
                  <a:solidFill>
                    <a:srgbClr val="C00000"/>
                  </a:solidFill>
                </a:rPr>
                <a:t>Energy Emergency Alerts in Effect</a:t>
              </a:r>
              <a:endParaRPr lang="en-US" sz="1200" b="1" dirty="0">
                <a:solidFill>
                  <a:srgbClr val="C00000"/>
                </a:solidFill>
              </a:endParaRPr>
            </a:p>
          </p:txBody>
        </p:sp>
        <p:sp>
          <p:nvSpPr>
            <p:cNvPr id="9" name="TextBox 8"/>
            <p:cNvSpPr txBox="1"/>
            <p:nvPr/>
          </p:nvSpPr>
          <p:spPr>
            <a:xfrm>
              <a:off x="7605827" y="1154979"/>
              <a:ext cx="860100" cy="326479"/>
            </a:xfrm>
            <a:prstGeom prst="rect">
              <a:avLst/>
            </a:prstGeom>
            <a:solidFill>
              <a:schemeClr val="bg1"/>
            </a:solidFill>
          </p:spPr>
          <p:txBody>
            <a:bodyPr wrap="square" rtlCol="0">
              <a:spAutoFit/>
            </a:bodyPr>
            <a:lstStyle/>
            <a:p>
              <a:r>
                <a:rPr lang="en-US" sz="1300" dirty="0" smtClean="0">
                  <a:latin typeface="Segoe UI" panose="020B0502040204020203" pitchFamily="34" charset="0"/>
                  <a:cs typeface="Segoe UI" panose="020B0502040204020203" pitchFamily="34" charset="0"/>
                </a:rPr>
                <a:t>Fuel Oil</a:t>
              </a:r>
              <a:endParaRPr lang="en-US" sz="1300" dirty="0">
                <a:latin typeface="Segoe UI" panose="020B0502040204020203" pitchFamily="34" charset="0"/>
                <a:cs typeface="Segoe UI" panose="020B0502040204020203" pitchFamily="34" charset="0"/>
              </a:endParaRPr>
            </a:p>
          </p:txBody>
        </p:sp>
      </p:grpSp>
      <p:sp>
        <p:nvSpPr>
          <p:cNvPr id="6" name="Rounded Rectangular Callout 5"/>
          <p:cNvSpPr/>
          <p:nvPr/>
        </p:nvSpPr>
        <p:spPr>
          <a:xfrm>
            <a:off x="9891132" y="170401"/>
            <a:ext cx="2174488" cy="3158015"/>
          </a:xfrm>
          <a:prstGeom prst="wedgeRoundRectCallout">
            <a:avLst>
              <a:gd name="adj1" fmla="val -93568"/>
              <a:gd name="adj2" fmla="val 33740"/>
              <a:gd name="adj3" fmla="val 16667"/>
            </a:avLst>
          </a:prstGeom>
          <a:solidFill>
            <a:srgbClr val="E1F3F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During </a:t>
            </a:r>
            <a:r>
              <a:rPr lang="en-US" dirty="0">
                <a:solidFill>
                  <a:schemeClr val="tx1"/>
                </a:solidFill>
              </a:rPr>
              <a:t>peak </a:t>
            </a:r>
            <a:r>
              <a:rPr lang="en-US" dirty="0" smtClean="0">
                <a:solidFill>
                  <a:schemeClr val="tx1"/>
                </a:solidFill>
              </a:rPr>
              <a:t>conditions,</a:t>
            </a:r>
            <a:endParaRPr lang="en-US" dirty="0"/>
          </a:p>
          <a:p>
            <a:r>
              <a:rPr lang="en-US" dirty="0" smtClean="0">
                <a:solidFill>
                  <a:schemeClr val="tx1"/>
                </a:solidFill>
              </a:rPr>
              <a:t>gas generation contributed to ~60% of total unavailability </a:t>
            </a:r>
            <a:br>
              <a:rPr lang="en-US" dirty="0" smtClean="0">
                <a:solidFill>
                  <a:schemeClr val="tx1"/>
                </a:solidFill>
              </a:rPr>
            </a:br>
            <a:r>
              <a:rPr lang="en-US" sz="500" dirty="0" smtClean="0">
                <a:solidFill>
                  <a:schemeClr val="tx1"/>
                </a:solidFill>
              </a:rPr>
              <a:t/>
            </a:r>
            <a:br>
              <a:rPr lang="en-US" sz="500" dirty="0" smtClean="0">
                <a:solidFill>
                  <a:schemeClr val="tx1"/>
                </a:solidFill>
              </a:rPr>
            </a:br>
            <a:endParaRPr lang="en-US" sz="500" dirty="0" smtClean="0">
              <a:solidFill>
                <a:schemeClr val="tx1"/>
              </a:solidFill>
            </a:endParaRPr>
          </a:p>
          <a:p>
            <a:r>
              <a:rPr lang="en-US" dirty="0" smtClean="0">
                <a:solidFill>
                  <a:schemeClr val="tx1"/>
                </a:solidFill>
              </a:rPr>
              <a:t>Wind generation </a:t>
            </a:r>
            <a:r>
              <a:rPr lang="en-US" dirty="0">
                <a:solidFill>
                  <a:schemeClr val="tx1"/>
                </a:solidFill>
              </a:rPr>
              <a:t>outages </a:t>
            </a:r>
            <a:r>
              <a:rPr lang="en-US" dirty="0" smtClean="0">
                <a:solidFill>
                  <a:schemeClr val="tx1"/>
                </a:solidFill>
              </a:rPr>
              <a:t>~5x more than first week of Feb</a:t>
            </a:r>
            <a:endParaRPr lang="en-US" dirty="0"/>
          </a:p>
        </p:txBody>
      </p:sp>
    </p:spTree>
    <p:extLst>
      <p:ext uri="{BB962C8B-B14F-4D97-AF65-F5344CB8AC3E}">
        <p14:creationId xmlns:p14="http://schemas.microsoft.com/office/powerpoint/2010/main" val="915341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1617" y="1597025"/>
            <a:ext cx="8688416" cy="4851400"/>
          </a:xfrm>
          <a:prstGeom prst="rect">
            <a:avLst/>
          </a:prstGeom>
          <a:ln>
            <a:solidFill>
              <a:schemeClr val="bg1">
                <a:lumMod val="75000"/>
              </a:schemeClr>
            </a:solidFill>
          </a:ln>
        </p:spPr>
      </p:pic>
      <p:sp>
        <p:nvSpPr>
          <p:cNvPr id="2" name="Title 1"/>
          <p:cNvSpPr>
            <a:spLocks noGrp="1"/>
          </p:cNvSpPr>
          <p:nvPr>
            <p:ph type="title"/>
          </p:nvPr>
        </p:nvSpPr>
        <p:spPr/>
        <p:txBody>
          <a:bodyPr/>
          <a:lstStyle/>
          <a:p>
            <a:r>
              <a:rPr lang="en-US" dirty="0"/>
              <a:t>Total </a:t>
            </a:r>
            <a:r>
              <a:rPr lang="en-US" dirty="0" smtClean="0"/>
              <a:t>GENERATING Capacity in SPP</a:t>
            </a:r>
            <a:endParaRPr lang="en-US" dirty="0"/>
          </a:p>
        </p:txBody>
      </p:sp>
      <p:sp>
        <p:nvSpPr>
          <p:cNvPr id="10" name="Rectangle 9"/>
          <p:cNvSpPr/>
          <p:nvPr/>
        </p:nvSpPr>
        <p:spPr>
          <a:xfrm>
            <a:off x="4045334" y="1597025"/>
            <a:ext cx="183766" cy="4586403"/>
          </a:xfrm>
          <a:prstGeom prst="rect">
            <a:avLst/>
          </a:prstGeom>
          <a:noFill/>
          <a:ln w="31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31158" y="1597024"/>
            <a:ext cx="212341" cy="4586403"/>
          </a:xfrm>
          <a:prstGeom prst="rect">
            <a:avLst/>
          </a:prstGeom>
          <a:noFill/>
          <a:ln w="31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86211" y="1332026"/>
            <a:ext cx="902234" cy="243284"/>
          </a:xfrm>
          <a:prstGeom prst="rect">
            <a:avLst/>
          </a:prstGeom>
          <a:noFill/>
        </p:spPr>
        <p:txBody>
          <a:bodyPr wrap="none" rtlCol="0">
            <a:spAutoFit/>
          </a:bodyPr>
          <a:lstStyle/>
          <a:p>
            <a:pPr algn="ctr"/>
            <a:r>
              <a:rPr lang="en-US" sz="1200" b="1" dirty="0" smtClean="0">
                <a:solidFill>
                  <a:srgbClr val="C00000"/>
                </a:solidFill>
              </a:rPr>
              <a:t>2/16 EEA3</a:t>
            </a:r>
            <a:endParaRPr lang="en-US" sz="1200" b="1" dirty="0">
              <a:solidFill>
                <a:srgbClr val="C00000"/>
              </a:solidFill>
            </a:endParaRPr>
          </a:p>
        </p:txBody>
      </p:sp>
      <p:sp>
        <p:nvSpPr>
          <p:cNvPr id="13" name="TextBox 12"/>
          <p:cNvSpPr txBox="1"/>
          <p:nvPr/>
        </p:nvSpPr>
        <p:spPr>
          <a:xfrm>
            <a:off x="3677895" y="1342883"/>
            <a:ext cx="902234" cy="243284"/>
          </a:xfrm>
          <a:prstGeom prst="rect">
            <a:avLst/>
          </a:prstGeom>
          <a:noFill/>
        </p:spPr>
        <p:txBody>
          <a:bodyPr wrap="none" rtlCol="0">
            <a:spAutoFit/>
          </a:bodyPr>
          <a:lstStyle/>
          <a:p>
            <a:pPr algn="ctr"/>
            <a:r>
              <a:rPr lang="en-US" sz="1200" b="1" dirty="0" smtClean="0">
                <a:solidFill>
                  <a:srgbClr val="C00000"/>
                </a:solidFill>
              </a:rPr>
              <a:t>2/15 EEA3</a:t>
            </a:r>
            <a:endParaRPr lang="en-US" sz="1200" b="1" dirty="0">
              <a:solidFill>
                <a:srgbClr val="C00000"/>
              </a:solidFill>
            </a:endParaRPr>
          </a:p>
        </p:txBody>
      </p:sp>
      <p:sp>
        <p:nvSpPr>
          <p:cNvPr id="8" name="Rounded Rectangular Callout 7"/>
          <p:cNvSpPr/>
          <p:nvPr/>
        </p:nvSpPr>
        <p:spPr>
          <a:xfrm>
            <a:off x="10338609" y="2162286"/>
            <a:ext cx="1797182" cy="2466857"/>
          </a:xfrm>
          <a:prstGeom prst="wedgeRoundRectCallout">
            <a:avLst>
              <a:gd name="adj1" fmla="val -51497"/>
              <a:gd name="adj2" fmla="val 53740"/>
              <a:gd name="adj3" fmla="val 16667"/>
            </a:avLst>
          </a:prstGeom>
          <a:solidFill>
            <a:srgbClr val="E1F3F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Available generation during EEA3 periods constituted ~65% of accredited capacity.</a:t>
            </a:r>
            <a:endParaRPr lang="en-US" dirty="0">
              <a:solidFill>
                <a:schemeClr val="tx1"/>
              </a:solidFill>
            </a:endParaRPr>
          </a:p>
        </p:txBody>
      </p:sp>
    </p:spTree>
    <p:extLst>
      <p:ext uri="{BB962C8B-B14F-4D97-AF65-F5344CB8AC3E}">
        <p14:creationId xmlns:p14="http://schemas.microsoft.com/office/powerpoint/2010/main" val="508573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6027" y="1597025"/>
            <a:ext cx="8679595" cy="4851400"/>
          </a:xfrm>
          <a:prstGeom prst="rect">
            <a:avLst/>
          </a:prstGeom>
          <a:ln>
            <a:solidFill>
              <a:schemeClr val="bg1">
                <a:lumMod val="75000"/>
              </a:schemeClr>
            </a:solidFill>
          </a:ln>
        </p:spPr>
      </p:pic>
      <p:sp>
        <p:nvSpPr>
          <p:cNvPr id="2" name="Title 1"/>
          <p:cNvSpPr>
            <a:spLocks noGrp="1"/>
          </p:cNvSpPr>
          <p:nvPr>
            <p:ph type="title"/>
          </p:nvPr>
        </p:nvSpPr>
        <p:spPr/>
        <p:txBody>
          <a:bodyPr/>
          <a:lstStyle/>
          <a:p>
            <a:r>
              <a:rPr lang="en-US" dirty="0" smtClean="0"/>
              <a:t>Generating Capacity in SPP </a:t>
            </a:r>
            <a:r>
              <a:rPr lang="en-US" dirty="0"/>
              <a:t>– </a:t>
            </a:r>
            <a:r>
              <a:rPr lang="en-US" dirty="0" smtClean="0"/>
              <a:t>Coal</a:t>
            </a:r>
            <a:endParaRPr lang="en-US" dirty="0"/>
          </a:p>
        </p:txBody>
      </p:sp>
      <p:sp>
        <p:nvSpPr>
          <p:cNvPr id="7" name="Rectangle 6"/>
          <p:cNvSpPr/>
          <p:nvPr/>
        </p:nvSpPr>
        <p:spPr>
          <a:xfrm>
            <a:off x="4045334" y="1597025"/>
            <a:ext cx="183766" cy="4586403"/>
          </a:xfrm>
          <a:prstGeom prst="rect">
            <a:avLst/>
          </a:prstGeom>
          <a:noFill/>
          <a:ln w="31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31158" y="1597024"/>
            <a:ext cx="212341" cy="4586403"/>
          </a:xfrm>
          <a:prstGeom prst="rect">
            <a:avLst/>
          </a:prstGeom>
          <a:noFill/>
          <a:ln w="31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86211" y="1332026"/>
            <a:ext cx="902234" cy="243284"/>
          </a:xfrm>
          <a:prstGeom prst="rect">
            <a:avLst/>
          </a:prstGeom>
          <a:noFill/>
        </p:spPr>
        <p:txBody>
          <a:bodyPr wrap="none" rtlCol="0">
            <a:spAutoFit/>
          </a:bodyPr>
          <a:lstStyle/>
          <a:p>
            <a:pPr algn="ctr"/>
            <a:r>
              <a:rPr lang="en-US" sz="1200" b="1" dirty="0" smtClean="0">
                <a:solidFill>
                  <a:srgbClr val="C00000"/>
                </a:solidFill>
              </a:rPr>
              <a:t>2/16 EEA3</a:t>
            </a:r>
            <a:endParaRPr lang="en-US" sz="1200" b="1" dirty="0">
              <a:solidFill>
                <a:srgbClr val="C00000"/>
              </a:solidFill>
            </a:endParaRPr>
          </a:p>
        </p:txBody>
      </p:sp>
      <p:sp>
        <p:nvSpPr>
          <p:cNvPr id="10" name="TextBox 9"/>
          <p:cNvSpPr txBox="1"/>
          <p:nvPr/>
        </p:nvSpPr>
        <p:spPr>
          <a:xfrm>
            <a:off x="3677895" y="1342883"/>
            <a:ext cx="902234" cy="243284"/>
          </a:xfrm>
          <a:prstGeom prst="rect">
            <a:avLst/>
          </a:prstGeom>
          <a:noFill/>
        </p:spPr>
        <p:txBody>
          <a:bodyPr wrap="none" rtlCol="0">
            <a:spAutoFit/>
          </a:bodyPr>
          <a:lstStyle/>
          <a:p>
            <a:pPr algn="ctr"/>
            <a:r>
              <a:rPr lang="en-US" sz="1200" b="1" dirty="0" smtClean="0">
                <a:solidFill>
                  <a:srgbClr val="C00000"/>
                </a:solidFill>
              </a:rPr>
              <a:t>2/15 EEA3</a:t>
            </a:r>
            <a:endParaRPr lang="en-US" sz="1200" b="1" dirty="0">
              <a:solidFill>
                <a:srgbClr val="C00000"/>
              </a:solidFill>
            </a:endParaRPr>
          </a:p>
        </p:txBody>
      </p:sp>
      <p:sp>
        <p:nvSpPr>
          <p:cNvPr id="12" name="Rounded Rectangular Callout 11"/>
          <p:cNvSpPr/>
          <p:nvPr/>
        </p:nvSpPr>
        <p:spPr>
          <a:xfrm>
            <a:off x="10387307" y="2097741"/>
            <a:ext cx="1732762" cy="2417106"/>
          </a:xfrm>
          <a:prstGeom prst="wedgeRoundRectCallout">
            <a:avLst>
              <a:gd name="adj1" fmla="val -51798"/>
              <a:gd name="adj2" fmla="val 55191"/>
              <a:gd name="adj3" fmla="val 16667"/>
            </a:avLst>
          </a:prstGeom>
          <a:solidFill>
            <a:srgbClr val="E1F3F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Coal </a:t>
            </a:r>
            <a:r>
              <a:rPr lang="en-US" dirty="0">
                <a:solidFill>
                  <a:schemeClr val="tx1"/>
                </a:solidFill>
              </a:rPr>
              <a:t>generation </a:t>
            </a:r>
            <a:r>
              <a:rPr lang="en-US" dirty="0" smtClean="0">
                <a:solidFill>
                  <a:schemeClr val="tx1"/>
                </a:solidFill>
              </a:rPr>
              <a:t>during </a:t>
            </a:r>
            <a:r>
              <a:rPr lang="en-US" dirty="0">
                <a:solidFill>
                  <a:schemeClr val="tx1"/>
                </a:solidFill>
              </a:rPr>
              <a:t>EEA3 periods constituted </a:t>
            </a:r>
            <a:r>
              <a:rPr lang="en-US" dirty="0" smtClean="0">
                <a:solidFill>
                  <a:schemeClr val="tx1"/>
                </a:solidFill>
              </a:rPr>
              <a:t>~80-82% </a:t>
            </a:r>
            <a:r>
              <a:rPr lang="en-US" dirty="0">
                <a:solidFill>
                  <a:schemeClr val="tx1"/>
                </a:solidFill>
              </a:rPr>
              <a:t>of accredited </a:t>
            </a:r>
            <a:r>
              <a:rPr lang="en-US" dirty="0" smtClean="0">
                <a:solidFill>
                  <a:schemeClr val="tx1"/>
                </a:solidFill>
              </a:rPr>
              <a:t>capacity.</a:t>
            </a:r>
            <a:endParaRPr lang="en-US" dirty="0">
              <a:solidFill>
                <a:schemeClr val="tx1"/>
              </a:solidFill>
            </a:endParaRPr>
          </a:p>
        </p:txBody>
      </p:sp>
    </p:spTree>
    <p:extLst>
      <p:ext uri="{BB962C8B-B14F-4D97-AF65-F5344CB8AC3E}">
        <p14:creationId xmlns:p14="http://schemas.microsoft.com/office/powerpoint/2010/main" val="1235842255"/>
      </p:ext>
    </p:extLst>
  </p:cSld>
  <p:clrMapOvr>
    <a:masterClrMapping/>
  </p:clrMapOvr>
</p:sld>
</file>

<file path=ppt/theme/theme1.xml><?xml version="1.0" encoding="utf-8"?>
<a:theme xmlns:a="http://schemas.openxmlformats.org/drawingml/2006/main" name="Custom Design">
  <a:themeElements>
    <a:clrScheme name="Custom 4">
      <a:dk1>
        <a:srgbClr val="2A363B"/>
      </a:dk1>
      <a:lt1>
        <a:sysClr val="window" lastClr="FFFFFF"/>
      </a:lt1>
      <a:dk2>
        <a:srgbClr val="5A6770"/>
      </a:dk2>
      <a:lt2>
        <a:srgbClr val="E7E6E6"/>
      </a:lt2>
      <a:accent1>
        <a:srgbClr val="C7202F"/>
      </a:accent1>
      <a:accent2>
        <a:srgbClr val="2399BB"/>
      </a:accent2>
      <a:accent3>
        <a:srgbClr val="1FBF92"/>
      </a:accent3>
      <a:accent4>
        <a:srgbClr val="FBAB18"/>
      </a:accent4>
      <a:accent5>
        <a:srgbClr val="A142C0"/>
      </a:accent5>
      <a:accent6>
        <a:srgbClr val="A67777"/>
      </a:accent6>
      <a:hlink>
        <a:srgbClr val="7F7F7F"/>
      </a:hlink>
      <a:folHlink>
        <a:srgbClr val="7F7F7F"/>
      </a:folHlink>
    </a:clrScheme>
    <a:fontScheme name="SPP Branding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P PPT Template 20190903 WIDESCREEN.pptx" id="{C8D55B9D-5C47-423A-935D-96C6FE70FE57}" vid="{3367475A-1A0F-46E7-8C77-823FE3DB71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MU">
    <a:dk1>
      <a:srgbClr val="000000"/>
    </a:dk1>
    <a:lt1>
      <a:sysClr val="window" lastClr="FFFFFF"/>
    </a:lt1>
    <a:dk2>
      <a:srgbClr val="44546A"/>
    </a:dk2>
    <a:lt2>
      <a:srgbClr val="E7E6E6"/>
    </a:lt2>
    <a:accent1>
      <a:srgbClr val="756BB1"/>
    </a:accent1>
    <a:accent2>
      <a:srgbClr val="31A354"/>
    </a:accent2>
    <a:accent3>
      <a:srgbClr val="3182BD"/>
    </a:accent3>
    <a:accent4>
      <a:srgbClr val="DE2D26"/>
    </a:accent4>
    <a:accent5>
      <a:srgbClr val="636363"/>
    </a:accent5>
    <a:accent6>
      <a:srgbClr val="E6550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4493</TotalTime>
  <Words>890</Words>
  <Application>Microsoft Office PowerPoint</Application>
  <PresentationFormat>Widescreen</PresentationFormat>
  <Paragraphs>184</Paragraphs>
  <Slides>19</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Segoe UI</vt:lpstr>
      <vt:lpstr>Segoe UI Black</vt:lpstr>
      <vt:lpstr>Segoe UI Light</vt:lpstr>
      <vt:lpstr>Segoe UI Semibold</vt:lpstr>
      <vt:lpstr>Segoe UI Semilight</vt:lpstr>
      <vt:lpstr>Times New Roman</vt:lpstr>
      <vt:lpstr>Custom Design</vt:lpstr>
      <vt:lpstr>February 2021 winter storm event</vt:lpstr>
      <vt:lpstr>2021 winter Storm grid emergency</vt:lpstr>
      <vt:lpstr>SPP REGION  IN COLDEST  part of u.s.</vt:lpstr>
      <vt:lpstr>Operations data</vt:lpstr>
      <vt:lpstr>PowerPoint Presentation</vt:lpstr>
      <vt:lpstr>PowerPoint Presentation</vt:lpstr>
      <vt:lpstr>PowerPoint Presentation</vt:lpstr>
      <vt:lpstr>Total GENERATING Capacity in SPP</vt:lpstr>
      <vt:lpstr>Generating Capacity in SPP – Coal</vt:lpstr>
      <vt:lpstr>Generating Capacity in SPP – Gas</vt:lpstr>
      <vt:lpstr>Generating Capacity in SPP – Wind</vt:lpstr>
      <vt:lpstr>PowerPoint Presentation</vt:lpstr>
      <vt:lpstr>Natural Gas Prices</vt:lpstr>
      <vt:lpstr>Natural gas hub prices</vt:lpstr>
      <vt:lpstr>Natural gas supply dropped significantly</vt:lpstr>
      <vt:lpstr>Communications</vt:lpstr>
      <vt:lpstr>SPP Balancing authority Operations: Feb. 4-20, 2021</vt:lpstr>
      <vt:lpstr>Next Steps</vt:lpstr>
      <vt:lpstr>After the storm</vt:lpstr>
    </vt:vector>
  </TitlesOfParts>
  <Company>Southwest Power 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2021 winter weather event</dc:title>
  <dc:creator>Russell Carey</dc:creator>
  <cp:lastModifiedBy>Paul Suskie</cp:lastModifiedBy>
  <cp:revision>322</cp:revision>
  <dcterms:created xsi:type="dcterms:W3CDTF">2021-02-18T16:25:23Z</dcterms:created>
  <dcterms:modified xsi:type="dcterms:W3CDTF">2021-06-14T18:26:20Z</dcterms:modified>
</cp:coreProperties>
</file>