
<file path=[Content_Types].xml><?xml version="1.0" encoding="utf-8"?>
<Types xmlns="http://schemas.openxmlformats.org/package/2006/content-types">
  <Default Extension="xml" ContentType="application/xml"/>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48"/>
  </p:notesMasterIdLst>
  <p:sldIdLst>
    <p:sldId id="296" r:id="rId2"/>
    <p:sldId id="297" r:id="rId3"/>
    <p:sldId id="298" r:id="rId4"/>
    <p:sldId id="300" r:id="rId5"/>
    <p:sldId id="301" r:id="rId6"/>
    <p:sldId id="302" r:id="rId7"/>
    <p:sldId id="303" r:id="rId8"/>
    <p:sldId id="304" r:id="rId9"/>
    <p:sldId id="385" r:id="rId10"/>
    <p:sldId id="386" r:id="rId11"/>
    <p:sldId id="308" r:id="rId12"/>
    <p:sldId id="311" r:id="rId13"/>
    <p:sldId id="313" r:id="rId14"/>
    <p:sldId id="315" r:id="rId15"/>
    <p:sldId id="377" r:id="rId16"/>
    <p:sldId id="379" r:id="rId17"/>
    <p:sldId id="382" r:id="rId18"/>
    <p:sldId id="316" r:id="rId19"/>
    <p:sldId id="317" r:id="rId20"/>
    <p:sldId id="318" r:id="rId21"/>
    <p:sldId id="321" r:id="rId22"/>
    <p:sldId id="323" r:id="rId23"/>
    <p:sldId id="324" r:id="rId24"/>
    <p:sldId id="351" r:id="rId25"/>
    <p:sldId id="368" r:id="rId26"/>
    <p:sldId id="380" r:id="rId27"/>
    <p:sldId id="334" r:id="rId28"/>
    <p:sldId id="335" r:id="rId29"/>
    <p:sldId id="337" r:id="rId30"/>
    <p:sldId id="338" r:id="rId31"/>
    <p:sldId id="339" r:id="rId32"/>
    <p:sldId id="340" r:id="rId33"/>
    <p:sldId id="342" r:id="rId34"/>
    <p:sldId id="343" r:id="rId35"/>
    <p:sldId id="344" r:id="rId36"/>
    <p:sldId id="345" r:id="rId37"/>
    <p:sldId id="346" r:id="rId38"/>
    <p:sldId id="347" r:id="rId39"/>
    <p:sldId id="348" r:id="rId40"/>
    <p:sldId id="349" r:id="rId41"/>
    <p:sldId id="389" r:id="rId42"/>
    <p:sldId id="391" r:id="rId43"/>
    <p:sldId id="393" r:id="rId44"/>
    <p:sldId id="395" r:id="rId45"/>
    <p:sldId id="397" r:id="rId46"/>
    <p:sldId id="399"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02"/>
    <p:restoredTop sz="90945" autoAdjust="0"/>
  </p:normalViewPr>
  <p:slideViewPr>
    <p:cSldViewPr snapToGrid="0">
      <p:cViewPr varScale="1">
        <p:scale>
          <a:sx n="119" d="100"/>
          <a:sy n="119" d="100"/>
        </p:scale>
        <p:origin x="992"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A6A4A4-7937-4A66-B0F7-4F02AA80393E}" type="datetimeFigureOut">
              <a:rPr lang="en-US" smtClean="0"/>
              <a:t>11/9/17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29083A-819F-4FCB-8F54-249CF3E25682}" type="slidenum">
              <a:rPr lang="en-US" smtClean="0"/>
              <a:t>‹#›</a:t>
            </a:fld>
            <a:endParaRPr lang="en-US" dirty="0"/>
          </a:p>
        </p:txBody>
      </p:sp>
    </p:spTree>
    <p:extLst>
      <p:ext uri="{BB962C8B-B14F-4D97-AF65-F5344CB8AC3E}">
        <p14:creationId xmlns:p14="http://schemas.microsoft.com/office/powerpoint/2010/main" val="321143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0</a:t>
            </a:fld>
            <a:endParaRPr lang="en-US" dirty="0"/>
          </a:p>
        </p:txBody>
      </p:sp>
    </p:spTree>
    <p:extLst>
      <p:ext uri="{BB962C8B-B14F-4D97-AF65-F5344CB8AC3E}">
        <p14:creationId xmlns:p14="http://schemas.microsoft.com/office/powerpoint/2010/main" val="677889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27</a:t>
            </a:fld>
            <a:endParaRPr lang="en-US" dirty="0"/>
          </a:p>
        </p:txBody>
      </p:sp>
    </p:spTree>
    <p:extLst>
      <p:ext uri="{BB962C8B-B14F-4D97-AF65-F5344CB8AC3E}">
        <p14:creationId xmlns:p14="http://schemas.microsoft.com/office/powerpoint/2010/main" val="705281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31</a:t>
            </a:fld>
            <a:endParaRPr lang="en-US" dirty="0"/>
          </a:p>
        </p:txBody>
      </p:sp>
    </p:spTree>
    <p:extLst>
      <p:ext uri="{BB962C8B-B14F-4D97-AF65-F5344CB8AC3E}">
        <p14:creationId xmlns:p14="http://schemas.microsoft.com/office/powerpoint/2010/main" val="1926191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35</a:t>
            </a:fld>
            <a:endParaRPr lang="en-US" dirty="0"/>
          </a:p>
        </p:txBody>
      </p:sp>
    </p:spTree>
    <p:extLst>
      <p:ext uri="{BB962C8B-B14F-4D97-AF65-F5344CB8AC3E}">
        <p14:creationId xmlns:p14="http://schemas.microsoft.com/office/powerpoint/2010/main" val="1322301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42</a:t>
            </a:fld>
            <a:endParaRPr lang="en-US" dirty="0"/>
          </a:p>
        </p:txBody>
      </p:sp>
    </p:spTree>
    <p:extLst>
      <p:ext uri="{BB962C8B-B14F-4D97-AF65-F5344CB8AC3E}">
        <p14:creationId xmlns:p14="http://schemas.microsoft.com/office/powerpoint/2010/main" val="1075637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45</a:t>
            </a:fld>
            <a:endParaRPr lang="en-US" dirty="0"/>
          </a:p>
        </p:txBody>
      </p:sp>
    </p:spTree>
    <p:extLst>
      <p:ext uri="{BB962C8B-B14F-4D97-AF65-F5344CB8AC3E}">
        <p14:creationId xmlns:p14="http://schemas.microsoft.com/office/powerpoint/2010/main" val="436839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7</a:t>
            </a:fld>
            <a:endParaRPr lang="en-US" dirty="0"/>
          </a:p>
        </p:txBody>
      </p:sp>
    </p:spTree>
    <p:extLst>
      <p:ext uri="{BB962C8B-B14F-4D97-AF65-F5344CB8AC3E}">
        <p14:creationId xmlns:p14="http://schemas.microsoft.com/office/powerpoint/2010/main" val="550211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10</a:t>
            </a:fld>
            <a:endParaRPr lang="en-US" dirty="0"/>
          </a:p>
        </p:txBody>
      </p:sp>
    </p:spTree>
    <p:extLst>
      <p:ext uri="{BB962C8B-B14F-4D97-AF65-F5344CB8AC3E}">
        <p14:creationId xmlns:p14="http://schemas.microsoft.com/office/powerpoint/2010/main" val="386659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13</a:t>
            </a:fld>
            <a:endParaRPr lang="en-US" dirty="0"/>
          </a:p>
        </p:txBody>
      </p:sp>
    </p:spTree>
    <p:extLst>
      <p:ext uri="{BB962C8B-B14F-4D97-AF65-F5344CB8AC3E}">
        <p14:creationId xmlns:p14="http://schemas.microsoft.com/office/powerpoint/2010/main" val="958111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15</a:t>
            </a:fld>
            <a:endParaRPr lang="en-US" dirty="0"/>
          </a:p>
        </p:txBody>
      </p:sp>
    </p:spTree>
    <p:extLst>
      <p:ext uri="{BB962C8B-B14F-4D97-AF65-F5344CB8AC3E}">
        <p14:creationId xmlns:p14="http://schemas.microsoft.com/office/powerpoint/2010/main" val="371484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18</a:t>
            </a:fld>
            <a:endParaRPr lang="en-US" dirty="0"/>
          </a:p>
        </p:txBody>
      </p:sp>
    </p:spTree>
    <p:extLst>
      <p:ext uri="{BB962C8B-B14F-4D97-AF65-F5344CB8AC3E}">
        <p14:creationId xmlns:p14="http://schemas.microsoft.com/office/powerpoint/2010/main" val="1050591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19</a:t>
            </a:fld>
            <a:endParaRPr lang="en-US" dirty="0"/>
          </a:p>
        </p:txBody>
      </p:sp>
    </p:spTree>
    <p:extLst>
      <p:ext uri="{BB962C8B-B14F-4D97-AF65-F5344CB8AC3E}">
        <p14:creationId xmlns:p14="http://schemas.microsoft.com/office/powerpoint/2010/main" val="439998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23</a:t>
            </a:fld>
            <a:endParaRPr lang="en-US" dirty="0"/>
          </a:p>
        </p:txBody>
      </p:sp>
    </p:spTree>
    <p:extLst>
      <p:ext uri="{BB962C8B-B14F-4D97-AF65-F5344CB8AC3E}">
        <p14:creationId xmlns:p14="http://schemas.microsoft.com/office/powerpoint/2010/main" val="1031971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29083A-819F-4FCB-8F54-249CF3E25682}" type="slidenum">
              <a:rPr lang="en-US" smtClean="0"/>
              <a:t>25</a:t>
            </a:fld>
            <a:endParaRPr lang="en-US" dirty="0"/>
          </a:p>
        </p:txBody>
      </p:sp>
    </p:spTree>
    <p:extLst>
      <p:ext uri="{BB962C8B-B14F-4D97-AF65-F5344CB8AC3E}">
        <p14:creationId xmlns:p14="http://schemas.microsoft.com/office/powerpoint/2010/main" val="1601526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57150"/>
            <a:ext cx="9144000" cy="6915150"/>
          </a:xfrm>
          <a:prstGeom prst="rect">
            <a:avLst/>
          </a:prstGeom>
          <a:gradFill flip="none" rotWithShape="1">
            <a:gsLst>
              <a:gs pos="100000">
                <a:schemeClr val="accent1">
                  <a:lumMod val="75000"/>
                </a:schemeClr>
              </a:gs>
              <a:gs pos="0">
                <a:schemeClr val="tx2">
                  <a:lumMod val="50000"/>
                </a:schemeClr>
              </a:gs>
            </a:gsLst>
            <a:lin ang="18900000" scaled="1"/>
            <a:tileRect/>
          </a:gradFill>
          <a:ln w="25400" cap="flat" cmpd="sng" algn="ctr">
            <a:noFill/>
            <a:prstDash val="solid"/>
          </a:ln>
          <a:effectLst>
            <a:outerShdw blurRad="152400" dist="76200" dir="5400000" algn="t" rotWithShape="0">
              <a:prstClr val="black">
                <a:alpha val="40000"/>
              </a:prstClr>
            </a:outerShdw>
          </a:effectLst>
          <a:scene3d>
            <a:camera prst="orthographicFront"/>
            <a:lightRig rig="threePt" dir="t"/>
          </a:scene3d>
          <a:sp3d prstMaterial="metal">
            <a:extrusionClr>
              <a:srgbClr val="2D699F"/>
            </a:extrusionClr>
            <a:contourClr>
              <a:sysClr val="windowText" lastClr="000000"/>
            </a:contourClr>
          </a:sp3d>
        </p:spPr>
        <p:txBody>
          <a:bodyPr lIns="52333" tIns="26167" rIns="52333" bIns="26167" spcCol="0" rtlCol="0" anchor="ctr"/>
          <a:lstStyle/>
          <a:p>
            <a:pPr algn="ctr" defTabSz="592623">
              <a:defRPr/>
            </a:pPr>
            <a:endParaRPr lang="en-US" sz="1200" kern="0" dirty="0">
              <a:solidFill>
                <a:srgbClr val="FFFFFF"/>
              </a:solidFill>
            </a:endParaRPr>
          </a:p>
        </p:txBody>
      </p:sp>
      <p:sp>
        <p:nvSpPr>
          <p:cNvPr id="8" name="Rectangle 7"/>
          <p:cNvSpPr/>
          <p:nvPr userDrawn="1"/>
        </p:nvSpPr>
        <p:spPr>
          <a:xfrm>
            <a:off x="0" y="3581400"/>
            <a:ext cx="9144000" cy="54864"/>
          </a:xfrm>
          <a:prstGeom prst="rect">
            <a:avLst/>
          </a:prstGeom>
          <a:gradFill>
            <a:gsLst>
              <a:gs pos="45000">
                <a:srgbClr val="CCAF0A">
                  <a:lumMod val="20000"/>
                  <a:lumOff val="80000"/>
                </a:srgbClr>
              </a:gs>
              <a:gs pos="100000">
                <a:schemeClr val="tx1">
                  <a:lumMod val="50000"/>
                  <a:lumOff val="50000"/>
                  <a:alpha val="0"/>
                </a:schemeClr>
              </a:gs>
              <a:gs pos="30000">
                <a:srgbClr val="A39771"/>
              </a:gs>
              <a:gs pos="60000">
                <a:srgbClr val="95885F"/>
              </a:gs>
              <a:gs pos="2000">
                <a:schemeClr val="tx1">
                  <a:lumMod val="50000"/>
                  <a:lumOff val="50000"/>
                  <a:alpha val="0"/>
                </a:schemeClr>
              </a:gs>
            </a:gsLst>
            <a:lin ang="0" scaled="0"/>
          </a:gradFill>
          <a:ln w="19050" cap="flat" cmpd="sng" algn="ctr">
            <a:noFill/>
            <a:prstDash val="solid"/>
          </a:ln>
          <a:effectLst/>
        </p:spPr>
        <p:txBody>
          <a:bodyPr lIns="52333" tIns="26167" rIns="52333" bIns="26167" spcCol="0" rtlCol="0" anchor="ctr"/>
          <a:lstStyle/>
          <a:p>
            <a:pPr algn="ctr" defTabSz="738669">
              <a:defRPr/>
            </a:pPr>
            <a:endParaRPr lang="en-US" sz="1400" kern="0" dirty="0">
              <a:solidFill>
                <a:srgbClr val="FFFFFF"/>
              </a:solidFill>
              <a:latin typeface="Arial"/>
            </a:endParaRPr>
          </a:p>
        </p:txBody>
      </p:sp>
      <p:sp>
        <p:nvSpPr>
          <p:cNvPr id="2" name="Title 1"/>
          <p:cNvSpPr>
            <a:spLocks noGrp="1"/>
          </p:cNvSpPr>
          <p:nvPr>
            <p:ph type="ctrTitle"/>
          </p:nvPr>
        </p:nvSpPr>
        <p:spPr>
          <a:xfrm>
            <a:off x="685800" y="2598007"/>
            <a:ext cx="7772400" cy="830993"/>
          </a:xfrm>
        </p:spPr>
        <p:txBody>
          <a:bodyPr>
            <a:spAutoFit/>
          </a:bodyPr>
          <a:lstStyle>
            <a:lvl1pPr>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lumMod val="65000"/>
                  </a:schemeClr>
                </a:solidFill>
              </a:defRPr>
            </a:lvl1pPr>
            <a:lvl2pPr marL="457181" indent="0" algn="ctr">
              <a:buNone/>
              <a:defRPr>
                <a:solidFill>
                  <a:schemeClr val="tx1">
                    <a:tint val="75000"/>
                  </a:schemeClr>
                </a:solidFill>
              </a:defRPr>
            </a:lvl2pPr>
            <a:lvl3pPr marL="914362" indent="0" algn="ctr">
              <a:buNone/>
              <a:defRPr>
                <a:solidFill>
                  <a:schemeClr val="tx1">
                    <a:tint val="75000"/>
                  </a:schemeClr>
                </a:solidFill>
              </a:defRPr>
            </a:lvl3pPr>
            <a:lvl4pPr marL="1371543" indent="0" algn="ctr">
              <a:buNone/>
              <a:defRPr>
                <a:solidFill>
                  <a:schemeClr val="tx1">
                    <a:tint val="75000"/>
                  </a:schemeClr>
                </a:solidFill>
              </a:defRPr>
            </a:lvl4pPr>
            <a:lvl5pPr marL="1828724" indent="0" algn="ctr">
              <a:buNone/>
              <a:defRPr>
                <a:solidFill>
                  <a:schemeClr val="tx1">
                    <a:tint val="75000"/>
                  </a:schemeClr>
                </a:solidFill>
              </a:defRPr>
            </a:lvl5pPr>
            <a:lvl6pPr marL="2285905" indent="0" algn="ctr">
              <a:buNone/>
              <a:defRPr>
                <a:solidFill>
                  <a:schemeClr val="tx1">
                    <a:tint val="75000"/>
                  </a:schemeClr>
                </a:solidFill>
              </a:defRPr>
            </a:lvl6pPr>
            <a:lvl7pPr marL="2743086" indent="0" algn="ctr">
              <a:buNone/>
              <a:defRPr>
                <a:solidFill>
                  <a:schemeClr val="tx1">
                    <a:tint val="75000"/>
                  </a:schemeClr>
                </a:solidFill>
              </a:defRPr>
            </a:lvl7pPr>
            <a:lvl8pPr marL="3200266" indent="0" algn="ctr">
              <a:buNone/>
              <a:defRPr>
                <a:solidFill>
                  <a:schemeClr val="tx1">
                    <a:tint val="75000"/>
                  </a:schemeClr>
                </a:solidFill>
              </a:defRPr>
            </a:lvl8pPr>
            <a:lvl9pPr marL="365744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7050285" y="6524783"/>
            <a:ext cx="2133600" cy="365125"/>
          </a:xfrm>
          <a:prstGeom prst="rect">
            <a:avLst/>
          </a:prstGeom>
        </p:spPr>
        <p:txBody>
          <a:bodyPr/>
          <a:lstStyle>
            <a:lvl1pPr>
              <a:defRPr sz="1100"/>
            </a:lvl1pPr>
          </a:lstStyle>
          <a:p>
            <a:fld id="{F04EAC6C-4C34-5742-92BB-204B07A0EB6C}" type="slidenum">
              <a:rPr lang="en-US" smtClean="0">
                <a:solidFill>
                  <a:prstClr val="white"/>
                </a:solidFill>
              </a:rPr>
              <a:pPr/>
              <a:t>‹#›</a:t>
            </a:fld>
            <a:endParaRPr lang="en-US" dirty="0">
              <a:solidFill>
                <a:prstClr val="white"/>
              </a:solidFill>
            </a:endParaRPr>
          </a:p>
        </p:txBody>
      </p:sp>
      <p:sp>
        <p:nvSpPr>
          <p:cNvPr id="9" name="Rectangle 8"/>
          <p:cNvSpPr/>
          <p:nvPr userDrawn="1"/>
        </p:nvSpPr>
        <p:spPr>
          <a:xfrm rot="10800000">
            <a:off x="0" y="2362200"/>
            <a:ext cx="9144000" cy="54864"/>
          </a:xfrm>
          <a:prstGeom prst="rect">
            <a:avLst/>
          </a:prstGeom>
          <a:gradFill>
            <a:gsLst>
              <a:gs pos="45000">
                <a:srgbClr val="CCAF0A">
                  <a:lumMod val="20000"/>
                  <a:lumOff val="80000"/>
                </a:srgbClr>
              </a:gs>
              <a:gs pos="100000">
                <a:schemeClr val="tx1">
                  <a:lumMod val="50000"/>
                  <a:lumOff val="50000"/>
                  <a:alpha val="0"/>
                </a:schemeClr>
              </a:gs>
              <a:gs pos="30000">
                <a:srgbClr val="A39771"/>
              </a:gs>
              <a:gs pos="60000">
                <a:srgbClr val="95885F"/>
              </a:gs>
              <a:gs pos="2000">
                <a:schemeClr val="tx1">
                  <a:lumMod val="50000"/>
                  <a:lumOff val="50000"/>
                  <a:alpha val="0"/>
                </a:schemeClr>
              </a:gs>
            </a:gsLst>
            <a:lin ang="0" scaled="0"/>
          </a:gradFill>
          <a:ln w="19050" cap="flat" cmpd="sng" algn="ctr">
            <a:noFill/>
            <a:prstDash val="solid"/>
          </a:ln>
          <a:effectLst/>
        </p:spPr>
        <p:txBody>
          <a:bodyPr lIns="52333" tIns="26167" rIns="52333" bIns="26167" spcCol="0" rtlCol="0" anchor="ctr"/>
          <a:lstStyle/>
          <a:p>
            <a:pPr algn="ctr" defTabSz="738669">
              <a:defRPr/>
            </a:pPr>
            <a:endParaRPr lang="en-US" sz="1400" kern="0" dirty="0">
              <a:solidFill>
                <a:srgbClr val="FFFFFF"/>
              </a:solidFill>
              <a:latin typeface="Arial"/>
            </a:endParaRPr>
          </a:p>
        </p:txBody>
      </p:sp>
    </p:spTree>
    <p:extLst>
      <p:ext uri="{BB962C8B-B14F-4D97-AF65-F5344CB8AC3E}">
        <p14:creationId xmlns:p14="http://schemas.microsoft.com/office/powerpoint/2010/main" val="8446305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1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1" indent="0">
              <a:buNone/>
              <a:defRPr sz="2800"/>
            </a:lvl2pPr>
            <a:lvl3pPr marL="914362" indent="0">
              <a:buNone/>
              <a:defRPr sz="2400"/>
            </a:lvl3pPr>
            <a:lvl4pPr marL="1371543" indent="0">
              <a:buNone/>
              <a:defRPr sz="2000"/>
            </a:lvl4pPr>
            <a:lvl5pPr marL="1828724" indent="0">
              <a:buNone/>
              <a:defRPr sz="2000"/>
            </a:lvl5pPr>
            <a:lvl6pPr marL="2285905" indent="0">
              <a:buNone/>
              <a:defRPr sz="2000"/>
            </a:lvl6pPr>
            <a:lvl7pPr marL="2743086" indent="0">
              <a:buNone/>
              <a:defRPr sz="2000"/>
            </a:lvl7pPr>
            <a:lvl8pPr marL="3200266" indent="0">
              <a:buNone/>
              <a:defRPr sz="2000"/>
            </a:lvl8pPr>
            <a:lvl9pPr marL="3657448" indent="0">
              <a:buNone/>
              <a:defRPr sz="2000"/>
            </a:lvl9pPr>
          </a:lstStyle>
          <a:p>
            <a:endParaRPr lang="en-US" dirty="0"/>
          </a:p>
        </p:txBody>
      </p:sp>
      <p:sp>
        <p:nvSpPr>
          <p:cNvPr id="4" name="Text Placeholder 3"/>
          <p:cNvSpPr>
            <a:spLocks noGrp="1"/>
          </p:cNvSpPr>
          <p:nvPr>
            <p:ph type="body" sz="half" idx="2"/>
          </p:nvPr>
        </p:nvSpPr>
        <p:spPr>
          <a:xfrm>
            <a:off x="1792288" y="5367349"/>
            <a:ext cx="5486400" cy="804863"/>
          </a:xfrm>
        </p:spPr>
        <p:txBody>
          <a:bodyPr/>
          <a:lstStyle>
            <a:lvl1pPr marL="0" indent="0">
              <a:buNone/>
              <a:defRPr sz="1400"/>
            </a:lvl1pPr>
            <a:lvl2pPr marL="457181" indent="0">
              <a:buNone/>
              <a:defRPr sz="1200"/>
            </a:lvl2pPr>
            <a:lvl3pPr marL="914362" indent="0">
              <a:buNone/>
              <a:defRPr sz="1000"/>
            </a:lvl3pPr>
            <a:lvl4pPr marL="1371543" indent="0">
              <a:buNone/>
              <a:defRPr sz="900"/>
            </a:lvl4pPr>
            <a:lvl5pPr marL="1828724" indent="0">
              <a:buNone/>
              <a:defRPr sz="900"/>
            </a:lvl5pPr>
            <a:lvl6pPr marL="2285905" indent="0">
              <a:buNone/>
              <a:defRPr sz="900"/>
            </a:lvl6pPr>
            <a:lvl7pPr marL="2743086" indent="0">
              <a:buNone/>
              <a:defRPr sz="900"/>
            </a:lvl7pPr>
            <a:lvl8pPr marL="3200266" indent="0">
              <a:buNone/>
              <a:defRPr sz="900"/>
            </a:lvl8pPr>
            <a:lvl9pPr marL="365744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6553201" y="6356362"/>
            <a:ext cx="2133600" cy="365125"/>
          </a:xfrm>
          <a:prstGeom prst="rect">
            <a:avLst/>
          </a:prstGeom>
        </p:spPr>
        <p:txBody>
          <a:bodyPr/>
          <a:lstStyle/>
          <a:p>
            <a:fld id="{F04EAC6C-4C34-5742-92BB-204B07A0EB6C}" type="slidenum">
              <a:rPr>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45207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1" y="6356362"/>
            <a:ext cx="2133600" cy="365125"/>
          </a:xfrm>
          <a:prstGeom prst="rect">
            <a:avLst/>
          </a:prstGeom>
        </p:spPr>
        <p:txBody>
          <a:bodyPr/>
          <a:lstStyle/>
          <a:p>
            <a:fld id="{F04EAC6C-4C34-5742-92BB-204B07A0EB6C}" type="slidenum">
              <a:rPr>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34380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1" y="6356362"/>
            <a:ext cx="2133600" cy="365125"/>
          </a:xfrm>
          <a:prstGeom prst="rect">
            <a:avLst/>
          </a:prstGeom>
        </p:spPr>
        <p:txBody>
          <a:bodyPr/>
          <a:lstStyle/>
          <a:p>
            <a:fld id="{F04EAC6C-4C34-5742-92BB-204B07A0EB6C}" type="slidenum">
              <a:rPr>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859574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ounded Rectangle 3"/>
          <p:cNvSpPr/>
          <p:nvPr userDrawn="1"/>
        </p:nvSpPr>
        <p:spPr>
          <a:xfrm>
            <a:off x="118535" y="764771"/>
            <a:ext cx="8906933" cy="5810595"/>
          </a:xfrm>
          <a:prstGeom prst="roundRect">
            <a:avLst>
              <a:gd name="adj" fmla="val 3386"/>
            </a:avLst>
          </a:prstGeom>
          <a:gradFill>
            <a:gsLst>
              <a:gs pos="0">
                <a:schemeClr val="bg1"/>
              </a:gs>
              <a:gs pos="100000">
                <a:schemeClr val="bg1">
                  <a:lumMod val="85000"/>
                </a:schemeClr>
              </a:gs>
            </a:gsLst>
            <a:lin ang="5400000" scaled="0"/>
          </a:gradFill>
          <a:ln w="25400">
            <a:solidFill>
              <a:schemeClr val="tx2">
                <a:lumMod val="60000"/>
                <a:lumOff val="40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81">
              <a:defRPr/>
            </a:pPr>
            <a:endParaRPr lang="en-US" dirty="0">
              <a:solidFill>
                <a:prstClr val="white"/>
              </a:solidFill>
            </a:endParaRPr>
          </a:p>
        </p:txBody>
      </p:sp>
      <p:sp>
        <p:nvSpPr>
          <p:cNvPr id="2" name="Title 1"/>
          <p:cNvSpPr>
            <a:spLocks noGrp="1"/>
          </p:cNvSpPr>
          <p:nvPr>
            <p:ph type="title"/>
          </p:nvPr>
        </p:nvSpPr>
        <p:spPr>
          <a:xfrm>
            <a:off x="0" y="92975"/>
            <a:ext cx="9144000" cy="584775"/>
          </a:xfrm>
        </p:spPr>
        <p:txBody>
          <a:bodyPr>
            <a:spAutoFit/>
          </a:bodyPr>
          <a:lstStyle>
            <a:lvl1pPr>
              <a:defRPr sz="3200" b="1">
                <a:solidFill>
                  <a:schemeClr val="bg1"/>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13" name="Content Placeholder 12"/>
          <p:cNvSpPr>
            <a:spLocks noGrp="1"/>
          </p:cNvSpPr>
          <p:nvPr>
            <p:ph sz="quarter" idx="13"/>
          </p:nvPr>
        </p:nvSpPr>
        <p:spPr>
          <a:xfrm>
            <a:off x="361950" y="962025"/>
            <a:ext cx="8448675"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4"/>
          </p:nvPr>
        </p:nvSpPr>
        <p:spPr/>
        <p:txBody>
          <a:bodyPr/>
          <a:lstStyle>
            <a:lvl1pPr>
              <a:defRPr/>
            </a:lvl1pPr>
          </a:lstStyle>
          <a:p>
            <a:pPr>
              <a:defRPr/>
            </a:pPr>
            <a:r>
              <a:rPr lang="en-US" dirty="0" smtClean="0">
                <a:solidFill>
                  <a:prstClr val="black">
                    <a:tint val="75000"/>
                  </a:prstClr>
                </a:solidFill>
              </a:rPr>
              <a:t>2/5/13</a:t>
            </a:r>
            <a:endParaRPr lang="en-US" dirty="0">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3F518CD1-D6C4-49D9-89BC-7194E7E1DDD6}"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992924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ounded Rectangle 3"/>
          <p:cNvSpPr/>
          <p:nvPr userDrawn="1"/>
        </p:nvSpPr>
        <p:spPr>
          <a:xfrm>
            <a:off x="118535" y="764771"/>
            <a:ext cx="8906933" cy="5810595"/>
          </a:xfrm>
          <a:prstGeom prst="roundRect">
            <a:avLst>
              <a:gd name="adj" fmla="val 3386"/>
            </a:avLst>
          </a:prstGeom>
          <a:gradFill>
            <a:gsLst>
              <a:gs pos="0">
                <a:schemeClr val="bg1"/>
              </a:gs>
              <a:gs pos="100000">
                <a:schemeClr val="bg1">
                  <a:lumMod val="85000"/>
                </a:schemeClr>
              </a:gs>
            </a:gsLst>
            <a:lin ang="5400000" scaled="0"/>
          </a:gradFill>
          <a:ln w="25400">
            <a:solidFill>
              <a:schemeClr val="tx2">
                <a:lumMod val="60000"/>
                <a:lumOff val="40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81">
              <a:defRPr/>
            </a:pPr>
            <a:endParaRPr lang="en-US" dirty="0">
              <a:solidFill>
                <a:prstClr val="white"/>
              </a:solidFill>
            </a:endParaRPr>
          </a:p>
        </p:txBody>
      </p:sp>
      <p:sp>
        <p:nvSpPr>
          <p:cNvPr id="2" name="Title 1"/>
          <p:cNvSpPr>
            <a:spLocks noGrp="1"/>
          </p:cNvSpPr>
          <p:nvPr>
            <p:ph type="title"/>
          </p:nvPr>
        </p:nvSpPr>
        <p:spPr>
          <a:xfrm>
            <a:off x="0" y="92975"/>
            <a:ext cx="9144000" cy="584775"/>
          </a:xfrm>
        </p:spPr>
        <p:txBody>
          <a:bodyPr>
            <a:spAutoFit/>
          </a:bodyPr>
          <a:lstStyle>
            <a:lvl1pPr>
              <a:defRPr sz="3200" b="1">
                <a:solidFill>
                  <a:schemeClr val="bg1"/>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13" name="Content Placeholder 12"/>
          <p:cNvSpPr>
            <a:spLocks noGrp="1"/>
          </p:cNvSpPr>
          <p:nvPr>
            <p:ph sz="quarter" idx="13"/>
          </p:nvPr>
        </p:nvSpPr>
        <p:spPr>
          <a:xfrm>
            <a:off x="361950" y="962025"/>
            <a:ext cx="8448675"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4"/>
          </p:nvPr>
        </p:nvSpPr>
        <p:spPr/>
        <p:txBody>
          <a:bodyPr/>
          <a:lstStyle>
            <a:lvl1pPr>
              <a:defRPr/>
            </a:lvl1pPr>
          </a:lstStyle>
          <a:p>
            <a:pPr>
              <a:defRPr/>
            </a:pPr>
            <a:r>
              <a:rPr lang="en-US" dirty="0" smtClean="0">
                <a:solidFill>
                  <a:prstClr val="black">
                    <a:tint val="75000"/>
                  </a:prstClr>
                </a:solidFill>
              </a:rPr>
              <a:t>2/5/13</a:t>
            </a:r>
            <a:endParaRPr lang="en-US" dirty="0">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3F518CD1-D6C4-49D9-89BC-7194E7E1DDD6}"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562557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ounded Rectangle 3"/>
          <p:cNvSpPr/>
          <p:nvPr userDrawn="1"/>
        </p:nvSpPr>
        <p:spPr>
          <a:xfrm>
            <a:off x="118535" y="764771"/>
            <a:ext cx="8906933" cy="5810595"/>
          </a:xfrm>
          <a:prstGeom prst="roundRect">
            <a:avLst>
              <a:gd name="adj" fmla="val 3386"/>
            </a:avLst>
          </a:prstGeom>
          <a:gradFill>
            <a:gsLst>
              <a:gs pos="0">
                <a:schemeClr val="bg1"/>
              </a:gs>
              <a:gs pos="100000">
                <a:schemeClr val="bg1">
                  <a:lumMod val="85000"/>
                </a:schemeClr>
              </a:gs>
            </a:gsLst>
            <a:lin ang="5400000" scaled="0"/>
          </a:gradFill>
          <a:ln w="25400">
            <a:solidFill>
              <a:schemeClr val="tx2">
                <a:lumMod val="60000"/>
                <a:lumOff val="40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81">
              <a:defRPr/>
            </a:pPr>
            <a:endParaRPr lang="en-US" dirty="0">
              <a:solidFill>
                <a:prstClr val="white"/>
              </a:solidFill>
            </a:endParaRPr>
          </a:p>
        </p:txBody>
      </p:sp>
      <p:sp>
        <p:nvSpPr>
          <p:cNvPr id="2" name="Title 1"/>
          <p:cNvSpPr>
            <a:spLocks noGrp="1"/>
          </p:cNvSpPr>
          <p:nvPr>
            <p:ph type="title"/>
          </p:nvPr>
        </p:nvSpPr>
        <p:spPr>
          <a:xfrm>
            <a:off x="0" y="92975"/>
            <a:ext cx="9144000" cy="584775"/>
          </a:xfrm>
        </p:spPr>
        <p:txBody>
          <a:bodyPr>
            <a:spAutoFit/>
          </a:bodyPr>
          <a:lstStyle>
            <a:lvl1pPr>
              <a:defRPr sz="3200" b="1">
                <a:solidFill>
                  <a:schemeClr val="bg1"/>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13" name="Content Placeholder 12"/>
          <p:cNvSpPr>
            <a:spLocks noGrp="1"/>
          </p:cNvSpPr>
          <p:nvPr>
            <p:ph sz="quarter" idx="13"/>
          </p:nvPr>
        </p:nvSpPr>
        <p:spPr>
          <a:xfrm>
            <a:off x="361950" y="962025"/>
            <a:ext cx="8448675"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4"/>
          </p:nvPr>
        </p:nvSpPr>
        <p:spPr/>
        <p:txBody>
          <a:bodyPr/>
          <a:lstStyle>
            <a:lvl1pPr>
              <a:defRPr/>
            </a:lvl1pPr>
          </a:lstStyle>
          <a:p>
            <a:pPr>
              <a:defRPr/>
            </a:pPr>
            <a:r>
              <a:rPr lang="en-US" dirty="0" smtClean="0">
                <a:solidFill>
                  <a:prstClr val="black">
                    <a:tint val="75000"/>
                  </a:prstClr>
                </a:solidFill>
              </a:rPr>
              <a:t>2/5/13</a:t>
            </a:r>
            <a:endParaRPr lang="en-US" dirty="0">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3F518CD1-D6C4-49D9-89BC-7194E7E1DDD6}"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949564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7045957" y="6420757"/>
            <a:ext cx="2133600" cy="365125"/>
          </a:xfrm>
          <a:prstGeom prst="rect">
            <a:avLst/>
          </a:prstGeom>
        </p:spPr>
        <p:txBody>
          <a:bodyPr anchor="b"/>
          <a:lstStyle>
            <a:lvl1pPr>
              <a:defRPr sz="1100">
                <a:solidFill>
                  <a:schemeClr val="tx1"/>
                </a:solidFill>
              </a:defRPr>
            </a:lvl1pPr>
          </a:lstStyle>
          <a:p>
            <a:fld id="{F04EAC6C-4C34-5742-92BB-204B07A0EB6C}" type="slidenum">
              <a:rPr lang="en-US" smtClean="0">
                <a:solidFill>
                  <a:prstClr val="black"/>
                </a:solidFill>
              </a:rPr>
              <a:pPr/>
              <a:t>‹#›</a:t>
            </a:fld>
            <a:endParaRPr lang="en-US" dirty="0">
              <a:solidFill>
                <a:prstClr val="black"/>
              </a:solidFill>
            </a:endParaRPr>
          </a:p>
        </p:txBody>
      </p:sp>
      <p:sp>
        <p:nvSpPr>
          <p:cNvPr id="16" name="Rectangle 15"/>
          <p:cNvSpPr/>
          <p:nvPr userDrawn="1"/>
        </p:nvSpPr>
        <p:spPr>
          <a:xfrm>
            <a:off x="0" y="6774873"/>
            <a:ext cx="9144000" cy="83127"/>
          </a:xfrm>
          <a:prstGeom prst="rect">
            <a:avLst/>
          </a:prstGeom>
          <a:gradFill>
            <a:gsLst>
              <a:gs pos="10000">
                <a:schemeClr val="tx1"/>
              </a:gs>
              <a:gs pos="100000">
                <a:schemeClr val="tx1">
                  <a:lumMod val="75000"/>
                  <a:lumOff val="25000"/>
                </a:schemeClr>
              </a:gs>
            </a:gsLst>
            <a:lin ang="16200000" scaled="0"/>
          </a:gradFill>
          <a:ln w="25400" cap="flat" cmpd="sng" algn="ctr">
            <a:noFill/>
            <a:prstDash val="solid"/>
          </a:ln>
          <a:effectLst>
            <a:outerShdw blurRad="50800" dist="38100" dir="16200000" rotWithShape="0">
              <a:prstClr val="black">
                <a:alpha val="40000"/>
              </a:prstClr>
            </a:outerShdw>
          </a:effectLst>
          <a:scene3d>
            <a:camera prst="orthographicFront"/>
            <a:lightRig rig="threePt" dir="t"/>
          </a:scene3d>
          <a:sp3d prstMaterial="metal">
            <a:extrusionClr>
              <a:srgbClr val="2D699F"/>
            </a:extrusionClr>
            <a:contourClr>
              <a:sysClr val="windowText" lastClr="000000"/>
            </a:contourClr>
          </a:sp3d>
        </p:spPr>
        <p:txBody>
          <a:bodyPr lIns="52333" tIns="26167" rIns="52333" bIns="26167" spcCol="0" rtlCol="0" anchor="ctr"/>
          <a:lstStyle/>
          <a:p>
            <a:pPr algn="ctr" defTabSz="592623">
              <a:defRPr/>
            </a:pPr>
            <a:endParaRPr lang="en-US" sz="1200" kern="0" dirty="0">
              <a:solidFill>
                <a:srgbClr val="FFFFFF"/>
              </a:solidFill>
            </a:endParaRPr>
          </a:p>
        </p:txBody>
      </p:sp>
    </p:spTree>
    <p:extLst>
      <p:ext uri="{BB962C8B-B14F-4D97-AF65-F5344CB8AC3E}">
        <p14:creationId xmlns:p14="http://schemas.microsoft.com/office/powerpoint/2010/main" val="12244826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395654" y="2409091"/>
            <a:ext cx="8352692" cy="1178171"/>
          </a:xfrm>
          <a:prstGeom prst="rect">
            <a:avLst/>
          </a:prstGeom>
          <a:gradFill flip="none" rotWithShape="1">
            <a:gsLst>
              <a:gs pos="100000">
                <a:schemeClr val="accent1">
                  <a:lumMod val="75000"/>
                </a:schemeClr>
              </a:gs>
              <a:gs pos="0">
                <a:schemeClr val="tx2">
                  <a:lumMod val="50000"/>
                </a:schemeClr>
              </a:gs>
            </a:gsLst>
            <a:lin ang="18900000" scaled="1"/>
            <a:tileRect/>
          </a:gradFill>
          <a:ln w="25400" cap="flat" cmpd="sng" algn="ctr">
            <a:noFill/>
            <a:prstDash val="solid"/>
          </a:ln>
          <a:effectLst>
            <a:outerShdw blurRad="152400" dist="76200" dir="5400000" algn="t" rotWithShape="0">
              <a:prstClr val="black">
                <a:alpha val="40000"/>
              </a:prstClr>
            </a:outerShdw>
          </a:effectLst>
          <a:scene3d>
            <a:camera prst="orthographicFront"/>
            <a:lightRig rig="threePt" dir="t"/>
          </a:scene3d>
          <a:sp3d prstMaterial="metal">
            <a:extrusionClr>
              <a:srgbClr val="2D699F"/>
            </a:extrusionClr>
            <a:contourClr>
              <a:sysClr val="windowText" lastClr="000000"/>
            </a:contourClr>
          </a:sp3d>
        </p:spPr>
        <p:txBody>
          <a:bodyPr lIns="52333" tIns="26167" rIns="52333" bIns="26167" spcCol="0" rtlCol="0" anchor="ctr"/>
          <a:lstStyle/>
          <a:p>
            <a:pPr algn="ctr" defTabSz="592623">
              <a:defRPr/>
            </a:pPr>
            <a:endParaRPr lang="en-US" sz="1200" kern="0" dirty="0">
              <a:solidFill>
                <a:srgbClr val="FFFFFF"/>
              </a:solidFill>
            </a:endParaRPr>
          </a:p>
        </p:txBody>
      </p:sp>
      <p:sp>
        <p:nvSpPr>
          <p:cNvPr id="8" name="Rectangle 7"/>
          <p:cNvSpPr/>
          <p:nvPr userDrawn="1"/>
        </p:nvSpPr>
        <p:spPr>
          <a:xfrm>
            <a:off x="0" y="3581400"/>
            <a:ext cx="9144000" cy="54864"/>
          </a:xfrm>
          <a:prstGeom prst="rect">
            <a:avLst/>
          </a:prstGeom>
          <a:gradFill>
            <a:gsLst>
              <a:gs pos="45000">
                <a:srgbClr val="CCAF0A">
                  <a:lumMod val="20000"/>
                  <a:lumOff val="80000"/>
                </a:srgbClr>
              </a:gs>
              <a:gs pos="100000">
                <a:schemeClr val="tx1">
                  <a:lumMod val="50000"/>
                  <a:lumOff val="50000"/>
                  <a:alpha val="0"/>
                </a:schemeClr>
              </a:gs>
              <a:gs pos="30000">
                <a:srgbClr val="A39771"/>
              </a:gs>
              <a:gs pos="60000">
                <a:srgbClr val="95885F"/>
              </a:gs>
              <a:gs pos="2000">
                <a:schemeClr val="tx1">
                  <a:lumMod val="50000"/>
                  <a:lumOff val="50000"/>
                  <a:alpha val="0"/>
                </a:schemeClr>
              </a:gs>
            </a:gsLst>
            <a:lin ang="0" scaled="0"/>
          </a:gradFill>
          <a:ln w="19050" cap="flat" cmpd="sng" algn="ctr">
            <a:noFill/>
            <a:prstDash val="solid"/>
          </a:ln>
          <a:effectLst/>
        </p:spPr>
        <p:txBody>
          <a:bodyPr lIns="52333" tIns="26167" rIns="52333" bIns="26167" spcCol="0" rtlCol="0" anchor="ctr"/>
          <a:lstStyle/>
          <a:p>
            <a:pPr algn="ctr" defTabSz="738669">
              <a:defRPr/>
            </a:pPr>
            <a:endParaRPr lang="en-US" sz="1400" kern="0" dirty="0">
              <a:solidFill>
                <a:srgbClr val="FFFFFF"/>
              </a:solidFill>
              <a:latin typeface="Arial"/>
            </a:endParaRPr>
          </a:p>
        </p:txBody>
      </p:sp>
      <p:sp>
        <p:nvSpPr>
          <p:cNvPr id="2" name="Title 1"/>
          <p:cNvSpPr>
            <a:spLocks noGrp="1"/>
          </p:cNvSpPr>
          <p:nvPr>
            <p:ph type="ctrTitle"/>
          </p:nvPr>
        </p:nvSpPr>
        <p:spPr>
          <a:xfrm>
            <a:off x="685800" y="2598007"/>
            <a:ext cx="7772400" cy="830993"/>
          </a:xfrm>
        </p:spPr>
        <p:txBody>
          <a:bodyPr>
            <a:spAutoFit/>
          </a:bodyPr>
          <a:lstStyle>
            <a:lvl1pPr>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181" indent="0" algn="ctr">
              <a:buNone/>
              <a:defRPr>
                <a:solidFill>
                  <a:schemeClr val="tx1">
                    <a:tint val="75000"/>
                  </a:schemeClr>
                </a:solidFill>
              </a:defRPr>
            </a:lvl2pPr>
            <a:lvl3pPr marL="914362" indent="0" algn="ctr">
              <a:buNone/>
              <a:defRPr>
                <a:solidFill>
                  <a:schemeClr val="tx1">
                    <a:tint val="75000"/>
                  </a:schemeClr>
                </a:solidFill>
              </a:defRPr>
            </a:lvl3pPr>
            <a:lvl4pPr marL="1371543" indent="0" algn="ctr">
              <a:buNone/>
              <a:defRPr>
                <a:solidFill>
                  <a:schemeClr val="tx1">
                    <a:tint val="75000"/>
                  </a:schemeClr>
                </a:solidFill>
              </a:defRPr>
            </a:lvl4pPr>
            <a:lvl5pPr marL="1828724" indent="0" algn="ctr">
              <a:buNone/>
              <a:defRPr>
                <a:solidFill>
                  <a:schemeClr val="tx1">
                    <a:tint val="75000"/>
                  </a:schemeClr>
                </a:solidFill>
              </a:defRPr>
            </a:lvl5pPr>
            <a:lvl6pPr marL="2285905" indent="0" algn="ctr">
              <a:buNone/>
              <a:defRPr>
                <a:solidFill>
                  <a:schemeClr val="tx1">
                    <a:tint val="75000"/>
                  </a:schemeClr>
                </a:solidFill>
              </a:defRPr>
            </a:lvl6pPr>
            <a:lvl7pPr marL="2743086" indent="0" algn="ctr">
              <a:buNone/>
              <a:defRPr>
                <a:solidFill>
                  <a:schemeClr val="tx1">
                    <a:tint val="75000"/>
                  </a:schemeClr>
                </a:solidFill>
              </a:defRPr>
            </a:lvl7pPr>
            <a:lvl8pPr marL="3200266" indent="0" algn="ctr">
              <a:buNone/>
              <a:defRPr>
                <a:solidFill>
                  <a:schemeClr val="tx1">
                    <a:tint val="75000"/>
                  </a:schemeClr>
                </a:solidFill>
              </a:defRPr>
            </a:lvl8pPr>
            <a:lvl9pPr marL="365744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7050285" y="6524783"/>
            <a:ext cx="2133600" cy="365125"/>
          </a:xfrm>
          <a:prstGeom prst="rect">
            <a:avLst/>
          </a:prstGeom>
        </p:spPr>
        <p:txBody>
          <a:bodyPr/>
          <a:lstStyle>
            <a:lvl1pPr>
              <a:defRPr sz="1100"/>
            </a:lvl1pPr>
          </a:lstStyle>
          <a:p>
            <a:fld id="{F04EAC6C-4C34-5742-92BB-204B07A0EB6C}" type="slidenum">
              <a:rPr lang="en-US" smtClean="0">
                <a:solidFill>
                  <a:prstClr val="white"/>
                </a:solidFill>
              </a:rPr>
              <a:pPr/>
              <a:t>‹#›</a:t>
            </a:fld>
            <a:endParaRPr lang="en-US" dirty="0">
              <a:solidFill>
                <a:prstClr val="white"/>
              </a:solidFill>
            </a:endParaRPr>
          </a:p>
        </p:txBody>
      </p:sp>
      <p:sp>
        <p:nvSpPr>
          <p:cNvPr id="9" name="Rectangle 8"/>
          <p:cNvSpPr/>
          <p:nvPr userDrawn="1"/>
        </p:nvSpPr>
        <p:spPr>
          <a:xfrm rot="10800000">
            <a:off x="0" y="2362200"/>
            <a:ext cx="9144000" cy="54864"/>
          </a:xfrm>
          <a:prstGeom prst="rect">
            <a:avLst/>
          </a:prstGeom>
          <a:gradFill>
            <a:gsLst>
              <a:gs pos="45000">
                <a:srgbClr val="CCAF0A">
                  <a:lumMod val="20000"/>
                  <a:lumOff val="80000"/>
                </a:srgbClr>
              </a:gs>
              <a:gs pos="100000">
                <a:schemeClr val="tx1">
                  <a:lumMod val="50000"/>
                  <a:lumOff val="50000"/>
                  <a:alpha val="0"/>
                </a:schemeClr>
              </a:gs>
              <a:gs pos="30000">
                <a:srgbClr val="A39771"/>
              </a:gs>
              <a:gs pos="60000">
                <a:srgbClr val="95885F"/>
              </a:gs>
              <a:gs pos="2000">
                <a:schemeClr val="tx1">
                  <a:lumMod val="50000"/>
                  <a:lumOff val="50000"/>
                  <a:alpha val="0"/>
                </a:schemeClr>
              </a:gs>
            </a:gsLst>
            <a:lin ang="0" scaled="0"/>
          </a:gradFill>
          <a:ln w="19050" cap="flat" cmpd="sng" algn="ctr">
            <a:noFill/>
            <a:prstDash val="solid"/>
          </a:ln>
          <a:effectLst/>
        </p:spPr>
        <p:txBody>
          <a:bodyPr lIns="52333" tIns="26167" rIns="52333" bIns="26167" spcCol="0" rtlCol="0" anchor="ctr"/>
          <a:lstStyle/>
          <a:p>
            <a:pPr algn="ctr" defTabSz="738669">
              <a:defRPr/>
            </a:pPr>
            <a:endParaRPr lang="en-US" sz="1400" kern="0" dirty="0">
              <a:solidFill>
                <a:srgbClr val="FFFFFF"/>
              </a:solidFill>
              <a:latin typeface="Arial"/>
            </a:endParaRPr>
          </a:p>
        </p:txBody>
      </p:sp>
    </p:spTree>
    <p:extLst>
      <p:ext uri="{BB962C8B-B14F-4D97-AF65-F5344CB8AC3E}">
        <p14:creationId xmlns:p14="http://schemas.microsoft.com/office/powerpoint/2010/main" val="34374129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Rectangle 12"/>
          <p:cNvSpPr/>
          <p:nvPr userDrawn="1"/>
        </p:nvSpPr>
        <p:spPr>
          <a:xfrm>
            <a:off x="0" y="-57150"/>
            <a:ext cx="9144000" cy="916686"/>
          </a:xfrm>
          <a:prstGeom prst="rect">
            <a:avLst/>
          </a:prstGeom>
          <a:gradFill>
            <a:gsLst>
              <a:gs pos="87040">
                <a:schemeClr val="tx2">
                  <a:lumMod val="75000"/>
                </a:schemeClr>
              </a:gs>
              <a:gs pos="10000">
                <a:schemeClr val="tx2">
                  <a:lumMod val="50000"/>
                </a:schemeClr>
              </a:gs>
              <a:gs pos="100000">
                <a:schemeClr val="accent1"/>
              </a:gs>
            </a:gsLst>
            <a:lin ang="16200000" scaled="0"/>
          </a:gradFill>
          <a:ln w="25400" cap="flat" cmpd="sng" algn="ctr">
            <a:noFill/>
            <a:prstDash val="solid"/>
          </a:ln>
          <a:effectLst>
            <a:outerShdw blurRad="152400" dist="76200" dir="5400000" algn="t" rotWithShape="0">
              <a:prstClr val="black">
                <a:alpha val="40000"/>
              </a:prstClr>
            </a:outerShdw>
          </a:effectLst>
          <a:scene3d>
            <a:camera prst="orthographicFront"/>
            <a:lightRig rig="threePt" dir="t"/>
          </a:scene3d>
          <a:sp3d prstMaterial="metal">
            <a:extrusionClr>
              <a:srgbClr val="2D699F"/>
            </a:extrusionClr>
            <a:contourClr>
              <a:sysClr val="windowText" lastClr="000000"/>
            </a:contourClr>
          </a:sp3d>
        </p:spPr>
        <p:txBody>
          <a:bodyPr lIns="52333" tIns="26167" rIns="52333" bIns="26167" spcCol="0" rtlCol="0" anchor="ctr"/>
          <a:lstStyle/>
          <a:p>
            <a:pPr algn="ctr" defTabSz="592623">
              <a:defRPr/>
            </a:pPr>
            <a:endParaRPr lang="en-US" sz="1200" kern="0" dirty="0">
              <a:solidFill>
                <a:srgbClr val="FFFFFF"/>
              </a:solidFill>
            </a:endParaRPr>
          </a:p>
        </p:txBody>
      </p:sp>
      <p:sp>
        <p:nvSpPr>
          <p:cNvPr id="14" name="Rectangle 13"/>
          <p:cNvSpPr/>
          <p:nvPr userDrawn="1"/>
        </p:nvSpPr>
        <p:spPr>
          <a:xfrm>
            <a:off x="0" y="859536"/>
            <a:ext cx="9144000" cy="54864"/>
          </a:xfrm>
          <a:prstGeom prst="rect">
            <a:avLst/>
          </a:prstGeom>
          <a:gradFill>
            <a:gsLst>
              <a:gs pos="45000">
                <a:srgbClr val="CCAF0A">
                  <a:lumMod val="20000"/>
                  <a:lumOff val="80000"/>
                </a:srgbClr>
              </a:gs>
              <a:gs pos="100000">
                <a:schemeClr val="tx1">
                  <a:lumMod val="50000"/>
                  <a:lumOff val="50000"/>
                  <a:alpha val="0"/>
                </a:schemeClr>
              </a:gs>
              <a:gs pos="30000">
                <a:srgbClr val="A39771"/>
              </a:gs>
              <a:gs pos="60000">
                <a:srgbClr val="95885F"/>
              </a:gs>
              <a:gs pos="2000">
                <a:schemeClr val="tx1">
                  <a:lumMod val="50000"/>
                  <a:lumOff val="50000"/>
                  <a:alpha val="0"/>
                </a:schemeClr>
              </a:gs>
            </a:gsLst>
            <a:lin ang="0" scaled="0"/>
          </a:gradFill>
          <a:ln w="19050" cap="flat" cmpd="sng" algn="ctr">
            <a:noFill/>
            <a:prstDash val="solid"/>
          </a:ln>
          <a:effectLst/>
        </p:spPr>
        <p:txBody>
          <a:bodyPr lIns="52333" tIns="26167" rIns="52333" bIns="26167" spcCol="0" rtlCol="0" anchor="ctr"/>
          <a:lstStyle/>
          <a:p>
            <a:pPr algn="ctr" defTabSz="738669">
              <a:defRPr/>
            </a:pPr>
            <a:endParaRPr lang="en-US" sz="1400" kern="0" dirty="0">
              <a:solidFill>
                <a:srgbClr val="FFFFFF"/>
              </a:solidFill>
              <a:latin typeface="Arial"/>
            </a:endParaRPr>
          </a:p>
        </p:txBody>
      </p:sp>
      <p:sp>
        <p:nvSpPr>
          <p:cNvPr id="2" name="Title 1"/>
          <p:cNvSpPr>
            <a:spLocks noGrp="1"/>
          </p:cNvSpPr>
          <p:nvPr>
            <p:ph type="title"/>
          </p:nvPr>
        </p:nvSpPr>
        <p:spPr>
          <a:xfrm>
            <a:off x="97536" y="104407"/>
            <a:ext cx="8948928" cy="584771"/>
          </a:xfrm>
        </p:spPr>
        <p:txBody>
          <a:bodyPr>
            <a:spAutoFit/>
          </a:bodyPr>
          <a:lstStyle>
            <a:lvl1pPr>
              <a:defRPr sz="3200" b="1">
                <a:solidFill>
                  <a:schemeClr val="bg1"/>
                </a:solidFill>
              </a:defRPr>
            </a:lvl1pPr>
          </a:lstStyle>
          <a:p>
            <a:r>
              <a:rPr lang="en-US" dirty="0"/>
              <a:t>Click to edit Master title style</a:t>
            </a:r>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7045957" y="6420757"/>
            <a:ext cx="2133600" cy="365125"/>
          </a:xfrm>
          <a:prstGeom prst="rect">
            <a:avLst/>
          </a:prstGeom>
        </p:spPr>
        <p:txBody>
          <a:bodyPr anchor="b"/>
          <a:lstStyle>
            <a:lvl1pPr>
              <a:defRPr sz="1100">
                <a:solidFill>
                  <a:schemeClr val="tx1"/>
                </a:solidFill>
              </a:defRPr>
            </a:lvl1pPr>
          </a:lstStyle>
          <a:p>
            <a:fld id="{F04EAC6C-4C34-5742-92BB-204B07A0EB6C}" type="slidenum">
              <a:rPr lang="en-US" smtClean="0">
                <a:solidFill>
                  <a:prstClr val="black"/>
                </a:solidFill>
              </a:rPr>
              <a:pPr/>
              <a:t>‹#›</a:t>
            </a:fld>
            <a:endParaRPr lang="en-US" dirty="0">
              <a:solidFill>
                <a:prstClr val="black"/>
              </a:solidFill>
            </a:endParaRPr>
          </a:p>
        </p:txBody>
      </p:sp>
      <p:sp>
        <p:nvSpPr>
          <p:cNvPr id="16" name="Rectangle 15"/>
          <p:cNvSpPr/>
          <p:nvPr userDrawn="1"/>
        </p:nvSpPr>
        <p:spPr>
          <a:xfrm>
            <a:off x="0" y="6774873"/>
            <a:ext cx="9144000" cy="83127"/>
          </a:xfrm>
          <a:prstGeom prst="rect">
            <a:avLst/>
          </a:prstGeom>
          <a:gradFill>
            <a:gsLst>
              <a:gs pos="10000">
                <a:schemeClr val="tx2">
                  <a:lumMod val="50000"/>
                </a:schemeClr>
              </a:gs>
              <a:gs pos="100000">
                <a:schemeClr val="accent1">
                  <a:lumMod val="75000"/>
                </a:schemeClr>
              </a:gs>
            </a:gsLst>
            <a:lin ang="16200000" scaled="0"/>
          </a:gradFill>
          <a:ln w="25400" cap="flat" cmpd="sng" algn="ctr">
            <a:noFill/>
            <a:prstDash val="solid"/>
          </a:ln>
          <a:effectLst>
            <a:outerShdw blurRad="50800" dist="38100" dir="16200000" rotWithShape="0">
              <a:prstClr val="black">
                <a:alpha val="40000"/>
              </a:prstClr>
            </a:outerShdw>
          </a:effectLst>
          <a:scene3d>
            <a:camera prst="orthographicFront"/>
            <a:lightRig rig="threePt" dir="t"/>
          </a:scene3d>
          <a:sp3d prstMaterial="metal">
            <a:extrusionClr>
              <a:srgbClr val="2D699F"/>
            </a:extrusionClr>
            <a:contourClr>
              <a:sysClr val="windowText" lastClr="000000"/>
            </a:contourClr>
          </a:sp3d>
        </p:spPr>
        <p:txBody>
          <a:bodyPr lIns="52333" tIns="26167" rIns="52333" bIns="26167" spcCol="0" rtlCol="0" anchor="ctr"/>
          <a:lstStyle/>
          <a:p>
            <a:pPr algn="ctr" defTabSz="592623">
              <a:defRPr/>
            </a:pPr>
            <a:endParaRPr lang="en-US" sz="1200" kern="0" dirty="0">
              <a:solidFill>
                <a:srgbClr val="FFFFFF"/>
              </a:solidFill>
            </a:endParaRPr>
          </a:p>
        </p:txBody>
      </p:sp>
    </p:spTree>
    <p:extLst>
      <p:ext uri="{BB962C8B-B14F-4D97-AF65-F5344CB8AC3E}">
        <p14:creationId xmlns:p14="http://schemas.microsoft.com/office/powerpoint/2010/main" val="365267761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1" indent="0">
              <a:buNone/>
              <a:defRPr sz="1800">
                <a:solidFill>
                  <a:schemeClr val="tx1">
                    <a:tint val="75000"/>
                  </a:schemeClr>
                </a:solidFill>
              </a:defRPr>
            </a:lvl2pPr>
            <a:lvl3pPr marL="914362" indent="0">
              <a:buNone/>
              <a:defRPr sz="1600">
                <a:solidFill>
                  <a:schemeClr val="tx1">
                    <a:tint val="75000"/>
                  </a:schemeClr>
                </a:solidFill>
              </a:defRPr>
            </a:lvl3pPr>
            <a:lvl4pPr marL="1371543" indent="0">
              <a:buNone/>
              <a:defRPr sz="1400">
                <a:solidFill>
                  <a:schemeClr val="tx1">
                    <a:tint val="75000"/>
                  </a:schemeClr>
                </a:solidFill>
              </a:defRPr>
            </a:lvl4pPr>
            <a:lvl5pPr marL="1828724" indent="0">
              <a:buNone/>
              <a:defRPr sz="1400">
                <a:solidFill>
                  <a:schemeClr val="tx1">
                    <a:tint val="75000"/>
                  </a:schemeClr>
                </a:solidFill>
              </a:defRPr>
            </a:lvl5pPr>
            <a:lvl6pPr marL="2285905" indent="0">
              <a:buNone/>
              <a:defRPr sz="1400">
                <a:solidFill>
                  <a:schemeClr val="tx1">
                    <a:tint val="75000"/>
                  </a:schemeClr>
                </a:solidFill>
              </a:defRPr>
            </a:lvl6pPr>
            <a:lvl7pPr marL="2743086" indent="0">
              <a:buNone/>
              <a:defRPr sz="1400">
                <a:solidFill>
                  <a:schemeClr val="tx1">
                    <a:tint val="75000"/>
                  </a:schemeClr>
                </a:solidFill>
              </a:defRPr>
            </a:lvl7pPr>
            <a:lvl8pPr marL="3200266" indent="0">
              <a:buNone/>
              <a:defRPr sz="1400">
                <a:solidFill>
                  <a:schemeClr val="tx1">
                    <a:tint val="75000"/>
                  </a:schemeClr>
                </a:solidFill>
              </a:defRPr>
            </a:lvl8pPr>
            <a:lvl9pPr marL="365744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7045001" y="6419089"/>
            <a:ext cx="2133600" cy="365125"/>
          </a:xfrm>
          <a:prstGeom prst="rect">
            <a:avLst/>
          </a:prstGeom>
        </p:spPr>
        <p:txBody>
          <a:bodyPr/>
          <a:lstStyle>
            <a:lvl1pPr>
              <a:defRPr>
                <a:solidFill>
                  <a:schemeClr val="tx1"/>
                </a:solidFill>
              </a:defRPr>
            </a:lvl1pPr>
          </a:lstStyle>
          <a:p>
            <a:fld id="{F04EAC6C-4C34-5742-92BB-204B07A0EB6C}" type="slidenum">
              <a:rPr lang="en-US" smtClean="0">
                <a:solidFill>
                  <a:prstClr val="black"/>
                </a:solidFill>
              </a:rPr>
              <a:pPr/>
              <a:t>‹#›</a:t>
            </a:fld>
            <a:endParaRPr lang="en-US" dirty="0">
              <a:solidFill>
                <a:prstClr val="black"/>
              </a:solidFill>
            </a:endParaRPr>
          </a:p>
        </p:txBody>
      </p:sp>
      <p:sp>
        <p:nvSpPr>
          <p:cNvPr id="7" name="Rectangle 6"/>
          <p:cNvSpPr/>
          <p:nvPr userDrawn="1"/>
        </p:nvSpPr>
        <p:spPr>
          <a:xfrm>
            <a:off x="0" y="6774873"/>
            <a:ext cx="9144000" cy="83127"/>
          </a:xfrm>
          <a:prstGeom prst="rect">
            <a:avLst/>
          </a:prstGeom>
          <a:gradFill>
            <a:gsLst>
              <a:gs pos="10000">
                <a:schemeClr val="tx1"/>
              </a:gs>
              <a:gs pos="100000">
                <a:schemeClr val="tx1">
                  <a:lumMod val="75000"/>
                  <a:lumOff val="25000"/>
                </a:schemeClr>
              </a:gs>
            </a:gsLst>
            <a:lin ang="16200000" scaled="0"/>
          </a:gradFill>
          <a:ln w="25400" cap="flat" cmpd="sng" algn="ctr">
            <a:noFill/>
            <a:prstDash val="solid"/>
          </a:ln>
          <a:effectLst>
            <a:outerShdw blurRad="50800" dist="38100" dir="16200000" rotWithShape="0">
              <a:prstClr val="black">
                <a:alpha val="40000"/>
              </a:prstClr>
            </a:outerShdw>
          </a:effectLst>
          <a:scene3d>
            <a:camera prst="orthographicFront"/>
            <a:lightRig rig="threePt" dir="t"/>
          </a:scene3d>
          <a:sp3d prstMaterial="metal">
            <a:extrusionClr>
              <a:srgbClr val="2D699F"/>
            </a:extrusionClr>
            <a:contourClr>
              <a:sysClr val="windowText" lastClr="000000"/>
            </a:contourClr>
          </a:sp3d>
        </p:spPr>
        <p:txBody>
          <a:bodyPr lIns="52333" tIns="26167" rIns="52333" bIns="26167" spcCol="0" rtlCol="0" anchor="ctr"/>
          <a:lstStyle/>
          <a:p>
            <a:pPr algn="ctr" defTabSz="592623">
              <a:defRPr/>
            </a:pPr>
            <a:endParaRPr lang="en-US" sz="1200" kern="0" dirty="0">
              <a:solidFill>
                <a:srgbClr val="FFFFFF"/>
              </a:solidFill>
            </a:endParaRPr>
          </a:p>
        </p:txBody>
      </p:sp>
    </p:spTree>
    <p:extLst>
      <p:ext uri="{BB962C8B-B14F-4D97-AF65-F5344CB8AC3E}">
        <p14:creationId xmlns:p14="http://schemas.microsoft.com/office/powerpoint/2010/main" val="114486265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6553201" y="6356362"/>
            <a:ext cx="2133600" cy="365125"/>
          </a:xfrm>
          <a:prstGeom prst="rect">
            <a:avLst/>
          </a:prstGeom>
        </p:spPr>
        <p:txBody>
          <a:bodyPr/>
          <a:lstStyle/>
          <a:p>
            <a:fld id="{F04EAC6C-4C34-5742-92BB-204B07A0EB6C}" type="slidenum">
              <a:rPr>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68488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7"/>
            <a:ext cx="4040188" cy="639763"/>
          </a:xfrm>
        </p:spPr>
        <p:txBody>
          <a:bodyPr anchor="b"/>
          <a:lstStyle>
            <a:lvl1pPr marL="0" indent="0">
              <a:buNone/>
              <a:defRPr sz="2400" b="1"/>
            </a:lvl1pPr>
            <a:lvl2pPr marL="457181" indent="0">
              <a:buNone/>
              <a:defRPr sz="2000" b="1"/>
            </a:lvl2pPr>
            <a:lvl3pPr marL="914362" indent="0">
              <a:buNone/>
              <a:defRPr sz="1800" b="1"/>
            </a:lvl3pPr>
            <a:lvl4pPr marL="1371543" indent="0">
              <a:buNone/>
              <a:defRPr sz="1600" b="1"/>
            </a:lvl4pPr>
            <a:lvl5pPr marL="1828724" indent="0">
              <a:buNone/>
              <a:defRPr sz="1600" b="1"/>
            </a:lvl5pPr>
            <a:lvl6pPr marL="2285905" indent="0">
              <a:buNone/>
              <a:defRPr sz="1600" b="1"/>
            </a:lvl6pPr>
            <a:lvl7pPr marL="2743086" indent="0">
              <a:buNone/>
              <a:defRPr sz="1600" b="1"/>
            </a:lvl7pPr>
            <a:lvl8pPr marL="3200266" indent="0">
              <a:buNone/>
              <a:defRPr sz="1600" b="1"/>
            </a:lvl8pPr>
            <a:lvl9pPr marL="365744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7"/>
            <a:ext cx="4041775" cy="639763"/>
          </a:xfrm>
        </p:spPr>
        <p:txBody>
          <a:bodyPr anchor="b"/>
          <a:lstStyle>
            <a:lvl1pPr marL="0" indent="0">
              <a:buNone/>
              <a:defRPr sz="2400" b="1"/>
            </a:lvl1pPr>
            <a:lvl2pPr marL="457181" indent="0">
              <a:buNone/>
              <a:defRPr sz="2000" b="1"/>
            </a:lvl2pPr>
            <a:lvl3pPr marL="914362" indent="0">
              <a:buNone/>
              <a:defRPr sz="1800" b="1"/>
            </a:lvl3pPr>
            <a:lvl4pPr marL="1371543" indent="0">
              <a:buNone/>
              <a:defRPr sz="1600" b="1"/>
            </a:lvl4pPr>
            <a:lvl5pPr marL="1828724" indent="0">
              <a:buNone/>
              <a:defRPr sz="1600" b="1"/>
            </a:lvl5pPr>
            <a:lvl6pPr marL="2285905" indent="0">
              <a:buNone/>
              <a:defRPr sz="1600" b="1"/>
            </a:lvl6pPr>
            <a:lvl7pPr marL="2743086" indent="0">
              <a:buNone/>
              <a:defRPr sz="1600" b="1"/>
            </a:lvl7pPr>
            <a:lvl8pPr marL="3200266" indent="0">
              <a:buNone/>
              <a:defRPr sz="1600" b="1"/>
            </a:lvl8pPr>
            <a:lvl9pPr marL="365744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a:xfrm>
            <a:off x="6553201" y="6356362"/>
            <a:ext cx="2133600" cy="365125"/>
          </a:xfrm>
          <a:prstGeom prst="rect">
            <a:avLst/>
          </a:prstGeom>
        </p:spPr>
        <p:txBody>
          <a:bodyPr/>
          <a:lstStyle/>
          <a:p>
            <a:fld id="{F04EAC6C-4C34-5742-92BB-204B07A0EB6C}" type="slidenum">
              <a:rPr>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48751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a:xfrm>
            <a:off x="6553201" y="6356362"/>
            <a:ext cx="2133600" cy="365125"/>
          </a:xfrm>
          <a:prstGeom prst="rect">
            <a:avLst/>
          </a:prstGeom>
        </p:spPr>
        <p:txBody>
          <a:bodyPr/>
          <a:lstStyle/>
          <a:p>
            <a:fld id="{F04EAC6C-4C34-5742-92BB-204B07A0EB6C}" type="slidenum">
              <a:rPr>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57056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7010400" y="6492876"/>
            <a:ext cx="2133600" cy="365125"/>
          </a:xfrm>
          <a:prstGeom prst="rect">
            <a:avLst/>
          </a:prstGeom>
        </p:spPr>
        <p:txBody>
          <a:bodyPr/>
          <a:lstStyle>
            <a:lvl1pPr>
              <a:defRPr>
                <a:solidFill>
                  <a:schemeClr val="tx1"/>
                </a:solidFill>
              </a:defRPr>
            </a:lvl1pPr>
          </a:lstStyle>
          <a:p>
            <a:fld id="{F04EAC6C-4C34-5742-92BB-204B07A0EB6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14188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8" y="1435103"/>
            <a:ext cx="3008313" cy="4691063"/>
          </a:xfrm>
        </p:spPr>
        <p:txBody>
          <a:bodyPr/>
          <a:lstStyle>
            <a:lvl1pPr marL="0" indent="0">
              <a:buNone/>
              <a:defRPr sz="1400"/>
            </a:lvl1pPr>
            <a:lvl2pPr marL="457181" indent="0">
              <a:buNone/>
              <a:defRPr sz="1200"/>
            </a:lvl2pPr>
            <a:lvl3pPr marL="914362" indent="0">
              <a:buNone/>
              <a:defRPr sz="1000"/>
            </a:lvl3pPr>
            <a:lvl4pPr marL="1371543" indent="0">
              <a:buNone/>
              <a:defRPr sz="900"/>
            </a:lvl4pPr>
            <a:lvl5pPr marL="1828724" indent="0">
              <a:buNone/>
              <a:defRPr sz="900"/>
            </a:lvl5pPr>
            <a:lvl6pPr marL="2285905" indent="0">
              <a:buNone/>
              <a:defRPr sz="900"/>
            </a:lvl6pPr>
            <a:lvl7pPr marL="2743086" indent="0">
              <a:buNone/>
              <a:defRPr sz="900"/>
            </a:lvl7pPr>
            <a:lvl8pPr marL="3200266" indent="0">
              <a:buNone/>
              <a:defRPr sz="900"/>
            </a:lvl8pPr>
            <a:lvl9pPr marL="365744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smtClean="0">
                <a:solidFill>
                  <a:prstClr val="black">
                    <a:tint val="75000"/>
                  </a:prstClr>
                </a:solidFill>
              </a:rPr>
              <a:t>2/5/13</a:t>
            </a: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6553201" y="6356362"/>
            <a:ext cx="2133600" cy="365125"/>
          </a:xfrm>
          <a:prstGeom prst="rect">
            <a:avLst/>
          </a:prstGeom>
        </p:spPr>
        <p:txBody>
          <a:bodyPr/>
          <a:lstStyle/>
          <a:p>
            <a:fld id="{F04EAC6C-4C34-5742-92BB-204B07A0EB6C}" type="slidenum">
              <a:rPr>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0122956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85000"/>
              </a:schemeClr>
            </a:gs>
            <a:gs pos="100000">
              <a:schemeClr val="bg1"/>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36" tIns="45718" rIns="91436" bIns="45718"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2"/>
            <a:ext cx="21336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pPr defTabSz="457181"/>
            <a:r>
              <a:rPr lang="en-US" dirty="0" smtClean="0">
                <a:solidFill>
                  <a:prstClr val="black">
                    <a:tint val="75000"/>
                  </a:prstClr>
                </a:solidFill>
              </a:rPr>
              <a:t>2/5/13</a:t>
            </a:r>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62"/>
            <a:ext cx="28956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pPr defTabSz="457181"/>
            <a:endParaRPr lang="en-US" dirty="0">
              <a:solidFill>
                <a:prstClr val="black">
                  <a:tint val="75000"/>
                </a:prstClr>
              </a:solidFill>
            </a:endParaRPr>
          </a:p>
        </p:txBody>
      </p:sp>
      <p:sp>
        <p:nvSpPr>
          <p:cNvPr id="8" name="Slide Number Placeholder 5"/>
          <p:cNvSpPr>
            <a:spLocks noGrp="1"/>
          </p:cNvSpPr>
          <p:nvPr>
            <p:ph type="sldNum" sz="quarter" idx="4"/>
          </p:nvPr>
        </p:nvSpPr>
        <p:spPr>
          <a:xfrm>
            <a:off x="7074127" y="6478948"/>
            <a:ext cx="2133600" cy="365125"/>
          </a:xfrm>
          <a:prstGeom prst="rect">
            <a:avLst/>
          </a:prstGeom>
        </p:spPr>
        <p:txBody>
          <a:bodyPr lIns="91436" tIns="45718" rIns="91436" bIns="45718" anchor="b"/>
          <a:lstStyle>
            <a:lvl1pPr algn="r">
              <a:defRPr sz="1200">
                <a:solidFill>
                  <a:schemeClr val="tx1"/>
                </a:solidFill>
              </a:defRPr>
            </a:lvl1pPr>
          </a:lstStyle>
          <a:p>
            <a:pPr defTabSz="457181"/>
            <a:fld id="{F04EAC6C-4C34-5742-92BB-204B07A0EB6C}" type="slidenum">
              <a:rPr lang="en-US" smtClean="0">
                <a:solidFill>
                  <a:prstClr val="black"/>
                </a:solidFill>
              </a:rPr>
              <a:pPr defTabSz="457181"/>
              <a:t>‹#›</a:t>
            </a:fld>
            <a:endParaRPr lang="en-US" dirty="0">
              <a:solidFill>
                <a:prstClr val="black"/>
              </a:solidFill>
            </a:endParaRPr>
          </a:p>
        </p:txBody>
      </p:sp>
    </p:spTree>
    <p:extLst>
      <p:ext uri="{BB962C8B-B14F-4D97-AF65-F5344CB8AC3E}">
        <p14:creationId xmlns:p14="http://schemas.microsoft.com/office/powerpoint/2010/main" val="1688256637"/>
      </p:ext>
    </p:extLst>
  </p:cSld>
  <p:clrMap bg1="lt1" tx1="dk1" bg2="lt2" tx2="dk2" accent1="accent1" accent2="accent2" accent3="accent3" accent4="accent4" accent5="accent5" accent6="accent6" hlink="hlink" folHlink="folHlink"/>
  <p:sldLayoutIdLst>
    <p:sldLayoutId id="2147483661" r:id="rId1"/>
    <p:sldLayoutId id="2147483677"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3" r:id="rId13"/>
    <p:sldLayoutId id="2147483674" r:id="rId14"/>
    <p:sldLayoutId id="2147483675" r:id="rId15"/>
    <p:sldLayoutId id="2147483676" r:id="rId16"/>
  </p:sldLayoutIdLst>
  <p:timing>
    <p:tnLst>
      <p:par>
        <p:cTn id="1" dur="indefinite" restart="never" nodeType="tmRoot"/>
      </p:par>
    </p:tnLst>
  </p:timing>
  <p:hf hdr="0" ftr="0" dt="0"/>
  <p:txStyles>
    <p:titleStyle>
      <a:lvl1pPr algn="ctr" defTabSz="457181" rtl="0" eaLnBrk="1" latinLnBrk="0" hangingPunct="1">
        <a:spcBef>
          <a:spcPct val="0"/>
        </a:spcBef>
        <a:buNone/>
        <a:defRPr sz="4400" kern="1200">
          <a:solidFill>
            <a:schemeClr val="tx1"/>
          </a:solidFill>
          <a:latin typeface="+mj-lt"/>
          <a:ea typeface="+mj-ea"/>
          <a:cs typeface="+mj-cs"/>
        </a:defRPr>
      </a:lvl1pPr>
    </p:titleStyle>
    <p:bodyStyle>
      <a:lvl1pPr marL="342886" indent="-342886" algn="l" defTabSz="457181" rtl="0" eaLnBrk="1" latinLnBrk="0" hangingPunct="1">
        <a:spcBef>
          <a:spcPct val="20000"/>
        </a:spcBef>
        <a:buFont typeface="Arial"/>
        <a:buChar char="•"/>
        <a:defRPr sz="3200" kern="1200">
          <a:solidFill>
            <a:schemeClr val="tx1"/>
          </a:solidFill>
          <a:latin typeface="+mn-lt"/>
          <a:ea typeface="+mn-ea"/>
          <a:cs typeface="+mn-cs"/>
        </a:defRPr>
      </a:lvl1pPr>
      <a:lvl2pPr marL="742919" indent="-285738" algn="l" defTabSz="457181" rtl="0" eaLnBrk="1" latinLnBrk="0" hangingPunct="1">
        <a:spcBef>
          <a:spcPct val="20000"/>
        </a:spcBef>
        <a:buFont typeface="Arial"/>
        <a:buChar char="–"/>
        <a:defRPr sz="2800" kern="1200">
          <a:solidFill>
            <a:schemeClr val="tx1"/>
          </a:solidFill>
          <a:latin typeface="+mn-lt"/>
          <a:ea typeface="+mn-ea"/>
          <a:cs typeface="+mn-cs"/>
        </a:defRPr>
      </a:lvl2pPr>
      <a:lvl3pPr marL="1142952" indent="-228591" algn="l" defTabSz="457181" rtl="0" eaLnBrk="1" latinLnBrk="0" hangingPunct="1">
        <a:spcBef>
          <a:spcPct val="20000"/>
        </a:spcBef>
        <a:buFont typeface="Arial"/>
        <a:buChar char="•"/>
        <a:defRPr sz="2400" kern="1200">
          <a:solidFill>
            <a:schemeClr val="tx1"/>
          </a:solidFill>
          <a:latin typeface="+mn-lt"/>
          <a:ea typeface="+mn-ea"/>
          <a:cs typeface="+mn-cs"/>
        </a:defRPr>
      </a:lvl3pPr>
      <a:lvl4pPr marL="1600134" indent="-228591" algn="l" defTabSz="457181" rtl="0" eaLnBrk="1" latinLnBrk="0" hangingPunct="1">
        <a:spcBef>
          <a:spcPct val="20000"/>
        </a:spcBef>
        <a:buFont typeface="Arial"/>
        <a:buChar char="–"/>
        <a:defRPr sz="2000" kern="1200">
          <a:solidFill>
            <a:schemeClr val="tx1"/>
          </a:solidFill>
          <a:latin typeface="+mn-lt"/>
          <a:ea typeface="+mn-ea"/>
          <a:cs typeface="+mn-cs"/>
        </a:defRPr>
      </a:lvl4pPr>
      <a:lvl5pPr marL="2057314" indent="-228591" algn="l" defTabSz="457181" rtl="0" eaLnBrk="1" latinLnBrk="0" hangingPunct="1">
        <a:spcBef>
          <a:spcPct val="20000"/>
        </a:spcBef>
        <a:buFont typeface="Arial"/>
        <a:buChar char="»"/>
        <a:defRPr sz="2000" kern="1200">
          <a:solidFill>
            <a:schemeClr val="tx1"/>
          </a:solidFill>
          <a:latin typeface="+mn-lt"/>
          <a:ea typeface="+mn-ea"/>
          <a:cs typeface="+mn-cs"/>
        </a:defRPr>
      </a:lvl5pPr>
      <a:lvl6pPr marL="2514495" indent="-228591" algn="l" defTabSz="457181" rtl="0" eaLnBrk="1" latinLnBrk="0" hangingPunct="1">
        <a:spcBef>
          <a:spcPct val="20000"/>
        </a:spcBef>
        <a:buFont typeface="Arial"/>
        <a:buChar char="•"/>
        <a:defRPr sz="2000" kern="1200">
          <a:solidFill>
            <a:schemeClr val="tx1"/>
          </a:solidFill>
          <a:latin typeface="+mn-lt"/>
          <a:ea typeface="+mn-ea"/>
          <a:cs typeface="+mn-cs"/>
        </a:defRPr>
      </a:lvl6pPr>
      <a:lvl7pPr marL="2971676" indent="-228591" algn="l" defTabSz="457181" rtl="0" eaLnBrk="1" latinLnBrk="0" hangingPunct="1">
        <a:spcBef>
          <a:spcPct val="20000"/>
        </a:spcBef>
        <a:buFont typeface="Arial"/>
        <a:buChar char="•"/>
        <a:defRPr sz="2000" kern="1200">
          <a:solidFill>
            <a:schemeClr val="tx1"/>
          </a:solidFill>
          <a:latin typeface="+mn-lt"/>
          <a:ea typeface="+mn-ea"/>
          <a:cs typeface="+mn-cs"/>
        </a:defRPr>
      </a:lvl7pPr>
      <a:lvl8pPr marL="3428857" indent="-228591" algn="l" defTabSz="457181" rtl="0" eaLnBrk="1" latinLnBrk="0" hangingPunct="1">
        <a:spcBef>
          <a:spcPct val="20000"/>
        </a:spcBef>
        <a:buFont typeface="Arial"/>
        <a:buChar char="•"/>
        <a:defRPr sz="2000" kern="1200">
          <a:solidFill>
            <a:schemeClr val="tx1"/>
          </a:solidFill>
          <a:latin typeface="+mn-lt"/>
          <a:ea typeface="+mn-ea"/>
          <a:cs typeface="+mn-cs"/>
        </a:defRPr>
      </a:lvl8pPr>
      <a:lvl9pPr marL="3886038" indent="-228591" algn="l" defTabSz="45718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1" rtl="0" eaLnBrk="1" latinLnBrk="0" hangingPunct="1">
        <a:defRPr sz="1800" kern="1200">
          <a:solidFill>
            <a:schemeClr val="tx1"/>
          </a:solidFill>
          <a:latin typeface="+mn-lt"/>
          <a:ea typeface="+mn-ea"/>
          <a:cs typeface="+mn-cs"/>
        </a:defRPr>
      </a:lvl1pPr>
      <a:lvl2pPr marL="457181" algn="l" defTabSz="457181" rtl="0" eaLnBrk="1" latinLnBrk="0" hangingPunct="1">
        <a:defRPr sz="1800" kern="1200">
          <a:solidFill>
            <a:schemeClr val="tx1"/>
          </a:solidFill>
          <a:latin typeface="+mn-lt"/>
          <a:ea typeface="+mn-ea"/>
          <a:cs typeface="+mn-cs"/>
        </a:defRPr>
      </a:lvl2pPr>
      <a:lvl3pPr marL="914362" algn="l" defTabSz="457181" rtl="0" eaLnBrk="1" latinLnBrk="0" hangingPunct="1">
        <a:defRPr sz="1800" kern="1200">
          <a:solidFill>
            <a:schemeClr val="tx1"/>
          </a:solidFill>
          <a:latin typeface="+mn-lt"/>
          <a:ea typeface="+mn-ea"/>
          <a:cs typeface="+mn-cs"/>
        </a:defRPr>
      </a:lvl3pPr>
      <a:lvl4pPr marL="1371543" algn="l" defTabSz="457181" rtl="0" eaLnBrk="1" latinLnBrk="0" hangingPunct="1">
        <a:defRPr sz="1800" kern="1200">
          <a:solidFill>
            <a:schemeClr val="tx1"/>
          </a:solidFill>
          <a:latin typeface="+mn-lt"/>
          <a:ea typeface="+mn-ea"/>
          <a:cs typeface="+mn-cs"/>
        </a:defRPr>
      </a:lvl4pPr>
      <a:lvl5pPr marL="1828724" algn="l" defTabSz="457181" rtl="0" eaLnBrk="1" latinLnBrk="0" hangingPunct="1">
        <a:defRPr sz="1800" kern="1200">
          <a:solidFill>
            <a:schemeClr val="tx1"/>
          </a:solidFill>
          <a:latin typeface="+mn-lt"/>
          <a:ea typeface="+mn-ea"/>
          <a:cs typeface="+mn-cs"/>
        </a:defRPr>
      </a:lvl5pPr>
      <a:lvl6pPr marL="2285905" algn="l" defTabSz="457181" rtl="0" eaLnBrk="1" latinLnBrk="0" hangingPunct="1">
        <a:defRPr sz="1800" kern="1200">
          <a:solidFill>
            <a:schemeClr val="tx1"/>
          </a:solidFill>
          <a:latin typeface="+mn-lt"/>
          <a:ea typeface="+mn-ea"/>
          <a:cs typeface="+mn-cs"/>
        </a:defRPr>
      </a:lvl6pPr>
      <a:lvl7pPr marL="2743086" algn="l" defTabSz="457181" rtl="0" eaLnBrk="1" latinLnBrk="0" hangingPunct="1">
        <a:defRPr sz="1800" kern="1200">
          <a:solidFill>
            <a:schemeClr val="tx1"/>
          </a:solidFill>
          <a:latin typeface="+mn-lt"/>
          <a:ea typeface="+mn-ea"/>
          <a:cs typeface="+mn-cs"/>
        </a:defRPr>
      </a:lvl7pPr>
      <a:lvl8pPr marL="3200266" algn="l" defTabSz="457181" rtl="0" eaLnBrk="1" latinLnBrk="0" hangingPunct="1">
        <a:defRPr sz="1800" kern="1200">
          <a:solidFill>
            <a:schemeClr val="tx1"/>
          </a:solidFill>
          <a:latin typeface="+mn-lt"/>
          <a:ea typeface="+mn-ea"/>
          <a:cs typeface="+mn-cs"/>
        </a:defRPr>
      </a:lvl8pPr>
      <a:lvl9pPr marL="3657448" algn="l" defTabSz="45718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goodgovernance.or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businessroundtable.org/media/news-releases/updated-guidance-new-era-%E2%80%93-u.s.-business-leaders-issue-2016-edition-principle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08.wellsfargomedia.com/assets/pdf/about/investor-relations/presentations/2017/board-report.pdf"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uber.com/newsroom/covington-recommendation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mailto:lindarandell@comcast.net"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882127"/>
            <a:ext cx="9025666" cy="10013495"/>
          </a:xfrm>
          <a:prstGeom prst="rect">
            <a:avLst/>
          </a:prstGeom>
          <a:noFill/>
        </p:spPr>
        <p:txBody>
          <a:bodyPr wrap="square" rtlCol="0">
            <a:spAutoFit/>
          </a:bodyPr>
          <a:lstStyle/>
          <a:p>
            <a:pPr algn="ctr"/>
            <a:endParaRPr lang="en-US" sz="4800" dirty="0" smtClean="0"/>
          </a:p>
          <a:p>
            <a:pPr algn="ctr"/>
            <a:r>
              <a:rPr lang="en-US" sz="4800" dirty="0" smtClean="0"/>
              <a:t>GOVERNANCE, CULTURE AND ETHICS</a:t>
            </a:r>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r>
              <a:rPr lang="en-US" sz="1400" dirty="0" smtClean="0"/>
              <a:t>CONTINUING </a:t>
            </a:r>
            <a:r>
              <a:rPr lang="en-US" sz="1400" dirty="0"/>
              <a:t>LEGAL EDUCATION PROGRAM</a:t>
            </a:r>
          </a:p>
          <a:p>
            <a:r>
              <a:rPr lang="en-US" sz="1400" dirty="0"/>
              <a:t>PRESENTED TO </a:t>
            </a:r>
            <a:r>
              <a:rPr lang="en-US" sz="1400" dirty="0" smtClean="0"/>
              <a:t>NATIONAL ASSOCIATION OF STATE UTILITY CONSUMER ADVOCATES</a:t>
            </a:r>
            <a:endParaRPr lang="en-US" sz="1400" dirty="0"/>
          </a:p>
          <a:p>
            <a:r>
              <a:rPr lang="en-US" sz="1400" dirty="0" smtClean="0"/>
              <a:t>NOVEMBER 14, 2017</a:t>
            </a:r>
            <a:endParaRPr lang="en-US" sz="4800" dirty="0"/>
          </a:p>
          <a:p>
            <a:endParaRPr lang="en-US" sz="4800" dirty="0"/>
          </a:p>
          <a:p>
            <a:r>
              <a:rPr lang="de-DE" sz="1400" dirty="0"/>
              <a:t>© Linda L. Randell 2017</a:t>
            </a:r>
          </a:p>
          <a:p>
            <a:pPr algn="ctr"/>
            <a:endParaRPr lang="en-US" sz="4800" dirty="0"/>
          </a:p>
          <a:p>
            <a:endParaRPr lang="en-US" sz="4800" dirty="0" smtClean="0"/>
          </a:p>
          <a:p>
            <a:endParaRPr lang="en-US" sz="4800" dirty="0"/>
          </a:p>
          <a:p>
            <a:endParaRPr lang="en-US" sz="4800" dirty="0" smtClean="0"/>
          </a:p>
          <a:p>
            <a:endParaRPr lang="en-US" sz="4800" dirty="0"/>
          </a:p>
          <a:p>
            <a:pPr algn="ctr"/>
            <a:endParaRPr lang="en-US" sz="4800" dirty="0" smtClean="0"/>
          </a:p>
          <a:p>
            <a:pPr algn="ctr"/>
            <a:r>
              <a:rPr lang="en-US" sz="2400" dirty="0" smtClean="0"/>
              <a:t>Text…</a:t>
            </a:r>
            <a:endParaRPr lang="en-US" sz="2400" b="1" dirty="0"/>
          </a:p>
        </p:txBody>
      </p:sp>
      <p:sp>
        <p:nvSpPr>
          <p:cNvPr id="2" name="Title 1"/>
          <p:cNvSpPr>
            <a:spLocks noGrp="1"/>
          </p:cNvSpPr>
          <p:nvPr>
            <p:ph type="title"/>
          </p:nvPr>
        </p:nvSpPr>
        <p:spPr>
          <a:xfrm>
            <a:off x="0" y="80248"/>
            <a:ext cx="9144000" cy="646327"/>
          </a:xfrm>
        </p:spPr>
        <p:txBody>
          <a:bodyPr/>
          <a:lstStyle/>
          <a:p>
            <a:r>
              <a:rPr lang="en-US" sz="3600" dirty="0" smtClean="0"/>
              <a:t>NASUCA</a:t>
            </a:r>
            <a:endParaRPr lang="en-US" sz="3600"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0</a:t>
            </a:fld>
            <a:endParaRPr lang="en-US" dirty="0">
              <a:solidFill>
                <a:prstClr val="black"/>
              </a:solidFill>
            </a:endParaRPr>
          </a:p>
        </p:txBody>
      </p:sp>
      <p:sp>
        <p:nvSpPr>
          <p:cNvPr id="4" name="TextBox 3"/>
          <p:cNvSpPr txBox="1"/>
          <p:nvPr/>
        </p:nvSpPr>
        <p:spPr>
          <a:xfrm>
            <a:off x="4980791" y="40879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53897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Rules as a Framework</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9</a:t>
            </a:fld>
            <a:endParaRPr lang="en-US" dirty="0">
              <a:solidFill>
                <a:prstClr val="black"/>
              </a:solidFill>
            </a:endParaRPr>
          </a:p>
        </p:txBody>
      </p:sp>
      <p:sp>
        <p:nvSpPr>
          <p:cNvPr id="4" name="Rectangle 3"/>
          <p:cNvSpPr/>
          <p:nvPr/>
        </p:nvSpPr>
        <p:spPr>
          <a:xfrm>
            <a:off x="0" y="849854"/>
            <a:ext cx="9144000" cy="5632311"/>
          </a:xfrm>
          <a:prstGeom prst="rect">
            <a:avLst/>
          </a:prstGeom>
        </p:spPr>
        <p:txBody>
          <a:bodyPr wrap="square">
            <a:spAutoFit/>
          </a:bodyPr>
          <a:lstStyle/>
          <a:p>
            <a:r>
              <a:rPr lang="en-US" dirty="0"/>
              <a:t>Quoted excerpts from the n</a:t>
            </a:r>
            <a:r>
              <a:rPr lang="en-US" dirty="0" smtClean="0"/>
              <a:t>ote on Scope </a:t>
            </a:r>
            <a:r>
              <a:rPr lang="en-US" dirty="0"/>
              <a:t>to the Model Rules of Professional </a:t>
            </a:r>
            <a:r>
              <a:rPr lang="en-US" dirty="0" smtClean="0"/>
              <a:t>Conduct:</a:t>
            </a:r>
          </a:p>
          <a:p>
            <a:endParaRPr lang="en-US" dirty="0">
              <a:solidFill>
                <a:srgbClr val="333333"/>
              </a:solidFill>
              <a:latin typeface="Verdana" charset="0"/>
            </a:endParaRPr>
          </a:p>
          <a:p>
            <a:pPr marL="285750" lvl="0" indent="-285750">
              <a:buFont typeface="Arial" charset="0"/>
              <a:buChar char="•"/>
            </a:pPr>
            <a:r>
              <a:rPr lang="en-US" dirty="0"/>
              <a:t>The Rules of Professional Conduct are rules of reason.  They should be interpreted with reference to the purposes of legal representation and of the law itself. Some of the Rules are imperatives, cast in the terms "shall" or "shall not."  These define proper conduct for purposes of professional discipline.  Others, generally cast in the term "may," are permissive and define areas under the Rules in which the lawyer has discretion to exercise professional judgment.  No disciplinary action should be taken when the lawyer chooses not to act or acts within the bounds of such discretion. </a:t>
            </a:r>
            <a:endParaRPr lang="en-US" dirty="0" smtClean="0">
              <a:solidFill>
                <a:srgbClr val="333333"/>
              </a:solidFill>
              <a:latin typeface="Verdana" charset="0"/>
            </a:endParaRPr>
          </a:p>
          <a:p>
            <a:pPr marL="285750" indent="-285750">
              <a:buFont typeface="Arial" charset="0"/>
              <a:buChar char="•"/>
            </a:pPr>
            <a:endParaRPr lang="en-US" dirty="0" smtClean="0">
              <a:solidFill>
                <a:srgbClr val="333333"/>
              </a:solidFill>
            </a:endParaRPr>
          </a:p>
          <a:p>
            <a:pPr marL="285750" indent="-285750">
              <a:buFont typeface="Arial" charset="0"/>
              <a:buChar char="•"/>
            </a:pPr>
            <a:r>
              <a:rPr lang="en-US" dirty="0" smtClean="0">
                <a:solidFill>
                  <a:srgbClr val="333333"/>
                </a:solidFill>
              </a:rPr>
              <a:t>Compliance </a:t>
            </a:r>
            <a:r>
              <a:rPr lang="en-US" dirty="0">
                <a:solidFill>
                  <a:srgbClr val="333333"/>
                </a:solidFill>
              </a:rPr>
              <a:t>with the Rules, as with all law in an open society, depends primarily upon understanding and voluntary compliance, secondarily upon reinforcement by peer and public opinion and finally, when necessary, upon enforcement through disciplinary proceedings. </a:t>
            </a:r>
            <a:r>
              <a:rPr lang="en-US" dirty="0" smtClean="0">
                <a:solidFill>
                  <a:srgbClr val="333333"/>
                </a:solidFill>
              </a:rPr>
              <a:t> The </a:t>
            </a:r>
            <a:r>
              <a:rPr lang="en-US" dirty="0">
                <a:solidFill>
                  <a:srgbClr val="333333"/>
                </a:solidFill>
              </a:rPr>
              <a:t>Rules do not, however, exhaust the moral and ethical considerations that should inform a lawyer, for no worthwhile human activity can be completely defined by legal rules. </a:t>
            </a:r>
            <a:r>
              <a:rPr lang="en-US" dirty="0" smtClean="0">
                <a:solidFill>
                  <a:srgbClr val="333333"/>
                </a:solidFill>
              </a:rPr>
              <a:t> The </a:t>
            </a:r>
            <a:r>
              <a:rPr lang="en-US" dirty="0">
                <a:solidFill>
                  <a:srgbClr val="333333"/>
                </a:solidFill>
              </a:rPr>
              <a:t>Rules simply provide a framework for the ethical practice of law</a:t>
            </a:r>
            <a:r>
              <a:rPr lang="en-US" dirty="0" smtClean="0">
                <a:solidFill>
                  <a:srgbClr val="333333"/>
                </a:solidFill>
              </a:rPr>
              <a:t>.</a:t>
            </a:r>
          </a:p>
          <a:p>
            <a:pPr marL="285750" indent="-285750">
              <a:buFont typeface="Arial" charset="0"/>
              <a:buChar char="•"/>
            </a:pPr>
            <a:endParaRPr lang="en-US" dirty="0">
              <a:solidFill>
                <a:srgbClr val="333333"/>
              </a:solidFill>
            </a:endParaRPr>
          </a:p>
          <a:p>
            <a:pPr marL="285750" indent="-285750">
              <a:buFont typeface="Arial" charset="0"/>
              <a:buChar char="•"/>
            </a:pPr>
            <a:r>
              <a:rPr lang="en-US" dirty="0" smtClean="0">
                <a:solidFill>
                  <a:srgbClr val="333333"/>
                </a:solidFill>
              </a:rPr>
              <a:t>The Comment accompanying each Rule explains and illustrates the meaning and purpose of the Rule.  The Preamble and this note on Scope provide general orientation.  The Comments are intended as guides to interpretation but the text of each Rule is authoritative.  </a:t>
            </a:r>
            <a:endParaRPr lang="en-US" dirty="0" smtClean="0">
              <a:solidFill>
                <a:srgbClr val="333333"/>
              </a:solidFill>
            </a:endParaRPr>
          </a:p>
        </p:txBody>
      </p:sp>
    </p:spTree>
    <p:extLst>
      <p:ext uri="{BB962C8B-B14F-4D97-AF65-F5344CB8AC3E}">
        <p14:creationId xmlns:p14="http://schemas.microsoft.com/office/powerpoint/2010/main" val="837606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Rules of Conduct Provide a Guide</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10</a:t>
            </a:fld>
            <a:endParaRPr lang="en-US" dirty="0">
              <a:solidFill>
                <a:prstClr val="black"/>
              </a:solidFill>
            </a:endParaRPr>
          </a:p>
        </p:txBody>
      </p:sp>
      <p:sp>
        <p:nvSpPr>
          <p:cNvPr id="4" name="Rectangle 3"/>
          <p:cNvSpPr/>
          <p:nvPr/>
        </p:nvSpPr>
        <p:spPr>
          <a:xfrm>
            <a:off x="0" y="860612"/>
            <a:ext cx="9144000" cy="5909310"/>
          </a:xfrm>
          <a:prstGeom prst="rect">
            <a:avLst/>
          </a:prstGeom>
        </p:spPr>
        <p:txBody>
          <a:bodyPr wrap="square">
            <a:spAutoFit/>
          </a:bodyPr>
          <a:lstStyle/>
          <a:p>
            <a:endParaRPr lang="en-US" sz="2400" dirty="0" smtClean="0"/>
          </a:p>
          <a:p>
            <a:r>
              <a:rPr lang="en-US" sz="2400" dirty="0" smtClean="0"/>
              <a:t>Rules govern </a:t>
            </a:r>
            <a:r>
              <a:rPr lang="en-US" sz="2400" dirty="0"/>
              <a:t>fundamental aspects of lawyers’ work, including</a:t>
            </a:r>
            <a:r>
              <a:rPr lang="en-US" sz="2400" dirty="0" smtClean="0"/>
              <a:t>:</a:t>
            </a:r>
          </a:p>
          <a:p>
            <a:endParaRPr lang="en-US" dirty="0"/>
          </a:p>
          <a:p>
            <a:pPr marL="742950" lvl="1" indent="-285750">
              <a:buFont typeface="Arial" charset="0"/>
              <a:buChar char="•"/>
            </a:pPr>
            <a:r>
              <a:rPr lang="en-US" sz="2400" dirty="0"/>
              <a:t>Scope of </a:t>
            </a:r>
            <a:r>
              <a:rPr lang="en-US" sz="2400" dirty="0" smtClean="0"/>
              <a:t>representation.  (Model Rule 1.2)</a:t>
            </a:r>
            <a:endParaRPr lang="en-US" sz="2400" dirty="0"/>
          </a:p>
          <a:p>
            <a:pPr lvl="1"/>
            <a:endParaRPr lang="en-US" sz="2400" dirty="0"/>
          </a:p>
          <a:p>
            <a:pPr marL="742950" lvl="1" indent="-285750">
              <a:buFont typeface="Arial" charset="0"/>
              <a:buChar char="•"/>
            </a:pPr>
            <a:r>
              <a:rPr lang="en-US" sz="2400" dirty="0"/>
              <a:t>Recognizing who is the client</a:t>
            </a:r>
          </a:p>
          <a:p>
            <a:pPr lvl="2"/>
            <a:r>
              <a:rPr lang="en-US" sz="2400" dirty="0" smtClean="0"/>
              <a:t>-- and </a:t>
            </a:r>
            <a:r>
              <a:rPr lang="en-US" sz="2400" dirty="0"/>
              <a:t>who is not the </a:t>
            </a:r>
            <a:r>
              <a:rPr lang="en-US" sz="2400" dirty="0" smtClean="0"/>
              <a:t>client.  (Model Rule 1.13)</a:t>
            </a:r>
            <a:endParaRPr lang="en-US" sz="2400" dirty="0"/>
          </a:p>
          <a:p>
            <a:pPr lvl="1"/>
            <a:endParaRPr lang="en-US" sz="2400" dirty="0"/>
          </a:p>
          <a:p>
            <a:pPr marL="800100" lvl="1" indent="-342900">
              <a:buFont typeface="Arial" charset="0"/>
              <a:buChar char="•"/>
            </a:pPr>
            <a:r>
              <a:rPr lang="en-US" sz="2400" dirty="0"/>
              <a:t>Candor and </a:t>
            </a:r>
            <a:r>
              <a:rPr lang="en-US" sz="2400" dirty="0" smtClean="0"/>
              <a:t>fairness.  (Model Rules 3.3, 3.4, 3.5, 4.1, 4.4)</a:t>
            </a:r>
            <a:endParaRPr lang="en-US" sz="2400" dirty="0"/>
          </a:p>
          <a:p>
            <a:pPr lvl="1"/>
            <a:endParaRPr lang="en-US" sz="2400" dirty="0"/>
          </a:p>
          <a:p>
            <a:pPr marL="800100" lvl="1" indent="-342900">
              <a:buFont typeface="Arial" charset="0"/>
              <a:buChar char="•"/>
            </a:pPr>
            <a:r>
              <a:rPr lang="en-US" sz="2400" dirty="0"/>
              <a:t>When </a:t>
            </a:r>
            <a:r>
              <a:rPr lang="en-US" sz="2400" dirty="0" smtClean="0"/>
              <a:t>you can talk, and to whom.  </a:t>
            </a:r>
          </a:p>
          <a:p>
            <a:pPr marL="1257300" lvl="2" indent="-342900">
              <a:buFont typeface="Arial" charset="0"/>
              <a:buChar char="•"/>
            </a:pPr>
            <a:r>
              <a:rPr lang="en-US" sz="2400" dirty="0" smtClean="0"/>
              <a:t>Confidentiality.  </a:t>
            </a:r>
            <a:r>
              <a:rPr lang="en-US" sz="2400" dirty="0" smtClean="0"/>
              <a:t>(Model Rules 1.6, 1.9)</a:t>
            </a:r>
          </a:p>
          <a:p>
            <a:pPr marL="1257300" lvl="2" indent="-342900">
              <a:buFont typeface="Arial" charset="0"/>
              <a:buChar char="•"/>
            </a:pPr>
            <a:r>
              <a:rPr lang="en-US" sz="2400" dirty="0"/>
              <a:t>E</a:t>
            </a:r>
            <a:r>
              <a:rPr lang="en-US" sz="2400" dirty="0" smtClean="0"/>
              <a:t>x </a:t>
            </a:r>
            <a:r>
              <a:rPr lang="en-US" sz="2400" dirty="0"/>
              <a:t>parte </a:t>
            </a:r>
            <a:r>
              <a:rPr lang="en-US" sz="2400" dirty="0" smtClean="0"/>
              <a:t>rules.  </a:t>
            </a:r>
            <a:r>
              <a:rPr lang="en-US" sz="2400" dirty="0" smtClean="0"/>
              <a:t>(Model Rule 3.9 and applicable state law and regulation)</a:t>
            </a:r>
          </a:p>
          <a:p>
            <a:pPr marL="1257300" lvl="2" indent="-342900">
              <a:buFont typeface="Arial" charset="0"/>
              <a:buChar char="•"/>
            </a:pPr>
            <a:r>
              <a:rPr lang="en-US" sz="2400" dirty="0"/>
              <a:t>O</a:t>
            </a:r>
            <a:r>
              <a:rPr lang="en-US" sz="2400" dirty="0" smtClean="0"/>
              <a:t>ther </a:t>
            </a:r>
            <a:r>
              <a:rPr lang="en-US" sz="2400" dirty="0"/>
              <a:t>party is represented by </a:t>
            </a:r>
            <a:r>
              <a:rPr lang="en-US" sz="2400" dirty="0" smtClean="0"/>
              <a:t>counsel.  (Model Rule 4.2)</a:t>
            </a:r>
            <a:endParaRPr lang="en-US" sz="2400" dirty="0"/>
          </a:p>
          <a:p>
            <a:pPr lvl="1"/>
            <a:endParaRPr lang="en-US" sz="2400" dirty="0"/>
          </a:p>
        </p:txBody>
      </p:sp>
    </p:spTree>
    <p:extLst>
      <p:ext uri="{BB962C8B-B14F-4D97-AF65-F5344CB8AC3E}">
        <p14:creationId xmlns:p14="http://schemas.microsoft.com/office/powerpoint/2010/main" val="1097271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9096"/>
          </a:xfrm>
        </p:spPr>
        <p:txBody>
          <a:bodyPr/>
          <a:lstStyle/>
          <a:p>
            <a:r>
              <a:rPr lang="en-US" dirty="0"/>
              <a:t>Governance, Culture and Ethics </a:t>
            </a:r>
            <a:r>
              <a:rPr lang="mr-IN" dirty="0"/>
              <a:t>–</a:t>
            </a:r>
            <a:r>
              <a:rPr lang="en-US" dirty="0"/>
              <a:t> </a:t>
            </a:r>
            <a:r>
              <a:rPr lang="en-US" dirty="0" smtClean="0"/>
              <a:t/>
            </a:r>
            <a:br>
              <a:rPr lang="en-US" dirty="0" smtClean="0"/>
            </a:br>
            <a:r>
              <a:rPr lang="en-US" dirty="0" smtClean="0"/>
              <a:t>the </a:t>
            </a:r>
            <a:r>
              <a:rPr lang="en-US" dirty="0"/>
              <a:t>Same or Different?</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11</a:t>
            </a:fld>
            <a:endParaRPr lang="en-US" dirty="0">
              <a:solidFill>
                <a:prstClr val="black"/>
              </a:solidFill>
            </a:endParaRPr>
          </a:p>
        </p:txBody>
      </p:sp>
      <p:sp>
        <p:nvSpPr>
          <p:cNvPr id="4" name="Rectangle 3"/>
          <p:cNvSpPr/>
          <p:nvPr/>
        </p:nvSpPr>
        <p:spPr>
          <a:xfrm>
            <a:off x="1" y="839096"/>
            <a:ext cx="9179556" cy="3970318"/>
          </a:xfrm>
          <a:prstGeom prst="rect">
            <a:avLst/>
          </a:prstGeom>
        </p:spPr>
        <p:txBody>
          <a:bodyPr wrap="square">
            <a:spAutoFit/>
          </a:bodyPr>
          <a:lstStyle/>
          <a:p>
            <a:pPr marL="342900" lvl="0" indent="-342900">
              <a:buFont typeface="Arial" charset="0"/>
              <a:buChar char="•"/>
            </a:pPr>
            <a:endParaRPr lang="en-US" sz="2800" dirty="0" smtClean="0"/>
          </a:p>
          <a:p>
            <a:pPr marL="342900" lvl="0" indent="-342900">
              <a:buFont typeface="Arial" charset="0"/>
              <a:buChar char="•"/>
            </a:pPr>
            <a:r>
              <a:rPr lang="en-US" sz="2800" dirty="0" smtClean="0"/>
              <a:t>They </a:t>
            </a:r>
            <a:r>
              <a:rPr lang="en-US" sz="2800" dirty="0"/>
              <a:t>all relate to how an organization and its people function.</a:t>
            </a:r>
          </a:p>
          <a:p>
            <a:pPr marL="342900" lvl="0" indent="-342900">
              <a:buFont typeface="Arial" charset="0"/>
              <a:buChar char="•"/>
            </a:pPr>
            <a:endParaRPr lang="en-US" sz="2800" dirty="0" smtClean="0"/>
          </a:p>
          <a:p>
            <a:pPr marL="342900" lvl="0" indent="-342900">
              <a:buFont typeface="Arial" charset="0"/>
              <a:buChar char="•"/>
            </a:pPr>
            <a:r>
              <a:rPr lang="en-US" sz="2800" dirty="0" smtClean="0"/>
              <a:t>They </a:t>
            </a:r>
            <a:r>
              <a:rPr lang="en-US" sz="2800" dirty="0"/>
              <a:t>all can promote good decision-making.</a:t>
            </a:r>
          </a:p>
          <a:p>
            <a:pPr marL="342900" lvl="0" indent="-342900">
              <a:buFont typeface="Arial" charset="0"/>
              <a:buChar char="•"/>
            </a:pPr>
            <a:endParaRPr lang="en-US" sz="2800" dirty="0" smtClean="0"/>
          </a:p>
          <a:p>
            <a:pPr marL="342900" lvl="0" indent="-342900">
              <a:buFont typeface="Arial" charset="0"/>
              <a:buChar char="•"/>
            </a:pPr>
            <a:r>
              <a:rPr lang="en-US" sz="2800" dirty="0" smtClean="0"/>
              <a:t>They </a:t>
            </a:r>
            <a:r>
              <a:rPr lang="en-US" sz="2800" dirty="0"/>
              <a:t>can impact one another.</a:t>
            </a:r>
          </a:p>
          <a:p>
            <a:r>
              <a:rPr lang="en-US" sz="2800" dirty="0"/>
              <a:t> </a:t>
            </a:r>
          </a:p>
          <a:p>
            <a:pPr lvl="0"/>
            <a:r>
              <a:rPr lang="en-US" sz="2800" i="1" dirty="0"/>
              <a:t>But they are different.</a:t>
            </a:r>
          </a:p>
        </p:txBody>
      </p:sp>
    </p:spTree>
    <p:extLst>
      <p:ext uri="{BB962C8B-B14F-4D97-AF65-F5344CB8AC3E}">
        <p14:creationId xmlns:p14="http://schemas.microsoft.com/office/powerpoint/2010/main" val="655730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30766"/>
            <a:ext cx="9144000" cy="2062099"/>
          </a:xfrm>
        </p:spPr>
        <p:txBody>
          <a:bodyPr/>
          <a:lstStyle/>
          <a:p>
            <a:r>
              <a:rPr lang="en-US" dirty="0" smtClean="0"/>
              <a:t/>
            </a:r>
            <a:br>
              <a:rPr lang="en-US" dirty="0" smtClean="0"/>
            </a:br>
            <a:r>
              <a:rPr lang="en-US" dirty="0" smtClean="0"/>
              <a:t/>
            </a:r>
            <a:br>
              <a:rPr lang="en-US" dirty="0" smtClean="0"/>
            </a:br>
            <a:r>
              <a:rPr lang="en-US" dirty="0" smtClean="0"/>
              <a:t>Governance </a:t>
            </a:r>
            <a:r>
              <a:rPr lang="mr-IN" dirty="0" smtClean="0"/>
              <a:t>–</a:t>
            </a:r>
            <a:r>
              <a:rPr lang="en-US" dirty="0" smtClean="0"/>
              <a:t> What is It?</a:t>
            </a:r>
            <a:r>
              <a:rPr lang="en-US" dirty="0"/>
              <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12</a:t>
            </a:fld>
            <a:endParaRPr lang="en-US" dirty="0">
              <a:solidFill>
                <a:prstClr val="black"/>
              </a:solidFill>
            </a:endParaRPr>
          </a:p>
        </p:txBody>
      </p:sp>
      <p:sp>
        <p:nvSpPr>
          <p:cNvPr id="4" name="Rectangle 3"/>
          <p:cNvSpPr/>
          <p:nvPr/>
        </p:nvSpPr>
        <p:spPr>
          <a:xfrm>
            <a:off x="0" y="860611"/>
            <a:ext cx="9144000" cy="4799819"/>
          </a:xfrm>
          <a:prstGeom prst="rect">
            <a:avLst/>
          </a:prstGeom>
        </p:spPr>
        <p:txBody>
          <a:bodyPr wrap="square">
            <a:spAutoFit/>
          </a:bodyPr>
          <a:lstStyle/>
          <a:p>
            <a:endParaRPr lang="en-US" sz="2200" dirty="0"/>
          </a:p>
          <a:p>
            <a:pPr marL="457200" lvl="0" indent="-457200">
              <a:buFont typeface="Arial" charset="0"/>
              <a:buChar char="•"/>
            </a:pPr>
            <a:r>
              <a:rPr lang="en-US" sz="2200" dirty="0"/>
              <a:t>Governance is a group of rules and processes that tell </a:t>
            </a:r>
            <a:r>
              <a:rPr lang="en-US" sz="2200" dirty="0" smtClean="0"/>
              <a:t>you:</a:t>
            </a:r>
            <a:endParaRPr lang="en-US" sz="2200" dirty="0"/>
          </a:p>
          <a:p>
            <a:pPr marL="914400" lvl="1" indent="-457200">
              <a:buFont typeface="Arial" charset="0"/>
              <a:buChar char="•"/>
            </a:pPr>
            <a:r>
              <a:rPr lang="en-US" sz="2200" dirty="0"/>
              <a:t>Who is in </a:t>
            </a:r>
            <a:r>
              <a:rPr lang="en-US" sz="2200" dirty="0" smtClean="0"/>
              <a:t>charge. </a:t>
            </a:r>
            <a:endParaRPr lang="en-US" sz="2200" dirty="0"/>
          </a:p>
          <a:p>
            <a:pPr marL="914400" lvl="1" indent="-457200">
              <a:buFont typeface="Arial" charset="0"/>
              <a:buChar char="•"/>
            </a:pPr>
            <a:r>
              <a:rPr lang="en-US" sz="2200" dirty="0"/>
              <a:t>For what </a:t>
            </a:r>
            <a:r>
              <a:rPr lang="en-US" sz="2200" dirty="0" smtClean="0"/>
              <a:t>issues.</a:t>
            </a:r>
            <a:endParaRPr lang="en-US" sz="2200" dirty="0"/>
          </a:p>
          <a:p>
            <a:pPr marL="914400" lvl="1" indent="-457200">
              <a:buFont typeface="Arial" charset="0"/>
              <a:buChar char="•"/>
            </a:pPr>
            <a:r>
              <a:rPr lang="en-US" sz="2200" dirty="0"/>
              <a:t>And how decisions should generally be made</a:t>
            </a:r>
            <a:r>
              <a:rPr lang="en-US" sz="2200" dirty="0" smtClean="0"/>
              <a:t>.</a:t>
            </a:r>
          </a:p>
          <a:p>
            <a:pPr marL="914400" lvl="1" indent="-457200">
              <a:buFont typeface="Arial" charset="0"/>
              <a:buChar char="•"/>
            </a:pPr>
            <a:endParaRPr lang="en-US" sz="2200" dirty="0"/>
          </a:p>
          <a:p>
            <a:pPr marL="342900" lvl="0" indent="-342900">
              <a:buFont typeface="Arial" charset="0"/>
              <a:buChar char="•"/>
            </a:pPr>
            <a:r>
              <a:rPr lang="en-US" sz="2200" dirty="0"/>
              <a:t>These are set forth </a:t>
            </a:r>
            <a:r>
              <a:rPr lang="en-US" sz="2200" dirty="0" smtClean="0"/>
              <a:t>in: </a:t>
            </a:r>
            <a:endParaRPr lang="en-US" sz="2200" dirty="0"/>
          </a:p>
          <a:p>
            <a:pPr marL="800100" lvl="1" indent="-342900">
              <a:buFont typeface="Arial" charset="0"/>
              <a:buChar char="•"/>
            </a:pPr>
            <a:r>
              <a:rPr lang="en-US" sz="2200" dirty="0"/>
              <a:t>An entity’s fundamental documents (articles of incorporation, bylaws</a:t>
            </a:r>
            <a:r>
              <a:rPr lang="en-US" sz="2200" dirty="0" smtClean="0"/>
              <a:t>). </a:t>
            </a:r>
            <a:endParaRPr lang="en-US" sz="2200" dirty="0"/>
          </a:p>
          <a:p>
            <a:pPr marL="800100" lvl="1" indent="-342900">
              <a:buFont typeface="Arial" charset="0"/>
              <a:buChar char="•"/>
            </a:pPr>
            <a:r>
              <a:rPr lang="en-US" sz="2200" dirty="0"/>
              <a:t>Applicable law (including regulatory decisions</a:t>
            </a:r>
            <a:r>
              <a:rPr lang="en-US" sz="2200" dirty="0" smtClean="0"/>
              <a:t>). </a:t>
            </a:r>
            <a:endParaRPr lang="en-US" sz="2200" dirty="0"/>
          </a:p>
          <a:p>
            <a:pPr marL="800100" lvl="1" indent="-342900">
              <a:buFont typeface="Arial" charset="0"/>
              <a:buChar char="•"/>
            </a:pPr>
            <a:r>
              <a:rPr lang="en-US" sz="2200" dirty="0"/>
              <a:t>Policies adopted by the Board of Directors (resolutions, grants of authority).  </a:t>
            </a:r>
            <a:endParaRPr lang="en-US" sz="2200" dirty="0" smtClean="0"/>
          </a:p>
          <a:p>
            <a:pPr marL="800100" lvl="1" indent="-342900">
              <a:buFont typeface="Arial" charset="0"/>
              <a:buChar char="•"/>
            </a:pPr>
            <a:endParaRPr lang="en-US" sz="2200" dirty="0"/>
          </a:p>
          <a:p>
            <a:pPr marL="342900" lvl="0" indent="-342900">
              <a:buFont typeface="Arial" charset="0"/>
              <a:buChar char="•"/>
            </a:pPr>
            <a:r>
              <a:rPr lang="en-US" sz="2200" dirty="0"/>
              <a:t>Governance involves choices.  Look at the choices that are made, and (to the extent you can) why they were made.  </a:t>
            </a:r>
          </a:p>
        </p:txBody>
      </p:sp>
    </p:spTree>
    <p:extLst>
      <p:ext uri="{BB962C8B-B14F-4D97-AF65-F5344CB8AC3E}">
        <p14:creationId xmlns:p14="http://schemas.microsoft.com/office/powerpoint/2010/main" val="2115226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8035"/>
            <a:ext cx="9046464" cy="1569656"/>
          </a:xfrm>
        </p:spPr>
        <p:txBody>
          <a:bodyPr/>
          <a:lstStyle/>
          <a:p>
            <a:r>
              <a:rPr lang="en-US" dirty="0" smtClean="0"/>
              <a:t/>
            </a:r>
            <a:br>
              <a:rPr lang="en-US" dirty="0" smtClean="0"/>
            </a:br>
            <a:r>
              <a:rPr lang="en-US" dirty="0" smtClean="0"/>
              <a:t>Governance </a:t>
            </a:r>
            <a:r>
              <a:rPr lang="en-US" dirty="0"/>
              <a:t>Can Facilitate Good Decisions </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13</a:t>
            </a:fld>
            <a:endParaRPr lang="en-US" dirty="0">
              <a:solidFill>
                <a:prstClr val="black"/>
              </a:solidFill>
            </a:endParaRPr>
          </a:p>
        </p:txBody>
      </p:sp>
      <p:sp>
        <p:nvSpPr>
          <p:cNvPr id="4" name="Rectangle 3"/>
          <p:cNvSpPr/>
          <p:nvPr/>
        </p:nvSpPr>
        <p:spPr>
          <a:xfrm>
            <a:off x="0" y="817581"/>
            <a:ext cx="9144000" cy="5786199"/>
          </a:xfrm>
          <a:prstGeom prst="rect">
            <a:avLst/>
          </a:prstGeom>
        </p:spPr>
        <p:txBody>
          <a:bodyPr wrap="square">
            <a:spAutoFit/>
          </a:bodyPr>
          <a:lstStyle/>
          <a:p>
            <a:pPr marL="342900" lvl="0" indent="-342900">
              <a:buFont typeface="Arial" charset="0"/>
              <a:buChar char="•"/>
            </a:pPr>
            <a:endParaRPr lang="en-US" sz="2200" dirty="0" smtClean="0"/>
          </a:p>
          <a:p>
            <a:pPr marL="342900" lvl="0" indent="-342900">
              <a:buFont typeface="Arial" charset="0"/>
              <a:buChar char="•"/>
            </a:pPr>
            <a:r>
              <a:rPr lang="en-US" sz="2200" dirty="0" smtClean="0"/>
              <a:t>The </a:t>
            </a:r>
            <a:r>
              <a:rPr lang="en-US" sz="2200" dirty="0"/>
              <a:t>governing body determines policy.</a:t>
            </a:r>
          </a:p>
          <a:p>
            <a:pPr marL="800100" lvl="1" indent="-342900">
              <a:buFont typeface="Arial" charset="0"/>
              <a:buChar char="•"/>
            </a:pPr>
            <a:r>
              <a:rPr lang="en-US" sz="2200" dirty="0"/>
              <a:t>Management implements policy.  </a:t>
            </a:r>
            <a:endParaRPr lang="en-US" sz="2200" dirty="0" smtClean="0"/>
          </a:p>
          <a:p>
            <a:pPr marL="800100" lvl="1" indent="-342900">
              <a:buFont typeface="Arial" charset="0"/>
              <a:buChar char="•"/>
            </a:pPr>
            <a:endParaRPr lang="en-US" sz="2200" dirty="0"/>
          </a:p>
          <a:p>
            <a:pPr marL="342900" lvl="0" indent="-342900">
              <a:buFont typeface="Arial" charset="0"/>
              <a:buChar char="•"/>
            </a:pPr>
            <a:r>
              <a:rPr lang="en-US" sz="2200" dirty="0"/>
              <a:t>The amount, manner and quality of the Board’s oversight of management is the backbone of governance.  </a:t>
            </a:r>
          </a:p>
          <a:p>
            <a:pPr marL="800100" lvl="1" indent="-342900">
              <a:buFont typeface="Arial" charset="0"/>
              <a:buChar char="•"/>
            </a:pPr>
            <a:r>
              <a:rPr lang="en-US" sz="2200" dirty="0" smtClean="0"/>
              <a:t>It </a:t>
            </a:r>
            <a:r>
              <a:rPr lang="en-US" sz="2200" dirty="0"/>
              <a:t>is not a guarantee</a:t>
            </a:r>
            <a:r>
              <a:rPr lang="en-US" sz="2200" dirty="0" smtClean="0"/>
              <a:t>.</a:t>
            </a:r>
          </a:p>
          <a:p>
            <a:pPr marL="800100" lvl="1" indent="-342900">
              <a:buFont typeface="Arial" charset="0"/>
              <a:buChar char="•"/>
            </a:pPr>
            <a:endParaRPr lang="en-US" sz="2200" dirty="0"/>
          </a:p>
          <a:p>
            <a:pPr marL="342900" indent="-342900">
              <a:buFont typeface="Arial" charset="0"/>
              <a:buChar char="•"/>
            </a:pPr>
            <a:r>
              <a:rPr lang="en-US" sz="2200" dirty="0"/>
              <a:t>“Good governance is about the processes for making and implementing decisions. It’s not about making ‘correct’ decisions, but about the best possible process for making those decisions.”  </a:t>
            </a:r>
            <a:r>
              <a:rPr lang="en-US" sz="2000" i="1" dirty="0" smtClean="0">
                <a:hlinkClick r:id="rId3"/>
              </a:rPr>
              <a:t>www.goodgovernance.org</a:t>
            </a:r>
            <a:endParaRPr lang="en-US" sz="2000" i="1" dirty="0" smtClean="0"/>
          </a:p>
          <a:p>
            <a:pPr marL="342900" indent="-342900">
              <a:buFont typeface="Arial" charset="0"/>
              <a:buChar char="•"/>
            </a:pPr>
            <a:endParaRPr lang="en-US" sz="2200" dirty="0"/>
          </a:p>
          <a:p>
            <a:pPr marL="342900" lvl="0" indent="-342900">
              <a:buFont typeface="Arial" charset="0"/>
              <a:buChar char="•"/>
            </a:pPr>
            <a:r>
              <a:rPr lang="en-US" sz="2200" dirty="0"/>
              <a:t>Good governance depends on implementation of policy in practice, not just on paper.</a:t>
            </a:r>
          </a:p>
          <a:p>
            <a:pPr marL="800100" lvl="1" indent="-342900">
              <a:buFont typeface="Arial" charset="0"/>
              <a:buChar char="•"/>
            </a:pPr>
            <a:r>
              <a:rPr lang="en-US" sz="2200" dirty="0"/>
              <a:t>When there is a breakdown in governance, were choices made to ignore information or fail to follow a policy?</a:t>
            </a:r>
          </a:p>
          <a:p>
            <a:pPr marL="285750" indent="-285750">
              <a:buFont typeface="Arial" charset="0"/>
              <a:buChar char="•"/>
            </a:pPr>
            <a:endParaRPr lang="en-US" dirty="0"/>
          </a:p>
        </p:txBody>
      </p:sp>
    </p:spTree>
    <p:extLst>
      <p:ext uri="{BB962C8B-B14F-4D97-AF65-F5344CB8AC3E}">
        <p14:creationId xmlns:p14="http://schemas.microsoft.com/office/powerpoint/2010/main" val="1477464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Job of the </a:t>
            </a:r>
            <a:r>
              <a:rPr lang="en-US" dirty="0" smtClean="0"/>
              <a:t>Board</a:t>
            </a:r>
            <a:endParaRPr lang="en-US" dirty="0"/>
          </a:p>
        </p:txBody>
      </p:sp>
      <p:sp>
        <p:nvSpPr>
          <p:cNvPr id="3" name="Slide Number Placeholder 2"/>
          <p:cNvSpPr>
            <a:spLocks noGrp="1"/>
          </p:cNvSpPr>
          <p:nvPr>
            <p:ph type="sldNum" sz="quarter" idx="12"/>
          </p:nvPr>
        </p:nvSpPr>
        <p:spPr>
          <a:xfrm>
            <a:off x="7010400" y="6492875"/>
            <a:ext cx="2133600" cy="365125"/>
          </a:xfrm>
        </p:spPr>
        <p:txBody>
          <a:bodyPr/>
          <a:lstStyle/>
          <a:p>
            <a:fld id="{F04EAC6C-4C34-5742-92BB-204B07A0EB6C}" type="slidenum">
              <a:rPr lang="en-US" smtClean="0">
                <a:solidFill>
                  <a:prstClr val="black"/>
                </a:solidFill>
              </a:rPr>
              <a:pPr/>
              <a:t>14</a:t>
            </a:fld>
            <a:endParaRPr lang="en-US" dirty="0">
              <a:solidFill>
                <a:prstClr val="black"/>
              </a:solidFill>
            </a:endParaRPr>
          </a:p>
        </p:txBody>
      </p:sp>
      <p:sp>
        <p:nvSpPr>
          <p:cNvPr id="4" name="Rectangle 3"/>
          <p:cNvSpPr/>
          <p:nvPr/>
        </p:nvSpPr>
        <p:spPr>
          <a:xfrm>
            <a:off x="0" y="957431"/>
            <a:ext cx="9046464" cy="5632311"/>
          </a:xfrm>
          <a:prstGeom prst="rect">
            <a:avLst/>
          </a:prstGeom>
        </p:spPr>
        <p:txBody>
          <a:bodyPr wrap="square">
            <a:spAutoFit/>
          </a:bodyPr>
          <a:lstStyle/>
          <a:p>
            <a:pPr lvl="0"/>
            <a:r>
              <a:rPr lang="en-US" sz="2000" dirty="0"/>
              <a:t>Boards are expected to</a:t>
            </a:r>
            <a:r>
              <a:rPr lang="en-US" sz="2000" dirty="0" smtClean="0"/>
              <a:t>:</a:t>
            </a:r>
          </a:p>
          <a:p>
            <a:pPr lvl="0"/>
            <a:endParaRPr lang="en-US" sz="2000" dirty="0"/>
          </a:p>
          <a:p>
            <a:pPr marL="285750" indent="-285750">
              <a:buFont typeface="Arial" charset="0"/>
              <a:buChar char="•"/>
            </a:pPr>
            <a:r>
              <a:rPr lang="en-US" sz="2000" dirty="0"/>
              <a:t>“Be actively involved with management in the development and oversight of a thoughtful long-term strategy for the company and the communication of this strategy to investors. Understand strategic assumptions, uncertainties, judgments, alternatives and risks.”</a:t>
            </a:r>
          </a:p>
          <a:p>
            <a:pPr marL="285750" indent="-285750">
              <a:buFont typeface="Arial" charset="0"/>
              <a:buChar char="•"/>
            </a:pPr>
            <a:r>
              <a:rPr lang="en-US" sz="2000" dirty="0"/>
              <a:t>“Appreciate that a healthy corporate culture is a valuable asset, a source of competitive advantage and vital to the creation and protection of long-term value. Establish the appropriate “Tone at the Top” to actively cultivate a culture that gives high priority to ethical standards, principles of fair dealing, professionalism, integrity, full compliance with legal requirements and ethically sound strategic goals. Understand employee morale and sentiment, including thorough updates from management</a:t>
            </a:r>
            <a:r>
              <a:rPr lang="en-US" sz="2000" dirty="0" smtClean="0"/>
              <a:t>.”</a:t>
            </a:r>
          </a:p>
          <a:p>
            <a:pPr marL="285750" indent="-285750">
              <a:buFont typeface="Arial" charset="0"/>
              <a:buChar char="•"/>
            </a:pPr>
            <a:endParaRPr lang="en-US" sz="2000" dirty="0"/>
          </a:p>
          <a:p>
            <a:r>
              <a:rPr lang="en-US" sz="2000" i="1" dirty="0"/>
              <a:t>Martin Lipton and Sabastian V. Niles, Posting to Harvard Law School Forum on Governance and Financial Regulation, The Spotlight on Boards 2017, January 27, </a:t>
            </a:r>
            <a:r>
              <a:rPr lang="en-US" sz="2000" i="1" dirty="0" smtClean="0"/>
              <a:t>2017.  </a:t>
            </a:r>
            <a:r>
              <a:rPr lang="en-US" sz="2000" dirty="0" smtClean="0"/>
              <a:t>Link to home page for Harvard Law School Forum on Governance and Financial Regulation:  </a:t>
            </a:r>
            <a:r>
              <a:rPr lang="en-US" sz="2000" dirty="0"/>
              <a:t>https://corpgov.law.harvard.edu/</a:t>
            </a:r>
          </a:p>
        </p:txBody>
      </p:sp>
    </p:spTree>
    <p:extLst>
      <p:ext uri="{BB962C8B-B14F-4D97-AF65-F5344CB8AC3E}">
        <p14:creationId xmlns:p14="http://schemas.microsoft.com/office/powerpoint/2010/main" val="1766342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The </a:t>
            </a:r>
            <a:r>
              <a:rPr lang="en-US" dirty="0"/>
              <a:t>Board Must Be Aware of What is Happening</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15</a:t>
            </a:fld>
            <a:endParaRPr lang="en-US" dirty="0">
              <a:solidFill>
                <a:prstClr val="black"/>
              </a:solidFill>
            </a:endParaRPr>
          </a:p>
        </p:txBody>
      </p:sp>
      <p:sp>
        <p:nvSpPr>
          <p:cNvPr id="4" name="Rectangle 3"/>
          <p:cNvSpPr/>
          <p:nvPr/>
        </p:nvSpPr>
        <p:spPr>
          <a:xfrm>
            <a:off x="0" y="935400"/>
            <a:ext cx="9144000" cy="4431983"/>
          </a:xfrm>
          <a:prstGeom prst="rect">
            <a:avLst/>
          </a:prstGeom>
        </p:spPr>
        <p:txBody>
          <a:bodyPr wrap="square">
            <a:spAutoFit/>
          </a:bodyPr>
          <a:lstStyle/>
          <a:p>
            <a:pPr lvl="0"/>
            <a:endParaRPr lang="en-US" dirty="0" smtClean="0"/>
          </a:p>
          <a:p>
            <a:pPr marL="342900" lvl="0" indent="-342900">
              <a:buFont typeface="Arial" charset="0"/>
              <a:buChar char="•"/>
            </a:pPr>
            <a:r>
              <a:rPr lang="en-US" sz="2400" dirty="0" smtClean="0"/>
              <a:t>Board </a:t>
            </a:r>
            <a:r>
              <a:rPr lang="en-US" sz="2400" dirty="0"/>
              <a:t>must be confident that it is receiving sufficient information from management.  </a:t>
            </a:r>
            <a:endParaRPr lang="en-US" sz="2400" dirty="0" smtClean="0"/>
          </a:p>
          <a:p>
            <a:pPr marL="342900" lvl="0" indent="-342900">
              <a:buFont typeface="Arial" charset="0"/>
              <a:buChar char="•"/>
            </a:pPr>
            <a:endParaRPr lang="en-US" sz="2400" dirty="0"/>
          </a:p>
          <a:p>
            <a:pPr marL="342900" lvl="0" indent="-342900">
              <a:buFont typeface="Arial" charset="0"/>
              <a:buChar char="•"/>
            </a:pPr>
            <a:r>
              <a:rPr lang="en-US" sz="2400" dirty="0"/>
              <a:t>Board should not merely accept information as comprehensive and unfiltered</a:t>
            </a:r>
            <a:r>
              <a:rPr lang="en-US" sz="2400" dirty="0" smtClean="0"/>
              <a:t>.</a:t>
            </a:r>
          </a:p>
          <a:p>
            <a:pPr marL="342900" lvl="0" indent="-342900">
              <a:buFont typeface="Arial" charset="0"/>
              <a:buChar char="•"/>
            </a:pPr>
            <a:endParaRPr lang="en-US" sz="2400" dirty="0"/>
          </a:p>
          <a:p>
            <a:pPr marL="342900" lvl="0" indent="-342900">
              <a:buFont typeface="Arial" charset="0"/>
              <a:buChar char="•"/>
            </a:pPr>
            <a:r>
              <a:rPr lang="en-US" sz="2400" dirty="0"/>
              <a:t>Board should be interested in matters other than meeting metrics.   </a:t>
            </a:r>
            <a:endParaRPr lang="en-US" sz="2400" dirty="0" smtClean="0"/>
          </a:p>
          <a:p>
            <a:pPr marL="342900" lvl="0" indent="-342900">
              <a:buFont typeface="Arial" charset="0"/>
              <a:buChar char="•"/>
            </a:pPr>
            <a:endParaRPr lang="en-US" sz="2400" dirty="0"/>
          </a:p>
          <a:p>
            <a:pPr marL="342900" lvl="0" indent="-342900">
              <a:buFont typeface="Arial" charset="0"/>
              <a:buChar char="•"/>
            </a:pPr>
            <a:r>
              <a:rPr lang="en-US" sz="2400" dirty="0"/>
              <a:t>Board should set an example on culture and ethics, and determine that the organization is functioning in accordance with the Board’s tone.  </a:t>
            </a:r>
          </a:p>
        </p:txBody>
      </p:sp>
    </p:spTree>
    <p:extLst>
      <p:ext uri="{BB962C8B-B14F-4D97-AF65-F5344CB8AC3E}">
        <p14:creationId xmlns:p14="http://schemas.microsoft.com/office/powerpoint/2010/main" val="1553871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Wells </a:t>
            </a:r>
            <a:r>
              <a:rPr lang="en-US" dirty="0" smtClean="0"/>
              <a:t>Fargo - Example</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16</a:t>
            </a:fld>
            <a:endParaRPr lang="en-US" dirty="0">
              <a:solidFill>
                <a:prstClr val="black"/>
              </a:solidFill>
            </a:endParaRPr>
          </a:p>
        </p:txBody>
      </p:sp>
      <p:sp>
        <p:nvSpPr>
          <p:cNvPr id="4" name="Rectangle 3"/>
          <p:cNvSpPr/>
          <p:nvPr/>
        </p:nvSpPr>
        <p:spPr>
          <a:xfrm>
            <a:off x="0" y="860613"/>
            <a:ext cx="9144000" cy="4985980"/>
          </a:xfrm>
          <a:prstGeom prst="rect">
            <a:avLst/>
          </a:prstGeom>
        </p:spPr>
        <p:txBody>
          <a:bodyPr wrap="square">
            <a:spAutoFit/>
          </a:bodyPr>
          <a:lstStyle/>
          <a:p>
            <a:pPr marL="342900" lvl="0" indent="-342900">
              <a:buFont typeface="Arial" charset="0"/>
              <a:buChar char="•"/>
            </a:pPr>
            <a:endParaRPr lang="en-US" sz="2000" dirty="0" smtClean="0"/>
          </a:p>
          <a:p>
            <a:pPr marL="342900" lvl="0" indent="-342900">
              <a:buFont typeface="Arial" charset="0"/>
              <a:buChar char="•"/>
            </a:pPr>
            <a:r>
              <a:rPr lang="en-US" sz="2000" dirty="0" smtClean="0"/>
              <a:t>September </a:t>
            </a:r>
            <a:r>
              <a:rPr lang="en-US" sz="2000" dirty="0"/>
              <a:t>2016		</a:t>
            </a:r>
          </a:p>
          <a:p>
            <a:pPr marL="800100" lvl="1" indent="-342900">
              <a:buFont typeface="Arial" charset="0"/>
              <a:buChar char="•"/>
            </a:pPr>
            <a:r>
              <a:rPr lang="en-US" sz="2000" dirty="0"/>
              <a:t>Allegations of unlawful and unethical retail banking sales </a:t>
            </a:r>
            <a:r>
              <a:rPr lang="en-US" sz="2000" dirty="0" smtClean="0"/>
              <a:t>practices.</a:t>
            </a:r>
            <a:endParaRPr lang="en-US" sz="2000" i="1" dirty="0" smtClean="0"/>
          </a:p>
          <a:p>
            <a:pPr marL="800100" lvl="1" indent="-342900">
              <a:buFont typeface="Arial" charset="0"/>
              <a:buChar char="•"/>
            </a:pPr>
            <a:r>
              <a:rPr lang="en-US" sz="2000" dirty="0" smtClean="0"/>
              <a:t>Law </a:t>
            </a:r>
            <a:r>
              <a:rPr lang="en-US" sz="2000" dirty="0"/>
              <a:t>firm retained to do independent </a:t>
            </a:r>
            <a:r>
              <a:rPr lang="en-US" sz="2000" dirty="0" smtClean="0"/>
              <a:t>review.</a:t>
            </a:r>
          </a:p>
          <a:p>
            <a:pPr lvl="1"/>
            <a:endParaRPr lang="en-US" sz="2000" dirty="0"/>
          </a:p>
          <a:p>
            <a:pPr marL="342900" lvl="0" indent="-342900">
              <a:buFont typeface="Arial" charset="0"/>
              <a:buChar char="•"/>
            </a:pPr>
            <a:r>
              <a:rPr lang="en-US" sz="2000" dirty="0"/>
              <a:t>Fall 2016 </a:t>
            </a:r>
            <a:r>
              <a:rPr lang="mr-IN" sz="2000" dirty="0"/>
              <a:t>–</a:t>
            </a:r>
            <a:r>
              <a:rPr lang="en-US" sz="2000" dirty="0"/>
              <a:t> winter 2017	</a:t>
            </a:r>
          </a:p>
          <a:p>
            <a:pPr marL="800100" lvl="1" indent="-342900">
              <a:buFont typeface="Arial" charset="0"/>
              <a:buChar char="•"/>
            </a:pPr>
            <a:r>
              <a:rPr lang="en-US" sz="2000" dirty="0"/>
              <a:t>Executives </a:t>
            </a:r>
            <a:r>
              <a:rPr lang="en-US" sz="2000" dirty="0" smtClean="0"/>
              <a:t>fired.</a:t>
            </a:r>
            <a:endParaRPr lang="en-US" sz="2000" dirty="0"/>
          </a:p>
          <a:p>
            <a:pPr marL="800100" lvl="1" indent="-342900">
              <a:buFont typeface="Arial" charset="0"/>
              <a:buChar char="•"/>
            </a:pPr>
            <a:r>
              <a:rPr lang="en-US" sz="2000" dirty="0"/>
              <a:t>Independent directors </a:t>
            </a:r>
            <a:r>
              <a:rPr lang="en-US" sz="2000" dirty="0" smtClean="0"/>
              <a:t>added.</a:t>
            </a:r>
            <a:endParaRPr lang="en-US" sz="2000" dirty="0"/>
          </a:p>
          <a:p>
            <a:pPr marL="800100" lvl="1" indent="-342900">
              <a:buFont typeface="Arial" charset="0"/>
              <a:buChar char="•"/>
            </a:pPr>
            <a:r>
              <a:rPr lang="en-US" sz="2000" dirty="0"/>
              <a:t>Bylaws changed to require non-executive </a:t>
            </a:r>
            <a:r>
              <a:rPr lang="en-US" sz="2000" dirty="0" smtClean="0"/>
              <a:t>chair of the Board.</a:t>
            </a:r>
          </a:p>
          <a:p>
            <a:pPr marL="800100" lvl="1" indent="-342900">
              <a:buFont typeface="Arial" charset="0"/>
              <a:buChar char="•"/>
            </a:pPr>
            <a:endParaRPr lang="en-US" sz="2000" dirty="0"/>
          </a:p>
          <a:p>
            <a:pPr marL="342900" indent="-342900">
              <a:buFont typeface="Arial" charset="0"/>
              <a:buChar char="•"/>
            </a:pPr>
            <a:r>
              <a:rPr lang="en-US" sz="2000" dirty="0" smtClean="0"/>
              <a:t>October 2017</a:t>
            </a:r>
          </a:p>
          <a:p>
            <a:pPr marL="800100" lvl="1" indent="-342900">
              <a:buFont typeface="Arial" charset="0"/>
              <a:buChar char="•"/>
            </a:pPr>
            <a:r>
              <a:rPr lang="en-US" sz="2000" dirty="0" smtClean="0"/>
              <a:t>Federal judge refuses to grant defendants’ request to dismiss a shareholder derivative </a:t>
            </a:r>
            <a:r>
              <a:rPr lang="en-US" sz="2000" dirty="0" smtClean="0"/>
              <a:t>action.  </a:t>
            </a:r>
          </a:p>
          <a:p>
            <a:pPr marL="1257300" lvl="2" indent="-342900">
              <a:buFont typeface="Arial" charset="0"/>
              <a:buChar char="•"/>
            </a:pPr>
            <a:r>
              <a:rPr lang="en-US" sz="2000" dirty="0" smtClean="0"/>
              <a:t>Key issues are what the Board and senior management knew, and when.</a:t>
            </a:r>
          </a:p>
          <a:p>
            <a:pPr lvl="1"/>
            <a:r>
              <a:rPr lang="en-US" dirty="0" smtClean="0"/>
              <a:t>In </a:t>
            </a:r>
            <a:r>
              <a:rPr lang="en-US" dirty="0"/>
              <a:t>re: Wells Fargo &amp; Co Shareholder Derivative Litigation, </a:t>
            </a:r>
            <a:r>
              <a:rPr lang="en-US" dirty="0" smtClean="0"/>
              <a:t>N.D. Cal., No</a:t>
            </a:r>
            <a:r>
              <a:rPr lang="en-US" dirty="0"/>
              <a:t>. </a:t>
            </a:r>
            <a:r>
              <a:rPr lang="en-US" dirty="0" smtClean="0"/>
              <a:t>16-cv-05541-JST.</a:t>
            </a:r>
          </a:p>
          <a:p>
            <a:pPr lvl="1"/>
            <a:r>
              <a:rPr lang="en-US" sz="2000" dirty="0" smtClean="0"/>
              <a:t>		</a:t>
            </a:r>
            <a:endParaRPr lang="en-US" dirty="0"/>
          </a:p>
        </p:txBody>
      </p:sp>
    </p:spTree>
    <p:extLst>
      <p:ext uri="{BB962C8B-B14F-4D97-AF65-F5344CB8AC3E}">
        <p14:creationId xmlns:p14="http://schemas.microsoft.com/office/powerpoint/2010/main" val="788738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a:t>
            </a:r>
            <a:r>
              <a:rPr lang="en-US" dirty="0"/>
              <a:t>Tone at the Top” – the Concept  </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17</a:t>
            </a:fld>
            <a:endParaRPr lang="en-US" dirty="0">
              <a:solidFill>
                <a:prstClr val="black"/>
              </a:solidFill>
            </a:endParaRPr>
          </a:p>
        </p:txBody>
      </p:sp>
      <p:sp>
        <p:nvSpPr>
          <p:cNvPr id="4" name="Rectangle 3"/>
          <p:cNvSpPr/>
          <p:nvPr/>
        </p:nvSpPr>
        <p:spPr>
          <a:xfrm>
            <a:off x="-1" y="849854"/>
            <a:ext cx="9179557" cy="4401205"/>
          </a:xfrm>
          <a:prstGeom prst="rect">
            <a:avLst/>
          </a:prstGeom>
        </p:spPr>
        <p:txBody>
          <a:bodyPr wrap="square">
            <a:spAutoFit/>
          </a:bodyPr>
          <a:lstStyle/>
          <a:p>
            <a:pPr marL="342900" lvl="0" indent="-342900">
              <a:buFont typeface="Arial" charset="0"/>
              <a:buChar char="•"/>
            </a:pPr>
            <a:endParaRPr lang="en-US" sz="2400" dirty="0" smtClean="0"/>
          </a:p>
          <a:p>
            <a:pPr marL="342900" lvl="0" indent="-342900">
              <a:buFont typeface="Arial" charset="0"/>
              <a:buChar char="•"/>
            </a:pPr>
            <a:r>
              <a:rPr lang="en-US" sz="2400" dirty="0" smtClean="0"/>
              <a:t>How </a:t>
            </a:r>
            <a:r>
              <a:rPr lang="en-US" sz="2400" dirty="0"/>
              <a:t>those in power act and communicate with the rest of the organization </a:t>
            </a:r>
            <a:r>
              <a:rPr lang="en-US" sz="2400" dirty="0" smtClean="0"/>
              <a:t>about </a:t>
            </a:r>
            <a:r>
              <a:rPr lang="en-US" sz="2400" dirty="0"/>
              <a:t>what is appropriate conduct by members of the organization.  </a:t>
            </a:r>
            <a:endParaRPr lang="en-US" sz="2400" dirty="0" smtClean="0"/>
          </a:p>
          <a:p>
            <a:pPr marL="342900" lvl="0" indent="-342900">
              <a:buFont typeface="Arial" charset="0"/>
              <a:buChar char="•"/>
            </a:pPr>
            <a:endParaRPr lang="en-US" sz="2400" dirty="0"/>
          </a:p>
          <a:p>
            <a:pPr marL="342900" indent="-342900">
              <a:buFont typeface="Arial" charset="0"/>
              <a:buChar char="•"/>
            </a:pPr>
            <a:r>
              <a:rPr lang="en-US" sz="2400" dirty="0"/>
              <a:t>Business Roundtable, 2016 Governance Principles:  The board should set a “tone at the top” that demonstrates the company’s commitment to integrity and legal compliance. This tone lays the groundwork for a corporate culture that is communicated to personnel at all levels of the organization. </a:t>
            </a:r>
            <a:r>
              <a:rPr lang="en-US" sz="2400" dirty="0"/>
              <a:t> </a:t>
            </a:r>
            <a:r>
              <a:rPr lang="en-US" sz="2000" dirty="0" smtClean="0">
                <a:hlinkClick r:id="rId2"/>
              </a:rPr>
              <a:t>http</a:t>
            </a:r>
            <a:r>
              <a:rPr lang="en-US" sz="2000" dirty="0">
                <a:hlinkClick r:id="rId2"/>
              </a:rPr>
              <a:t>://businessroundtable.org/media/news-releases/updated-guidance-new-era-%E2%80%93-u.s.-</a:t>
            </a:r>
            <a:r>
              <a:rPr lang="en-US" sz="2000" dirty="0" smtClean="0">
                <a:hlinkClick r:id="rId2"/>
              </a:rPr>
              <a:t>business-leaders-issue-2016-edition-principles</a:t>
            </a:r>
            <a:endParaRPr lang="en-US" sz="2000" dirty="0"/>
          </a:p>
        </p:txBody>
      </p:sp>
    </p:spTree>
    <p:extLst>
      <p:ext uri="{BB962C8B-B14F-4D97-AF65-F5344CB8AC3E}">
        <p14:creationId xmlns:p14="http://schemas.microsoft.com/office/powerpoint/2010/main" val="2145826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45004"/>
            <a:ext cx="9108443" cy="1280920"/>
          </a:xfrm>
        </p:spPr>
        <p:txBody>
          <a:bodyPr/>
          <a:lstStyle/>
          <a:p>
            <a:r>
              <a:rPr lang="en-US" dirty="0" smtClean="0"/>
              <a:t/>
            </a:r>
            <a:br>
              <a:rPr lang="en-US" dirty="0" smtClean="0"/>
            </a:br>
            <a:r>
              <a:rPr lang="en-US" dirty="0" smtClean="0"/>
              <a:t>“</a:t>
            </a:r>
            <a:r>
              <a:rPr lang="en-US" dirty="0"/>
              <a:t>Tone at the Top” – in Practice</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18</a:t>
            </a:fld>
            <a:endParaRPr lang="en-US" dirty="0">
              <a:solidFill>
                <a:prstClr val="black"/>
              </a:solidFill>
            </a:endParaRPr>
          </a:p>
        </p:txBody>
      </p:sp>
      <p:sp>
        <p:nvSpPr>
          <p:cNvPr id="4" name="Rectangle 3"/>
          <p:cNvSpPr/>
          <p:nvPr/>
        </p:nvSpPr>
        <p:spPr>
          <a:xfrm>
            <a:off x="-1" y="806824"/>
            <a:ext cx="9179558" cy="5632312"/>
          </a:xfrm>
          <a:prstGeom prst="rect">
            <a:avLst/>
          </a:prstGeom>
        </p:spPr>
        <p:txBody>
          <a:bodyPr wrap="square">
            <a:spAutoFit/>
          </a:bodyPr>
          <a:lstStyle/>
          <a:p>
            <a:pPr marL="342900" lvl="0" indent="-342900">
              <a:buFont typeface="Arial" charset="0"/>
              <a:buChar char="•"/>
            </a:pPr>
            <a:endParaRPr lang="en-US" sz="2400" dirty="0" smtClean="0"/>
          </a:p>
          <a:p>
            <a:pPr marL="342900" lvl="0" indent="-342900">
              <a:buFont typeface="Arial" charset="0"/>
              <a:buChar char="•"/>
            </a:pPr>
            <a:r>
              <a:rPr lang="en-US" sz="2400" dirty="0" smtClean="0"/>
              <a:t>People </a:t>
            </a:r>
            <a:r>
              <a:rPr lang="en-US" sz="2400" dirty="0"/>
              <a:t>watch and respond </a:t>
            </a:r>
            <a:r>
              <a:rPr lang="en-US" sz="2400" dirty="0" smtClean="0"/>
              <a:t>to:</a:t>
            </a:r>
            <a:endParaRPr lang="en-US" sz="2400" dirty="0"/>
          </a:p>
          <a:p>
            <a:pPr marL="800100" lvl="1" indent="-342900">
              <a:buFont typeface="Arial" charset="0"/>
              <a:buChar char="•"/>
            </a:pPr>
            <a:r>
              <a:rPr lang="en-US" sz="2400" dirty="0" smtClean="0"/>
              <a:t>What </a:t>
            </a:r>
            <a:r>
              <a:rPr lang="en-US" sz="2400" dirty="0"/>
              <a:t>the senior people </a:t>
            </a:r>
            <a:r>
              <a:rPr lang="en-US" sz="2400" dirty="0" smtClean="0"/>
              <a:t>do.</a:t>
            </a:r>
            <a:endParaRPr lang="en-US" sz="2400" dirty="0"/>
          </a:p>
          <a:p>
            <a:pPr marL="800100" lvl="1" indent="-342900">
              <a:buFont typeface="Arial" charset="0"/>
              <a:buChar char="•"/>
            </a:pPr>
            <a:r>
              <a:rPr lang="en-US" sz="2400" dirty="0" smtClean="0"/>
              <a:t>What </a:t>
            </a:r>
            <a:r>
              <a:rPr lang="en-US" sz="2400" dirty="0"/>
              <a:t>and who is rewarded (and theories as to why</a:t>
            </a:r>
            <a:r>
              <a:rPr lang="en-US" sz="2400" dirty="0" smtClean="0"/>
              <a:t>).</a:t>
            </a:r>
            <a:endParaRPr lang="en-US" sz="2400" dirty="0"/>
          </a:p>
          <a:p>
            <a:pPr marL="800100" lvl="1" indent="-342900">
              <a:buFont typeface="Arial" charset="0"/>
              <a:buChar char="•"/>
            </a:pPr>
            <a:r>
              <a:rPr lang="en-US" sz="2400" dirty="0" smtClean="0"/>
              <a:t>What </a:t>
            </a:r>
            <a:r>
              <a:rPr lang="en-US" sz="2400" dirty="0"/>
              <a:t>and who is </a:t>
            </a:r>
            <a:r>
              <a:rPr lang="en-US" sz="2400" dirty="0" smtClean="0"/>
              <a:t>punished.</a:t>
            </a:r>
            <a:endParaRPr lang="en-US" sz="2400" dirty="0"/>
          </a:p>
          <a:p>
            <a:pPr marL="800100" lvl="1" indent="-342900">
              <a:buFont typeface="Arial" charset="0"/>
              <a:buChar char="•"/>
            </a:pPr>
            <a:r>
              <a:rPr lang="en-US" sz="2400" dirty="0" smtClean="0"/>
              <a:t>Whether </a:t>
            </a:r>
            <a:r>
              <a:rPr lang="en-US" sz="2400" dirty="0"/>
              <a:t>praise and criticism are </a:t>
            </a:r>
            <a:r>
              <a:rPr lang="en-US" sz="2400" dirty="0" smtClean="0"/>
              <a:t>even-handed.</a:t>
            </a:r>
            <a:endParaRPr lang="en-US" sz="2400" dirty="0"/>
          </a:p>
          <a:p>
            <a:pPr marL="800100" lvl="1" indent="-342900">
              <a:buFont typeface="Arial" charset="0"/>
              <a:buChar char="•"/>
            </a:pPr>
            <a:r>
              <a:rPr lang="en-US" sz="2400" dirty="0" smtClean="0"/>
              <a:t>What </a:t>
            </a:r>
            <a:r>
              <a:rPr lang="en-US" sz="2400" dirty="0"/>
              <a:t>incentives are put in </a:t>
            </a:r>
            <a:r>
              <a:rPr lang="en-US" sz="2400" dirty="0" smtClean="0"/>
              <a:t>place.</a:t>
            </a:r>
            <a:endParaRPr lang="en-US" sz="2400" dirty="0"/>
          </a:p>
          <a:p>
            <a:pPr marL="800100" lvl="1" indent="-342900">
              <a:buFont typeface="Arial" charset="0"/>
              <a:buChar char="•"/>
            </a:pPr>
            <a:r>
              <a:rPr lang="en-US" sz="2400" dirty="0" smtClean="0"/>
              <a:t>What </a:t>
            </a:r>
            <a:r>
              <a:rPr lang="en-US" sz="2400" dirty="0"/>
              <a:t>disincentives are in </a:t>
            </a:r>
            <a:r>
              <a:rPr lang="en-US" sz="2400" dirty="0" smtClean="0"/>
              <a:t>place. </a:t>
            </a:r>
          </a:p>
          <a:p>
            <a:pPr marL="342900" lvl="0" indent="-342900">
              <a:buFont typeface="Arial" charset="0"/>
              <a:buChar char="•"/>
            </a:pPr>
            <a:endParaRPr lang="en-US" sz="2400" dirty="0"/>
          </a:p>
          <a:p>
            <a:pPr marL="342900" lvl="0" indent="-342900">
              <a:buFont typeface="Arial" charset="0"/>
              <a:buChar char="•"/>
            </a:pPr>
            <a:r>
              <a:rPr lang="en-US" sz="2400" dirty="0" smtClean="0"/>
              <a:t>All </a:t>
            </a:r>
            <a:r>
              <a:rPr lang="en-US" sz="2400" dirty="0"/>
              <a:t>of these – what people see -- will take precedence </a:t>
            </a:r>
            <a:r>
              <a:rPr lang="en-US" sz="2400" dirty="0" smtClean="0"/>
              <a:t>over:</a:t>
            </a:r>
            <a:endParaRPr lang="en-US" sz="2400" dirty="0"/>
          </a:p>
          <a:p>
            <a:pPr marL="800100" lvl="1" indent="-342900">
              <a:buFont typeface="Arial" charset="0"/>
              <a:buChar char="•"/>
            </a:pPr>
            <a:r>
              <a:rPr lang="en-US" sz="2400" dirty="0"/>
              <a:t>What the senior people </a:t>
            </a:r>
            <a:r>
              <a:rPr lang="en-US" sz="2400" dirty="0" smtClean="0"/>
              <a:t>say.</a:t>
            </a:r>
            <a:endParaRPr lang="en-US" sz="2400" dirty="0"/>
          </a:p>
          <a:p>
            <a:pPr marL="800100" lvl="1" indent="-342900">
              <a:buFont typeface="Arial" charset="0"/>
              <a:buChar char="•"/>
            </a:pPr>
            <a:r>
              <a:rPr lang="en-US" sz="2400" dirty="0"/>
              <a:t>What the senior people say they do.</a:t>
            </a:r>
          </a:p>
          <a:p>
            <a:pPr marL="800100" lvl="1" indent="-342900">
              <a:buFont typeface="Arial" charset="0"/>
              <a:buChar char="•"/>
            </a:pPr>
            <a:r>
              <a:rPr lang="en-US" sz="2400" dirty="0"/>
              <a:t>What the documents (codes of conduct, memos) say should be done.</a:t>
            </a:r>
          </a:p>
          <a:p>
            <a:pPr marL="342900" indent="-342900">
              <a:buFont typeface="Arial" charset="0"/>
              <a:buChar char="•"/>
            </a:pPr>
            <a:endParaRPr lang="en-US" sz="2400" dirty="0"/>
          </a:p>
        </p:txBody>
      </p:sp>
    </p:spTree>
    <p:extLst>
      <p:ext uri="{BB962C8B-B14F-4D97-AF65-F5344CB8AC3E}">
        <p14:creationId xmlns:p14="http://schemas.microsoft.com/office/powerpoint/2010/main" val="2049859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Agenda</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a:t>
            </a:fld>
            <a:endParaRPr lang="en-US" dirty="0">
              <a:solidFill>
                <a:prstClr val="black"/>
              </a:solidFill>
            </a:endParaRPr>
          </a:p>
        </p:txBody>
      </p:sp>
      <p:sp>
        <p:nvSpPr>
          <p:cNvPr id="4" name="Rectangle 3"/>
          <p:cNvSpPr/>
          <p:nvPr/>
        </p:nvSpPr>
        <p:spPr>
          <a:xfrm>
            <a:off x="0" y="882127"/>
            <a:ext cx="9144000" cy="3108543"/>
          </a:xfrm>
          <a:prstGeom prst="rect">
            <a:avLst/>
          </a:prstGeom>
        </p:spPr>
        <p:txBody>
          <a:bodyPr wrap="square">
            <a:spAutoFit/>
          </a:bodyPr>
          <a:lstStyle/>
          <a:p>
            <a:pPr marL="285750" lvl="0" indent="-285750">
              <a:buFont typeface="Arial" charset="0"/>
              <a:buChar char="•"/>
            </a:pPr>
            <a:r>
              <a:rPr lang="en-US" sz="2800" dirty="0"/>
              <a:t>Why should </a:t>
            </a:r>
            <a:r>
              <a:rPr lang="en-US" sz="2800" dirty="0" smtClean="0"/>
              <a:t>consumer advocates care </a:t>
            </a:r>
            <a:r>
              <a:rPr lang="en-US" sz="2800" dirty="0"/>
              <a:t>about governance, culture and ethics?</a:t>
            </a:r>
          </a:p>
          <a:p>
            <a:pPr marL="285750" lvl="0" indent="-285750">
              <a:buFont typeface="Arial" charset="0"/>
              <a:buChar char="•"/>
            </a:pPr>
            <a:r>
              <a:rPr lang="en-US" sz="2800" dirty="0"/>
              <a:t>What are </a:t>
            </a:r>
            <a:r>
              <a:rPr lang="en-US" sz="2800" dirty="0" smtClean="0"/>
              <a:t>governance, culture and ethics, </a:t>
            </a:r>
            <a:r>
              <a:rPr lang="en-US" sz="2800" dirty="0"/>
              <a:t>anyway?</a:t>
            </a:r>
          </a:p>
          <a:p>
            <a:pPr marL="285750" lvl="0" indent="-285750">
              <a:buFont typeface="Arial" charset="0"/>
              <a:buChar char="•"/>
            </a:pPr>
            <a:r>
              <a:rPr lang="en-US" sz="2800" dirty="0"/>
              <a:t>What happens when there is a breakdown?</a:t>
            </a:r>
          </a:p>
          <a:p>
            <a:r>
              <a:rPr lang="en-US" sz="2800" dirty="0"/>
              <a:t> </a:t>
            </a:r>
          </a:p>
          <a:p>
            <a:pPr marL="285750" indent="-285750">
              <a:buFont typeface="Arial" charset="0"/>
              <a:buChar char="•"/>
            </a:pPr>
            <a:r>
              <a:rPr lang="en-US" sz="2800" i="1" dirty="0"/>
              <a:t>What role do lawyers play?  </a:t>
            </a:r>
            <a:endParaRPr lang="en-US" sz="2800" i="1" dirty="0" smtClean="0"/>
          </a:p>
          <a:p>
            <a:pPr marL="285750" indent="-285750">
              <a:buFont typeface="Arial" charset="0"/>
              <a:buChar char="•"/>
            </a:pPr>
            <a:r>
              <a:rPr lang="en-US" sz="2800" i="1" dirty="0" smtClean="0"/>
              <a:t>What role can consumer advocates play?</a:t>
            </a:r>
            <a:endParaRPr lang="en-US" sz="2800" dirty="0"/>
          </a:p>
        </p:txBody>
      </p:sp>
    </p:spTree>
    <p:extLst>
      <p:ext uri="{BB962C8B-B14F-4D97-AF65-F5344CB8AC3E}">
        <p14:creationId xmlns:p14="http://schemas.microsoft.com/office/powerpoint/2010/main" val="1278102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Culture </a:t>
            </a:r>
            <a:r>
              <a:rPr lang="en-US" dirty="0"/>
              <a:t>– What is It?</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19</a:t>
            </a:fld>
            <a:endParaRPr lang="en-US" dirty="0">
              <a:solidFill>
                <a:prstClr val="black"/>
              </a:solidFill>
            </a:endParaRPr>
          </a:p>
        </p:txBody>
      </p:sp>
      <p:sp>
        <p:nvSpPr>
          <p:cNvPr id="4" name="Rectangle 3"/>
          <p:cNvSpPr/>
          <p:nvPr/>
        </p:nvSpPr>
        <p:spPr>
          <a:xfrm>
            <a:off x="0" y="828340"/>
            <a:ext cx="9144000" cy="6370975"/>
          </a:xfrm>
          <a:prstGeom prst="rect">
            <a:avLst/>
          </a:prstGeom>
        </p:spPr>
        <p:txBody>
          <a:bodyPr wrap="square">
            <a:spAutoFit/>
          </a:bodyPr>
          <a:lstStyle/>
          <a:p>
            <a:pPr lvl="0"/>
            <a:endParaRPr lang="en-US" sz="2400" dirty="0" smtClean="0"/>
          </a:p>
          <a:p>
            <a:pPr marL="342900" lvl="0" indent="-342900">
              <a:buFont typeface="Arial" charset="0"/>
              <a:buChar char="•"/>
            </a:pPr>
            <a:r>
              <a:rPr lang="en-US" sz="2400" dirty="0" smtClean="0"/>
              <a:t>How </a:t>
            </a:r>
            <a:r>
              <a:rPr lang="en-US" sz="2400" dirty="0"/>
              <a:t>people treat each other within the </a:t>
            </a:r>
            <a:r>
              <a:rPr lang="en-US" sz="2400" dirty="0" smtClean="0"/>
              <a:t>organization.</a:t>
            </a:r>
          </a:p>
          <a:p>
            <a:pPr marL="342900" lvl="0" indent="-342900">
              <a:buFont typeface="Arial" charset="0"/>
              <a:buChar char="•"/>
            </a:pPr>
            <a:endParaRPr lang="en-US" sz="2400" dirty="0"/>
          </a:p>
          <a:p>
            <a:pPr marL="342900" lvl="0" indent="-342900">
              <a:buFont typeface="Arial" charset="0"/>
              <a:buChar char="•"/>
            </a:pPr>
            <a:r>
              <a:rPr lang="en-US" sz="2400" dirty="0"/>
              <a:t>How people within the organization treat people outside the </a:t>
            </a:r>
            <a:r>
              <a:rPr lang="en-US" sz="2400" dirty="0" smtClean="0"/>
              <a:t>organization.</a:t>
            </a:r>
          </a:p>
          <a:p>
            <a:pPr marL="342900" lvl="0" indent="-342900">
              <a:buFont typeface="Arial" charset="0"/>
              <a:buChar char="•"/>
            </a:pPr>
            <a:endParaRPr lang="en-US" sz="2400" dirty="0"/>
          </a:p>
          <a:p>
            <a:pPr marL="342900" lvl="0" indent="-342900">
              <a:buFont typeface="Arial" charset="0"/>
              <a:buChar char="•"/>
            </a:pPr>
            <a:r>
              <a:rPr lang="en-US" sz="2400" dirty="0"/>
              <a:t>Treating other people well or poorly is often learned within an organization.</a:t>
            </a:r>
          </a:p>
          <a:p>
            <a:pPr marL="800100" lvl="1" indent="-342900">
              <a:buFont typeface="Arial" charset="0"/>
              <a:buChar char="•"/>
            </a:pPr>
            <a:r>
              <a:rPr lang="en-US" sz="2400" dirty="0"/>
              <a:t>New people look to see how people who have been in an organization for a longer period of time treat </a:t>
            </a:r>
            <a:r>
              <a:rPr lang="en-US" sz="2400" dirty="0" smtClean="0"/>
              <a:t>people. </a:t>
            </a:r>
            <a:endParaRPr lang="en-US" sz="2400" dirty="0"/>
          </a:p>
          <a:p>
            <a:pPr marL="800100" lvl="1" indent="-342900">
              <a:buFont typeface="Arial" charset="0"/>
              <a:buChar char="•"/>
            </a:pPr>
            <a:r>
              <a:rPr lang="en-US" sz="2400" dirty="0"/>
              <a:t>And whether there are consequences</a:t>
            </a:r>
            <a:r>
              <a:rPr lang="en-US" sz="2400" dirty="0" smtClean="0"/>
              <a:t>.</a:t>
            </a:r>
          </a:p>
          <a:p>
            <a:pPr marL="800100" lvl="1" indent="-342900">
              <a:buFont typeface="Arial" charset="0"/>
              <a:buChar char="•"/>
            </a:pPr>
            <a:endParaRPr lang="en-US" sz="2400" dirty="0"/>
          </a:p>
          <a:p>
            <a:pPr marL="342900" indent="-342900">
              <a:buFont typeface="Arial" charset="0"/>
              <a:buChar char="•"/>
            </a:pPr>
            <a:r>
              <a:rPr lang="en-US" sz="2400" dirty="0"/>
              <a:t>A poor culture can be highly effective in communicating that it is okay to treat people poorly, to discourage or punish people expressing different points of view, to reach goals at any cost. </a:t>
            </a:r>
          </a:p>
          <a:p>
            <a:pPr marL="342900" indent="-342900">
              <a:buFont typeface="Arial" charset="0"/>
              <a:buChar char="•"/>
            </a:pPr>
            <a:endParaRPr lang="en-US" sz="2400" dirty="0"/>
          </a:p>
          <a:p>
            <a:r>
              <a:rPr lang="en-US" sz="2400" dirty="0"/>
              <a:t> </a:t>
            </a:r>
          </a:p>
        </p:txBody>
      </p:sp>
    </p:spTree>
    <p:extLst>
      <p:ext uri="{BB962C8B-B14F-4D97-AF65-F5344CB8AC3E}">
        <p14:creationId xmlns:p14="http://schemas.microsoft.com/office/powerpoint/2010/main" val="673601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Wells Fargo Independent Report</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20</a:t>
            </a:fld>
            <a:endParaRPr lang="en-US" dirty="0">
              <a:solidFill>
                <a:prstClr val="black"/>
              </a:solidFill>
            </a:endParaRPr>
          </a:p>
        </p:txBody>
      </p:sp>
      <p:sp>
        <p:nvSpPr>
          <p:cNvPr id="4" name="Rectangle 3"/>
          <p:cNvSpPr/>
          <p:nvPr/>
        </p:nvSpPr>
        <p:spPr>
          <a:xfrm>
            <a:off x="0" y="839096"/>
            <a:ext cx="9144000" cy="5632311"/>
          </a:xfrm>
          <a:prstGeom prst="rect">
            <a:avLst/>
          </a:prstGeom>
        </p:spPr>
        <p:txBody>
          <a:bodyPr wrap="square">
            <a:spAutoFit/>
          </a:bodyPr>
          <a:lstStyle/>
          <a:p>
            <a:pPr marL="285750" lvl="0" indent="-285750">
              <a:buFont typeface="Arial" charset="0"/>
              <a:buChar char="•"/>
            </a:pPr>
            <a:endParaRPr lang="en-US" sz="2000" dirty="0" smtClean="0"/>
          </a:p>
          <a:p>
            <a:pPr marL="285750" lvl="0" indent="-285750">
              <a:buFont typeface="Arial" charset="0"/>
              <a:buChar char="•"/>
            </a:pPr>
            <a:r>
              <a:rPr lang="en-US" sz="1600" dirty="0" smtClean="0"/>
              <a:t>100 </a:t>
            </a:r>
            <a:r>
              <a:rPr lang="en-US" sz="1600" dirty="0"/>
              <a:t>interviews and searching 35 million </a:t>
            </a:r>
            <a:r>
              <a:rPr lang="en-US" sz="1600" dirty="0" smtClean="0"/>
              <a:t>documents.</a:t>
            </a:r>
            <a:endParaRPr lang="en-US" sz="1600" dirty="0"/>
          </a:p>
          <a:p>
            <a:pPr lvl="0"/>
            <a:endParaRPr lang="en-US" sz="1600" dirty="0"/>
          </a:p>
          <a:p>
            <a:pPr marL="285750" lvl="0" indent="-285750">
              <a:buFont typeface="Arial" charset="0"/>
              <a:buChar char="•"/>
            </a:pPr>
            <a:r>
              <a:rPr lang="en-US" sz="1600" dirty="0"/>
              <a:t>110 pages in </a:t>
            </a:r>
            <a:r>
              <a:rPr lang="en-US" sz="1600" dirty="0" smtClean="0"/>
              <a:t>report</a:t>
            </a:r>
            <a:r>
              <a:rPr lang="en-US" sz="1600" dirty="0"/>
              <a:t>. </a:t>
            </a:r>
            <a:r>
              <a:rPr lang="en-US" sz="1600" dirty="0" smtClean="0"/>
              <a:t> </a:t>
            </a:r>
            <a:r>
              <a:rPr lang="en-US" sz="1600" dirty="0" smtClean="0">
                <a:hlinkClick r:id="rId2"/>
              </a:rPr>
              <a:t>https</a:t>
            </a:r>
            <a:r>
              <a:rPr lang="en-US" sz="1600" dirty="0">
                <a:hlinkClick r:id="rId2"/>
              </a:rPr>
              <a:t>://</a:t>
            </a:r>
            <a:r>
              <a:rPr lang="en-US" sz="1600" dirty="0" smtClean="0">
                <a:hlinkClick r:id="rId2"/>
              </a:rPr>
              <a:t>www08.wellsfargomedia.com/assets/pdf/about/investor-relations/presentations/2017/board-report.pdf</a:t>
            </a:r>
            <a:endParaRPr lang="en-US" sz="1600" dirty="0" smtClean="0"/>
          </a:p>
          <a:p>
            <a:pPr marL="285750" indent="-285750">
              <a:buFont typeface="Arial" charset="0"/>
              <a:buChar char="•"/>
            </a:pPr>
            <a:endParaRPr lang="en-US" sz="1600" dirty="0" smtClean="0"/>
          </a:p>
          <a:p>
            <a:pPr marL="285750" indent="-285750">
              <a:buFont typeface="Arial" charset="0"/>
              <a:buChar char="•"/>
            </a:pPr>
            <a:r>
              <a:rPr lang="en-US" sz="1600" dirty="0" smtClean="0"/>
              <a:t>“</a:t>
            </a:r>
            <a:r>
              <a:rPr lang="en-US" sz="1600" dirty="0"/>
              <a:t>The root cause of sales practice failures was the </a:t>
            </a:r>
            <a:r>
              <a:rPr lang="en-US" sz="1600" dirty="0">
                <a:solidFill>
                  <a:srgbClr val="FF0000"/>
                </a:solidFill>
              </a:rPr>
              <a:t>distortion of the Community Bank’s sales culture</a:t>
            </a:r>
            <a:r>
              <a:rPr lang="en-US" sz="1600" dirty="0"/>
              <a:t> and performance management system, which, when combined with aggressive sales management, created pressure on employees to sell unwanted or unneeded products to customers and, in some cases, to open unauthorized accounts. Wells Fargo’s decentralized corporate structure gave too much autonomy to the Community Bank’s senior leadership, who were unwilling to change the sales model or even recognize it as the root cause of the problem. </a:t>
            </a:r>
            <a:r>
              <a:rPr lang="en-US" sz="1600" dirty="0">
                <a:solidFill>
                  <a:srgbClr val="FF0000"/>
                </a:solidFill>
              </a:rPr>
              <a:t>Community Bank leadership resisted and impeded outside scrutiny or oversight and, when forced to report, minimized the scale and nature of the problem</a:t>
            </a:r>
            <a:r>
              <a:rPr lang="en-US" sz="1600" dirty="0"/>
              <a:t>.” </a:t>
            </a:r>
            <a:endParaRPr lang="en-US" sz="1600" dirty="0" smtClean="0"/>
          </a:p>
          <a:p>
            <a:pPr marL="285750" indent="-285750">
              <a:buFont typeface="Arial" charset="0"/>
              <a:buChar char="•"/>
            </a:pPr>
            <a:endParaRPr lang="en-US" sz="1600" dirty="0" smtClean="0"/>
          </a:p>
          <a:p>
            <a:pPr marL="342900" indent="-342900">
              <a:buFont typeface="Arial" charset="0"/>
              <a:buChar char="•"/>
            </a:pPr>
            <a:r>
              <a:rPr lang="en-US" sz="1600" dirty="0"/>
              <a:t>Company press release:  </a:t>
            </a:r>
          </a:p>
          <a:p>
            <a:pPr marL="1257300" lvl="2" indent="-342900">
              <a:buFont typeface="Arial" charset="0"/>
              <a:buChar char="•"/>
            </a:pPr>
            <a:r>
              <a:rPr lang="en-US" sz="1600" dirty="0"/>
              <a:t>“Investigation Identifies Cultural, Structural and Leadership Issues as Root Causes of Improper Sales Practices”</a:t>
            </a:r>
          </a:p>
          <a:p>
            <a:pPr marL="1257300" lvl="2" indent="-342900">
              <a:buFont typeface="Arial" charset="0"/>
              <a:buChar char="•"/>
            </a:pPr>
            <a:r>
              <a:rPr lang="en-US" sz="1600" dirty="0"/>
              <a:t>“Board and Management Have Taken Decisive Action to Address Issues Raised by Investigation, Promote Accountability, Strengthen Oversight and Rebuild Trust.”</a:t>
            </a:r>
          </a:p>
          <a:p>
            <a:pPr marL="285750" indent="-285750">
              <a:buFont typeface="Arial" charset="0"/>
              <a:buChar char="•"/>
            </a:pPr>
            <a:endParaRPr lang="en-US" sz="1600" dirty="0"/>
          </a:p>
          <a:p>
            <a:pPr marL="285750" indent="-285750">
              <a:buFont typeface="Arial" charset="0"/>
              <a:buChar char="•"/>
            </a:pPr>
            <a:r>
              <a:rPr lang="en-US" sz="1600" dirty="0" smtClean="0"/>
              <a:t>Post-report:  More problems disclosed.</a:t>
            </a:r>
          </a:p>
          <a:p>
            <a:pPr marL="285750" indent="-285750">
              <a:buFont typeface="Arial" charset="0"/>
              <a:buChar char="•"/>
            </a:pPr>
            <a:endParaRPr lang="en-US" sz="2000" dirty="0" smtClean="0"/>
          </a:p>
        </p:txBody>
      </p:sp>
    </p:spTree>
    <p:extLst>
      <p:ext uri="{BB962C8B-B14F-4D97-AF65-F5344CB8AC3E}">
        <p14:creationId xmlns:p14="http://schemas.microsoft.com/office/powerpoint/2010/main" val="726033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Ethics </a:t>
            </a:r>
            <a:r>
              <a:rPr lang="en-US" dirty="0"/>
              <a:t>– What is It? </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21</a:t>
            </a:fld>
            <a:endParaRPr lang="en-US" dirty="0">
              <a:solidFill>
                <a:prstClr val="black"/>
              </a:solidFill>
            </a:endParaRPr>
          </a:p>
        </p:txBody>
      </p:sp>
      <p:sp>
        <p:nvSpPr>
          <p:cNvPr id="4" name="Rectangle 3"/>
          <p:cNvSpPr/>
          <p:nvPr/>
        </p:nvSpPr>
        <p:spPr>
          <a:xfrm>
            <a:off x="0" y="935400"/>
            <a:ext cx="9262334" cy="4431983"/>
          </a:xfrm>
          <a:prstGeom prst="rect">
            <a:avLst/>
          </a:prstGeom>
        </p:spPr>
        <p:txBody>
          <a:bodyPr wrap="square">
            <a:spAutoFit/>
          </a:bodyPr>
          <a:lstStyle/>
          <a:p>
            <a:pPr marL="285750" lvl="0" indent="-285750">
              <a:buFont typeface="Arial" charset="0"/>
              <a:buChar char="•"/>
            </a:pPr>
            <a:endParaRPr lang="en-US" sz="2400" dirty="0" smtClean="0"/>
          </a:p>
          <a:p>
            <a:pPr marL="285750" lvl="0" indent="-285750">
              <a:buFont typeface="Arial" charset="0"/>
              <a:buChar char="•"/>
            </a:pPr>
            <a:r>
              <a:rPr lang="en-US" sz="2400" dirty="0" smtClean="0"/>
              <a:t>Three </a:t>
            </a:r>
            <a:r>
              <a:rPr lang="en-US" sz="2400" dirty="0"/>
              <a:t>different aspects of </a:t>
            </a:r>
            <a:r>
              <a:rPr lang="en-US" sz="2400" dirty="0" smtClean="0"/>
              <a:t>ethics:</a:t>
            </a:r>
            <a:endParaRPr lang="en-US" sz="2400" dirty="0"/>
          </a:p>
          <a:p>
            <a:pPr lvl="1"/>
            <a:r>
              <a:rPr lang="en-US" sz="2400" dirty="0"/>
              <a:t>(1) A</a:t>
            </a:r>
            <a:r>
              <a:rPr lang="en-US" sz="2400" dirty="0" smtClean="0"/>
              <a:t>cting lawfully. </a:t>
            </a:r>
            <a:endParaRPr lang="en-US" sz="2400" dirty="0"/>
          </a:p>
          <a:p>
            <a:pPr lvl="1"/>
            <a:r>
              <a:rPr lang="en-US" sz="2400" dirty="0"/>
              <a:t>(2) </a:t>
            </a:r>
            <a:r>
              <a:rPr lang="en-US" sz="2400" dirty="0" smtClean="0"/>
              <a:t>Compliance </a:t>
            </a:r>
            <a:r>
              <a:rPr lang="en-US" sz="2400" dirty="0"/>
              <a:t>with applicable Rules of Professional </a:t>
            </a:r>
            <a:r>
              <a:rPr lang="en-US" sz="2400" dirty="0" smtClean="0"/>
              <a:t>Conduct. </a:t>
            </a:r>
            <a:endParaRPr lang="en-US" sz="2400" dirty="0"/>
          </a:p>
          <a:p>
            <a:pPr lvl="1"/>
            <a:r>
              <a:rPr lang="en-US" sz="2400" dirty="0"/>
              <a:t>(3) </a:t>
            </a:r>
            <a:r>
              <a:rPr lang="en-US" sz="2400" dirty="0" smtClean="0"/>
              <a:t>Doing </a:t>
            </a:r>
            <a:r>
              <a:rPr lang="en-US" sz="2400" dirty="0"/>
              <a:t>what a person believes to be right and moral.</a:t>
            </a:r>
          </a:p>
          <a:p>
            <a:pPr lvl="1"/>
            <a:endParaRPr lang="en-US" sz="2400" dirty="0"/>
          </a:p>
          <a:p>
            <a:pPr marL="285750" lvl="0" indent="-285750">
              <a:buFont typeface="Arial" charset="0"/>
              <a:buChar char="•"/>
            </a:pPr>
            <a:r>
              <a:rPr lang="en-US" sz="2400" dirty="0"/>
              <a:t>Ethics may be spelled out more specifically for lawyers than non-lawyers, but the concepts apply to everyone, up and down, anywhere in an organization.  </a:t>
            </a:r>
          </a:p>
          <a:p>
            <a:pPr lvl="0"/>
            <a:endParaRPr lang="en-US" sz="2400" dirty="0"/>
          </a:p>
          <a:p>
            <a:pPr marL="285750" lvl="0" indent="-285750">
              <a:buFont typeface="Arial" charset="0"/>
              <a:buChar char="•"/>
            </a:pPr>
            <a:r>
              <a:rPr lang="en-US" sz="2400" dirty="0"/>
              <a:t>Organizational codes of business conduct.</a:t>
            </a:r>
          </a:p>
          <a:p>
            <a:endParaRPr lang="en-US" dirty="0"/>
          </a:p>
        </p:txBody>
      </p:sp>
    </p:spTree>
    <p:extLst>
      <p:ext uri="{BB962C8B-B14F-4D97-AF65-F5344CB8AC3E}">
        <p14:creationId xmlns:p14="http://schemas.microsoft.com/office/powerpoint/2010/main" val="1392917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Acting Lawfully</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22</a:t>
            </a:fld>
            <a:endParaRPr lang="en-US" dirty="0">
              <a:solidFill>
                <a:prstClr val="black"/>
              </a:solidFill>
            </a:endParaRPr>
          </a:p>
        </p:txBody>
      </p:sp>
      <p:sp>
        <p:nvSpPr>
          <p:cNvPr id="4" name="Rectangle 3"/>
          <p:cNvSpPr/>
          <p:nvPr/>
        </p:nvSpPr>
        <p:spPr>
          <a:xfrm>
            <a:off x="-1" y="849854"/>
            <a:ext cx="9179557" cy="3693319"/>
          </a:xfrm>
          <a:prstGeom prst="rect">
            <a:avLst/>
          </a:prstGeom>
        </p:spPr>
        <p:txBody>
          <a:bodyPr wrap="square">
            <a:spAutoFit/>
          </a:bodyPr>
          <a:lstStyle/>
          <a:p>
            <a:pPr lvl="0"/>
            <a:endParaRPr lang="en-US" sz="2400" dirty="0" smtClean="0"/>
          </a:p>
          <a:p>
            <a:pPr marL="342900" lvl="0" indent="-342900">
              <a:buFont typeface="Arial" charset="0"/>
              <a:buChar char="•"/>
            </a:pPr>
            <a:r>
              <a:rPr lang="en-US" sz="2400" dirty="0" smtClean="0"/>
              <a:t>Minimum standard.</a:t>
            </a:r>
            <a:endParaRPr lang="en-US" sz="2400" dirty="0"/>
          </a:p>
          <a:p>
            <a:pPr lvl="0"/>
            <a:endParaRPr lang="en-US" sz="2400" dirty="0"/>
          </a:p>
          <a:p>
            <a:pPr marL="342900" lvl="0" indent="-342900">
              <a:buFont typeface="Arial" charset="0"/>
              <a:buChar char="•"/>
            </a:pPr>
            <a:r>
              <a:rPr lang="en-US" sz="2400" dirty="0"/>
              <a:t>Does the organization strive for something more than “does not violate the law”?  </a:t>
            </a:r>
          </a:p>
          <a:p>
            <a:pPr marL="800100" lvl="1" indent="-342900">
              <a:buFont typeface="Arial" charset="0"/>
              <a:buChar char="•"/>
            </a:pPr>
            <a:r>
              <a:rPr lang="en-US" sz="2400" dirty="0"/>
              <a:t>Or compliance with the law “in all material respects”?</a:t>
            </a:r>
          </a:p>
          <a:p>
            <a:pPr lvl="1"/>
            <a:endParaRPr lang="en-US" sz="2400" dirty="0"/>
          </a:p>
          <a:p>
            <a:pPr marL="342900" lvl="0" indent="-342900">
              <a:buFont typeface="Arial" charset="0"/>
              <a:buChar char="•"/>
            </a:pPr>
            <a:r>
              <a:rPr lang="en-US" sz="2400" dirty="0"/>
              <a:t>Is it appropriate to know about a problem, but wait for others to find it, and do nothing until then?</a:t>
            </a:r>
          </a:p>
          <a:p>
            <a:endParaRPr lang="en-US" dirty="0"/>
          </a:p>
        </p:txBody>
      </p:sp>
    </p:spTree>
    <p:extLst>
      <p:ext uri="{BB962C8B-B14F-4D97-AF65-F5344CB8AC3E}">
        <p14:creationId xmlns:p14="http://schemas.microsoft.com/office/powerpoint/2010/main" val="586718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742278"/>
          </a:xfrm>
        </p:spPr>
        <p:txBody>
          <a:bodyPr/>
          <a:lstStyle/>
          <a:p>
            <a:r>
              <a:rPr lang="en-US" dirty="0" smtClean="0"/>
              <a:t>Model </a:t>
            </a:r>
            <a:r>
              <a:rPr lang="en-US" dirty="0"/>
              <a:t>Rules of Professional Conduct</a:t>
            </a:r>
            <a:br>
              <a:rPr lang="en-US" dirty="0"/>
            </a:br>
            <a:r>
              <a:rPr lang="en-US" sz="1200" dirty="0"/>
              <a:t>Some Selected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23</a:t>
            </a:fld>
            <a:endParaRPr lang="en-US" dirty="0">
              <a:solidFill>
                <a:prstClr val="black"/>
              </a:solidFill>
            </a:endParaRPr>
          </a:p>
        </p:txBody>
      </p:sp>
      <p:sp>
        <p:nvSpPr>
          <p:cNvPr id="4" name="Rectangle 3"/>
          <p:cNvSpPr/>
          <p:nvPr/>
        </p:nvSpPr>
        <p:spPr>
          <a:xfrm>
            <a:off x="0" y="871369"/>
            <a:ext cx="9144000" cy="8125301"/>
          </a:xfrm>
          <a:prstGeom prst="rect">
            <a:avLst/>
          </a:prstGeom>
        </p:spPr>
        <p:txBody>
          <a:bodyPr wrap="square">
            <a:spAutoFit/>
          </a:bodyPr>
          <a:lstStyle/>
          <a:p>
            <a:pPr lvl="0"/>
            <a:r>
              <a:rPr lang="en-US" dirty="0" smtClean="0"/>
              <a:t>Rule </a:t>
            </a:r>
            <a:r>
              <a:rPr lang="en-US" dirty="0"/>
              <a:t>1.2	Scope of </a:t>
            </a:r>
            <a:r>
              <a:rPr lang="en-US" dirty="0" smtClean="0"/>
              <a:t>Representation and Allocation of Authority Between Client and Lawyer.</a:t>
            </a:r>
          </a:p>
          <a:p>
            <a:pPr lvl="0"/>
            <a:endParaRPr lang="en-US" dirty="0"/>
          </a:p>
          <a:p>
            <a:pPr lvl="0"/>
            <a:r>
              <a:rPr lang="en-US" dirty="0"/>
              <a:t>Rule 1.13	Organization as </a:t>
            </a:r>
            <a:r>
              <a:rPr lang="en-US" dirty="0" smtClean="0"/>
              <a:t>Client.</a:t>
            </a:r>
          </a:p>
          <a:p>
            <a:pPr lvl="0"/>
            <a:endParaRPr lang="en-US" dirty="0"/>
          </a:p>
          <a:p>
            <a:r>
              <a:rPr lang="en-US" dirty="0"/>
              <a:t>Rule 2.1	</a:t>
            </a:r>
            <a:r>
              <a:rPr lang="en-US" dirty="0" smtClean="0"/>
              <a:t>Advisor.</a:t>
            </a:r>
          </a:p>
          <a:p>
            <a:endParaRPr lang="en-US" dirty="0"/>
          </a:p>
          <a:p>
            <a:pPr lvl="0"/>
            <a:r>
              <a:rPr lang="en-US" dirty="0"/>
              <a:t>Rule 3.1	Meritorious </a:t>
            </a:r>
            <a:r>
              <a:rPr lang="en-US" dirty="0" smtClean="0"/>
              <a:t>Claims and Contentions.</a:t>
            </a:r>
          </a:p>
          <a:p>
            <a:pPr lvl="0"/>
            <a:endParaRPr lang="en-US" dirty="0"/>
          </a:p>
          <a:p>
            <a:pPr lvl="0"/>
            <a:r>
              <a:rPr lang="en-US" dirty="0"/>
              <a:t>Rule 3.3	Candor </a:t>
            </a:r>
            <a:r>
              <a:rPr lang="en-US" dirty="0" smtClean="0"/>
              <a:t>Toward </a:t>
            </a:r>
            <a:r>
              <a:rPr lang="en-US" dirty="0"/>
              <a:t>the </a:t>
            </a:r>
            <a:r>
              <a:rPr lang="en-US" dirty="0" smtClean="0"/>
              <a:t>Tribunal.</a:t>
            </a:r>
            <a:endParaRPr lang="en-US" dirty="0"/>
          </a:p>
          <a:p>
            <a:pPr lvl="0"/>
            <a:endParaRPr lang="en-US" dirty="0"/>
          </a:p>
          <a:p>
            <a:pPr lvl="0"/>
            <a:r>
              <a:rPr lang="en-US" dirty="0"/>
              <a:t>Rule 3.4	Fairness to Opposing Party and </a:t>
            </a:r>
            <a:r>
              <a:rPr lang="en-US" dirty="0" smtClean="0"/>
              <a:t>Counsel. </a:t>
            </a:r>
          </a:p>
          <a:p>
            <a:pPr lvl="0"/>
            <a:endParaRPr lang="en-US" dirty="0"/>
          </a:p>
          <a:p>
            <a:pPr lvl="0"/>
            <a:r>
              <a:rPr lang="en-US" dirty="0"/>
              <a:t>Rule 3.5	Impartiality and </a:t>
            </a:r>
            <a:r>
              <a:rPr lang="en-US" dirty="0" smtClean="0"/>
              <a:t>Decorum of the Tribunal.</a:t>
            </a:r>
            <a:endParaRPr lang="en-US" dirty="0"/>
          </a:p>
          <a:p>
            <a:pPr lvl="1"/>
            <a:endParaRPr lang="en-US" dirty="0"/>
          </a:p>
          <a:p>
            <a:pPr lvl="0"/>
            <a:r>
              <a:rPr lang="en-US" dirty="0"/>
              <a:t>Rule 3.9	</a:t>
            </a:r>
            <a:r>
              <a:rPr lang="en-US" dirty="0" smtClean="0"/>
              <a:t>Advocate in Nonadjudicative Proceedings.</a:t>
            </a:r>
          </a:p>
          <a:p>
            <a:pPr lvl="0"/>
            <a:endParaRPr lang="en-US" dirty="0"/>
          </a:p>
          <a:p>
            <a:r>
              <a:rPr lang="en-US" dirty="0"/>
              <a:t>Rule 4.1	Truthfulness in Statements to </a:t>
            </a:r>
            <a:r>
              <a:rPr lang="en-US" dirty="0" smtClean="0"/>
              <a:t>Others.</a:t>
            </a:r>
          </a:p>
          <a:p>
            <a:endParaRPr lang="en-US" dirty="0"/>
          </a:p>
          <a:p>
            <a:pPr lvl="0"/>
            <a:r>
              <a:rPr lang="en-US" dirty="0"/>
              <a:t>Rule 4.2 	Communication with Person Represented by </a:t>
            </a:r>
            <a:r>
              <a:rPr lang="en-US" dirty="0" smtClean="0"/>
              <a:t>Counsel.</a:t>
            </a:r>
            <a:endParaRPr lang="en-US" dirty="0"/>
          </a:p>
          <a:p>
            <a:endParaRPr lang="en-US" dirty="0" smtClean="0"/>
          </a:p>
          <a:p>
            <a:pPr lvl="0"/>
            <a:r>
              <a:rPr lang="en-US" dirty="0"/>
              <a:t>Rule 4.4	Respect for Rights of Third </a:t>
            </a:r>
            <a:r>
              <a:rPr lang="en-US" dirty="0" smtClean="0"/>
              <a:t>Persons.</a:t>
            </a:r>
            <a:endParaRPr lang="en-US" dirty="0"/>
          </a:p>
          <a:p>
            <a:endParaRPr lang="en-US" dirty="0"/>
          </a:p>
          <a:p>
            <a:pPr lvl="0"/>
            <a:endParaRPr lang="en-US" dirty="0"/>
          </a:p>
          <a:p>
            <a:pPr lvl="0"/>
            <a:endParaRPr lang="en-US" dirty="0"/>
          </a:p>
          <a:p>
            <a:pPr lvl="0"/>
            <a:endParaRPr lang="en-US" dirty="0"/>
          </a:p>
          <a:p>
            <a:endParaRPr lang="en-US" sz="2400" dirty="0"/>
          </a:p>
          <a:p>
            <a:pPr lvl="0"/>
            <a:endParaRPr lang="en-US" sz="2400" dirty="0"/>
          </a:p>
          <a:p>
            <a:pPr lvl="0"/>
            <a:endParaRPr lang="en-US" sz="2400" dirty="0"/>
          </a:p>
        </p:txBody>
      </p:sp>
    </p:spTree>
    <p:extLst>
      <p:ext uri="{BB962C8B-B14F-4D97-AF65-F5344CB8AC3E}">
        <p14:creationId xmlns:p14="http://schemas.microsoft.com/office/powerpoint/2010/main" val="183944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818"/>
            <a:ext cx="9046464" cy="818270"/>
          </a:xfrm>
        </p:spPr>
        <p:txBody>
          <a:bodyPr/>
          <a:lstStyle/>
          <a:p>
            <a:r>
              <a:rPr lang="en-US" dirty="0" smtClean="0"/>
              <a:t>Ex Parte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24</a:t>
            </a:fld>
            <a:endParaRPr lang="en-US" dirty="0">
              <a:solidFill>
                <a:prstClr val="black"/>
              </a:solidFill>
            </a:endParaRPr>
          </a:p>
        </p:txBody>
      </p:sp>
      <p:sp>
        <p:nvSpPr>
          <p:cNvPr id="4" name="Rectangle 3"/>
          <p:cNvSpPr/>
          <p:nvPr/>
        </p:nvSpPr>
        <p:spPr>
          <a:xfrm>
            <a:off x="1" y="892885"/>
            <a:ext cx="9144000" cy="6801862"/>
          </a:xfrm>
          <a:prstGeom prst="rect">
            <a:avLst/>
          </a:prstGeom>
        </p:spPr>
        <p:txBody>
          <a:bodyPr wrap="square">
            <a:spAutoFit/>
          </a:bodyPr>
          <a:lstStyle/>
          <a:p>
            <a:pPr marL="342900" lvl="0" indent="-342900">
              <a:buFont typeface="Arial" charset="0"/>
              <a:buChar char="•"/>
            </a:pPr>
            <a:endParaRPr lang="en-US" dirty="0" smtClean="0"/>
          </a:p>
          <a:p>
            <a:pPr marL="342900" lvl="0" indent="-342900">
              <a:buFont typeface="Arial" charset="0"/>
              <a:buChar char="•"/>
            </a:pPr>
            <a:r>
              <a:rPr lang="en-US" sz="2200" dirty="0" smtClean="0"/>
              <a:t>Important </a:t>
            </a:r>
            <a:r>
              <a:rPr lang="en-US" sz="2200" dirty="0"/>
              <a:t>with any tribunal.</a:t>
            </a:r>
          </a:p>
          <a:p>
            <a:pPr lvl="0"/>
            <a:endParaRPr lang="en-US" sz="2200" dirty="0"/>
          </a:p>
          <a:p>
            <a:pPr marL="342900" lvl="0" indent="-342900">
              <a:buFont typeface="Arial" charset="0"/>
              <a:buChar char="•"/>
            </a:pPr>
            <a:r>
              <a:rPr lang="en-US" sz="2200" dirty="0"/>
              <a:t>Especially important in administrative proceedings.</a:t>
            </a:r>
          </a:p>
          <a:p>
            <a:pPr lvl="0"/>
            <a:endParaRPr lang="en-US" sz="2200" dirty="0"/>
          </a:p>
          <a:p>
            <a:pPr marL="342900" lvl="0" indent="-342900">
              <a:buFont typeface="Arial" charset="0"/>
              <a:buChar char="•"/>
            </a:pPr>
            <a:r>
              <a:rPr lang="en-US" sz="2200" dirty="0"/>
              <a:t>Contested vs. uncontested </a:t>
            </a:r>
            <a:r>
              <a:rPr lang="en-US" sz="2200" dirty="0" smtClean="0"/>
              <a:t>cases.</a:t>
            </a:r>
            <a:endParaRPr lang="en-US" sz="2200" dirty="0"/>
          </a:p>
          <a:p>
            <a:pPr lvl="0"/>
            <a:endParaRPr lang="en-US" sz="2200" dirty="0"/>
          </a:p>
          <a:p>
            <a:pPr marL="342900" lvl="0" indent="-342900">
              <a:buFont typeface="Arial" charset="0"/>
              <a:buChar char="•"/>
            </a:pPr>
            <a:r>
              <a:rPr lang="en-US" sz="2200" dirty="0"/>
              <a:t>Investigatory vs. adjudicatory </a:t>
            </a:r>
            <a:r>
              <a:rPr lang="en-US" sz="2200" dirty="0" smtClean="0"/>
              <a:t>function.</a:t>
            </a:r>
            <a:endParaRPr lang="en-US" sz="2200" dirty="0"/>
          </a:p>
          <a:p>
            <a:pPr lvl="0"/>
            <a:endParaRPr lang="en-US" sz="2200" dirty="0"/>
          </a:p>
          <a:p>
            <a:pPr marL="342900" lvl="0" indent="-342900">
              <a:buFont typeface="Arial" charset="0"/>
              <a:buChar char="•"/>
            </a:pPr>
            <a:r>
              <a:rPr lang="en-US" sz="2200" dirty="0"/>
              <a:t>Screening people within an </a:t>
            </a:r>
            <a:r>
              <a:rPr lang="en-US" sz="2200" dirty="0" smtClean="0"/>
              <a:t>entity.</a:t>
            </a:r>
          </a:p>
          <a:p>
            <a:pPr marL="342900" lvl="0" indent="-342900">
              <a:buFont typeface="Arial" charset="0"/>
              <a:buChar char="•"/>
            </a:pPr>
            <a:endParaRPr lang="en-US" sz="2200" dirty="0"/>
          </a:p>
          <a:p>
            <a:pPr marL="342900" lvl="0" indent="-342900">
              <a:buFont typeface="Arial" charset="0"/>
              <a:buChar char="•"/>
            </a:pPr>
            <a:r>
              <a:rPr lang="en-US" sz="2200" dirty="0" smtClean="0"/>
              <a:t>Public perception of ex parte communications.</a:t>
            </a:r>
          </a:p>
          <a:p>
            <a:pPr marL="800100" lvl="1" indent="-342900">
              <a:buFont typeface="Arial" charset="0"/>
              <a:buChar char="•"/>
            </a:pPr>
            <a:r>
              <a:rPr lang="en-US" sz="2200" dirty="0" smtClean="0"/>
              <a:t>Even if they may not violate the rules against ex parte communications on issues of fact or law. </a:t>
            </a:r>
          </a:p>
          <a:p>
            <a:pPr marL="800100" lvl="1" indent="-342900">
              <a:buFont typeface="Arial" charset="0"/>
              <a:buChar char="•"/>
            </a:pPr>
            <a:r>
              <a:rPr lang="en-US" sz="2200" dirty="0" smtClean="0"/>
              <a:t>Number of ex parte communications.</a:t>
            </a:r>
          </a:p>
          <a:p>
            <a:pPr marL="800100" lvl="1" indent="-342900">
              <a:buFont typeface="Arial" charset="0"/>
              <a:buChar char="•"/>
            </a:pPr>
            <a:r>
              <a:rPr lang="en-US" sz="2200" dirty="0" smtClean="0"/>
              <a:t>Emails.</a:t>
            </a:r>
          </a:p>
          <a:p>
            <a:pPr marL="800100" lvl="1" indent="-342900">
              <a:buFont typeface="Arial" charset="0"/>
              <a:buChar char="•"/>
            </a:pPr>
            <a:endParaRPr lang="en-US" sz="2200" dirty="0" smtClean="0"/>
          </a:p>
          <a:p>
            <a:pPr marL="342900" lvl="0" indent="-342900">
              <a:buFont typeface="Arial" charset="0"/>
              <a:buChar char="•"/>
            </a:pPr>
            <a:endParaRPr lang="en-US" sz="2200" dirty="0"/>
          </a:p>
          <a:p>
            <a:pPr marL="342900" lvl="0" indent="-342900">
              <a:buFont typeface="Arial" charset="0"/>
              <a:buChar char="•"/>
            </a:pPr>
            <a:endParaRPr lang="en-US" sz="2200" dirty="0"/>
          </a:p>
          <a:p>
            <a:pPr lvl="0"/>
            <a:endParaRPr lang="en-US" sz="2200" dirty="0"/>
          </a:p>
        </p:txBody>
      </p:sp>
    </p:spTree>
    <p:extLst>
      <p:ext uri="{BB962C8B-B14F-4D97-AF65-F5344CB8AC3E}">
        <p14:creationId xmlns:p14="http://schemas.microsoft.com/office/powerpoint/2010/main" val="17160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PG&amp;E </a:t>
            </a:r>
            <a:r>
              <a:rPr lang="en-US" dirty="0"/>
              <a:t>– </a:t>
            </a:r>
            <a:r>
              <a:rPr lang="en-US" dirty="0" smtClean="0"/>
              <a:t>Example</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25</a:t>
            </a:fld>
            <a:endParaRPr lang="en-US" dirty="0">
              <a:solidFill>
                <a:prstClr val="black"/>
              </a:solidFill>
            </a:endParaRPr>
          </a:p>
        </p:txBody>
      </p:sp>
      <p:sp>
        <p:nvSpPr>
          <p:cNvPr id="5" name="TextBox 4"/>
          <p:cNvSpPr txBox="1"/>
          <p:nvPr/>
        </p:nvSpPr>
        <p:spPr>
          <a:xfrm>
            <a:off x="-1" y="839096"/>
            <a:ext cx="9144001" cy="5355312"/>
          </a:xfrm>
          <a:prstGeom prst="rect">
            <a:avLst/>
          </a:prstGeom>
          <a:noFill/>
        </p:spPr>
        <p:txBody>
          <a:bodyPr wrap="square" rtlCol="0">
            <a:spAutoFit/>
          </a:bodyPr>
          <a:lstStyle/>
          <a:p>
            <a:pPr marL="285750" indent="-285750">
              <a:buFont typeface="Arial" charset="0"/>
              <a:buChar char="•"/>
            </a:pPr>
            <a:endParaRPr lang="en-US" dirty="0" smtClean="0"/>
          </a:p>
          <a:p>
            <a:pPr marL="285750" indent="-285750">
              <a:buFont typeface="Arial" charset="0"/>
              <a:buChar char="•"/>
            </a:pPr>
            <a:r>
              <a:rPr lang="en-US" dirty="0" smtClean="0"/>
              <a:t>September </a:t>
            </a:r>
            <a:r>
              <a:rPr lang="en-US" dirty="0" smtClean="0"/>
              <a:t>2014</a:t>
            </a:r>
          </a:p>
          <a:p>
            <a:pPr marL="742950" lvl="1" indent="-285750">
              <a:buFont typeface="Arial" charset="0"/>
              <a:buChar char="•"/>
            </a:pPr>
            <a:r>
              <a:rPr lang="en-US" dirty="0" smtClean="0"/>
              <a:t>Pacific Gas and Electric Corporation self-reports to the California Public Utilities Commission that PG&amp;E has identified violations of the CPUC’s rules on communications with regulators.</a:t>
            </a:r>
          </a:p>
          <a:p>
            <a:pPr marL="742950" lvl="1" indent="-285750">
              <a:buFont typeface="Arial" charset="0"/>
              <a:buChar char="•"/>
            </a:pPr>
            <a:r>
              <a:rPr lang="en-US" dirty="0" smtClean="0"/>
              <a:t>65,000 emails between PG&amp;E and the CPUC from early 2010 to 2014.</a:t>
            </a:r>
          </a:p>
          <a:p>
            <a:pPr marL="742950" lvl="1" indent="-285750">
              <a:buFont typeface="Arial" charset="0"/>
              <a:buChar char="•"/>
            </a:pPr>
            <a:r>
              <a:rPr lang="en-US" dirty="0" smtClean="0"/>
              <a:t>PG&amp;E press release states that three vice presidents are no longer with the company.</a:t>
            </a:r>
          </a:p>
          <a:p>
            <a:pPr marL="742950" lvl="1" indent="-285750">
              <a:buFont typeface="Arial" charset="0"/>
              <a:buChar char="•"/>
            </a:pPr>
            <a:r>
              <a:rPr lang="en-US" dirty="0" smtClean="0"/>
              <a:t>PG&amp;E creates new job of chief regulatory compliance officer.</a:t>
            </a:r>
          </a:p>
          <a:p>
            <a:pPr marL="742950" lvl="1" indent="-285750">
              <a:buFont typeface="Arial" charset="0"/>
              <a:buChar char="•"/>
            </a:pPr>
            <a:r>
              <a:rPr lang="en-US" dirty="0" smtClean="0"/>
              <a:t>October 2014:</a:t>
            </a:r>
            <a:r>
              <a:rPr lang="en-US" dirty="0"/>
              <a:t> </a:t>
            </a:r>
            <a:r>
              <a:rPr lang="en-US" dirty="0" smtClean="0"/>
              <a:t> PG&amp;E states there are more ex parte communications for 2010-2014.</a:t>
            </a:r>
          </a:p>
          <a:p>
            <a:pPr marL="742950" lvl="1" indent="-285750">
              <a:buFont typeface="Arial" charset="0"/>
              <a:buChar char="•"/>
            </a:pPr>
            <a:endParaRPr lang="en-US" dirty="0"/>
          </a:p>
          <a:p>
            <a:pPr marL="285750" indent="-285750">
              <a:buFont typeface="Arial" charset="0"/>
              <a:buChar char="•"/>
            </a:pPr>
            <a:r>
              <a:rPr lang="en-US" dirty="0" smtClean="0"/>
              <a:t>Emails available for public and media review and search.</a:t>
            </a:r>
          </a:p>
          <a:p>
            <a:pPr marL="742950" lvl="1" indent="-285750">
              <a:buFont typeface="Arial" charset="0"/>
              <a:buChar char="•"/>
            </a:pPr>
            <a:endParaRPr lang="en-US" dirty="0"/>
          </a:p>
          <a:p>
            <a:pPr marL="285750" indent="-285750">
              <a:buFont typeface="Arial" charset="0"/>
              <a:buChar char="•"/>
            </a:pPr>
            <a:r>
              <a:rPr lang="en-US" dirty="0" smtClean="0"/>
              <a:t>More personnel changes since 2014</a:t>
            </a:r>
          </a:p>
          <a:p>
            <a:pPr marL="742950" lvl="1" indent="-285750">
              <a:buFont typeface="Arial" charset="0"/>
              <a:buChar char="•"/>
            </a:pPr>
            <a:r>
              <a:rPr lang="en-US" dirty="0" smtClean="0"/>
              <a:t>President of PG&amp;E retires.</a:t>
            </a:r>
          </a:p>
          <a:p>
            <a:pPr marL="742950" lvl="1" indent="-285750">
              <a:buFont typeface="Arial" charset="0"/>
              <a:buChar char="•"/>
            </a:pPr>
            <a:r>
              <a:rPr lang="en-US" dirty="0" smtClean="0"/>
              <a:t>One CPUC commissioner leaves at end of his term; one commissioner resigns for health reasons; executive director retires; former commission president’s chief of staff retires.</a:t>
            </a:r>
          </a:p>
          <a:p>
            <a:pPr marL="742950" lvl="1" indent="-285750">
              <a:buFont typeface="Arial" charset="0"/>
              <a:buChar char="•"/>
            </a:pPr>
            <a:endParaRPr lang="en-US" dirty="0"/>
          </a:p>
          <a:p>
            <a:pPr marL="742950" lvl="1" indent="-285750">
              <a:buFont typeface="Arial" charset="0"/>
              <a:buChar char="•"/>
            </a:pPr>
            <a:endParaRPr lang="en-US" dirty="0" smtClean="0"/>
          </a:p>
          <a:p>
            <a:pPr marL="742950" lvl="1" indent="-285750">
              <a:buFont typeface="Arial" charset="0"/>
              <a:buChar char="•"/>
            </a:pPr>
            <a:endParaRPr lang="en-US" dirty="0" smtClean="0"/>
          </a:p>
        </p:txBody>
      </p:sp>
    </p:spTree>
    <p:extLst>
      <p:ext uri="{BB962C8B-B14F-4D97-AF65-F5344CB8AC3E}">
        <p14:creationId xmlns:p14="http://schemas.microsoft.com/office/powerpoint/2010/main" val="2796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Advice on Working Through </a:t>
            </a:r>
            <a:r>
              <a:rPr lang="en-US" dirty="0" smtClean="0"/>
              <a:t>Issues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26</a:t>
            </a:fld>
            <a:endParaRPr lang="en-US" dirty="0">
              <a:solidFill>
                <a:prstClr val="black"/>
              </a:solidFill>
            </a:endParaRPr>
          </a:p>
        </p:txBody>
      </p:sp>
      <p:sp>
        <p:nvSpPr>
          <p:cNvPr id="4" name="Rectangle 3"/>
          <p:cNvSpPr/>
          <p:nvPr/>
        </p:nvSpPr>
        <p:spPr>
          <a:xfrm>
            <a:off x="0" y="871368"/>
            <a:ext cx="9144000" cy="4431983"/>
          </a:xfrm>
          <a:prstGeom prst="rect">
            <a:avLst/>
          </a:prstGeom>
        </p:spPr>
        <p:txBody>
          <a:bodyPr wrap="square">
            <a:spAutoFit/>
          </a:bodyPr>
          <a:lstStyle/>
          <a:p>
            <a:endParaRPr lang="en-US" dirty="0" smtClean="0"/>
          </a:p>
          <a:p>
            <a:r>
              <a:rPr lang="en-US" sz="2400" dirty="0" smtClean="0"/>
              <a:t>Part </a:t>
            </a:r>
            <a:r>
              <a:rPr lang="en-US" sz="2400" dirty="0"/>
              <a:t>1</a:t>
            </a:r>
          </a:p>
          <a:p>
            <a:endParaRPr lang="en-US" sz="2400" dirty="0" smtClean="0"/>
          </a:p>
          <a:p>
            <a:pPr marL="285750" indent="-285750">
              <a:buFont typeface="Arial" charset="0"/>
              <a:buChar char="•"/>
            </a:pPr>
            <a:r>
              <a:rPr lang="en-US" sz="2400" dirty="0" smtClean="0"/>
              <a:t>Identification </a:t>
            </a:r>
            <a:r>
              <a:rPr lang="en-US" sz="2400" dirty="0"/>
              <a:t>that there may be an </a:t>
            </a:r>
            <a:r>
              <a:rPr lang="en-US" sz="2400" dirty="0" smtClean="0"/>
              <a:t>issue.</a:t>
            </a:r>
            <a:endParaRPr lang="en-US" sz="2400" dirty="0"/>
          </a:p>
          <a:p>
            <a:endParaRPr lang="en-US" sz="2400" dirty="0"/>
          </a:p>
          <a:p>
            <a:pPr marL="285750" indent="-285750">
              <a:buFont typeface="Arial" charset="0"/>
              <a:buChar char="•"/>
            </a:pPr>
            <a:r>
              <a:rPr lang="en-US" sz="2400" dirty="0"/>
              <a:t>Raising issue with organization’s general counsel or internal ethics </a:t>
            </a:r>
            <a:r>
              <a:rPr lang="en-US" sz="2400" dirty="0" smtClean="0"/>
              <a:t>consultant.</a:t>
            </a:r>
            <a:endParaRPr lang="en-US" sz="2400" dirty="0"/>
          </a:p>
          <a:p>
            <a:endParaRPr lang="en-US" sz="2400" dirty="0"/>
          </a:p>
          <a:p>
            <a:pPr marL="285750" indent="-285750">
              <a:buFont typeface="Arial" charset="0"/>
              <a:buChar char="•"/>
            </a:pPr>
            <a:r>
              <a:rPr lang="en-US" sz="2400" dirty="0" smtClean="0"/>
              <a:t>Discussion.</a:t>
            </a:r>
            <a:endParaRPr lang="en-US" sz="2400" dirty="0"/>
          </a:p>
          <a:p>
            <a:endParaRPr lang="en-US" sz="2400" dirty="0"/>
          </a:p>
          <a:p>
            <a:pPr marL="285750" indent="-285750">
              <a:buFont typeface="Arial" charset="0"/>
              <a:buChar char="•"/>
            </a:pPr>
            <a:r>
              <a:rPr lang="en-US" sz="2400" dirty="0"/>
              <a:t>Potential of seeking advice of counsel external to the </a:t>
            </a:r>
            <a:r>
              <a:rPr lang="en-US" sz="2400" dirty="0" smtClean="0"/>
              <a:t>organization.</a:t>
            </a:r>
            <a:endParaRPr lang="en-US" sz="2400" dirty="0"/>
          </a:p>
          <a:p>
            <a:endParaRPr lang="en-US" sz="2400" dirty="0"/>
          </a:p>
        </p:txBody>
      </p:sp>
    </p:spTree>
    <p:extLst>
      <p:ext uri="{BB962C8B-B14F-4D97-AF65-F5344CB8AC3E}">
        <p14:creationId xmlns:p14="http://schemas.microsoft.com/office/powerpoint/2010/main" val="487568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Through Issues (continued)</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27</a:t>
            </a:fld>
            <a:endParaRPr lang="en-US" dirty="0">
              <a:solidFill>
                <a:prstClr val="black"/>
              </a:solidFill>
            </a:endParaRPr>
          </a:p>
        </p:txBody>
      </p:sp>
      <p:sp>
        <p:nvSpPr>
          <p:cNvPr id="4" name="Rectangle 3"/>
          <p:cNvSpPr/>
          <p:nvPr/>
        </p:nvSpPr>
        <p:spPr>
          <a:xfrm>
            <a:off x="-1" y="860612"/>
            <a:ext cx="9179557" cy="5909310"/>
          </a:xfrm>
          <a:prstGeom prst="rect">
            <a:avLst/>
          </a:prstGeom>
        </p:spPr>
        <p:txBody>
          <a:bodyPr wrap="square">
            <a:spAutoFit/>
          </a:bodyPr>
          <a:lstStyle/>
          <a:p>
            <a:r>
              <a:rPr lang="en-US" sz="2000" dirty="0" smtClean="0"/>
              <a:t>Part 2</a:t>
            </a:r>
            <a:endParaRPr lang="en-US" sz="2000" dirty="0"/>
          </a:p>
          <a:p>
            <a:pPr marL="285750" indent="-285750">
              <a:buFont typeface="Arial" charset="0"/>
              <a:buChar char="•"/>
            </a:pPr>
            <a:r>
              <a:rPr lang="en-US" sz="2000" dirty="0" smtClean="0"/>
              <a:t>More </a:t>
            </a:r>
            <a:r>
              <a:rPr lang="en-US" sz="2000" dirty="0"/>
              <a:t>discussion; research</a:t>
            </a:r>
            <a:r>
              <a:rPr lang="en-US" sz="2000" dirty="0" smtClean="0"/>
              <a:t>?</a:t>
            </a:r>
          </a:p>
          <a:p>
            <a:pPr marL="800100" lvl="1" indent="-342900">
              <a:buFont typeface="Arial" charset="0"/>
              <a:buChar char="•"/>
            </a:pPr>
            <a:r>
              <a:rPr lang="en-US" sz="2000" dirty="0" smtClean="0"/>
              <a:t>If you are an ABA member, consider </a:t>
            </a:r>
            <a:r>
              <a:rPr lang="en-US" sz="2000" dirty="0" smtClean="0"/>
              <a:t>ETHICSearch</a:t>
            </a:r>
            <a:r>
              <a:rPr lang="en-US" sz="2000" dirty="0" smtClean="0"/>
              <a:t>.  From the ABA website:  </a:t>
            </a:r>
          </a:p>
          <a:p>
            <a:pPr marL="1257300" lvl="2" indent="-342900">
              <a:buFont typeface="Arial" charset="0"/>
              <a:buChar char="•"/>
            </a:pPr>
            <a:r>
              <a:rPr lang="en-US" sz="2000" dirty="0" smtClean="0"/>
              <a:t>ETHICSearch </a:t>
            </a:r>
            <a:r>
              <a:rPr lang="en-US" sz="2000" dirty="0"/>
              <a:t>is a free legal ethics research service for members of the American Bar Association provided through the ABA Center for Professional Responsibility</a:t>
            </a:r>
            <a:r>
              <a:rPr lang="en-US" sz="2000" dirty="0" smtClean="0"/>
              <a:t>.  </a:t>
            </a:r>
            <a:r>
              <a:rPr lang="en-US" sz="2000" dirty="0" smtClean="0"/>
              <a:t>***  Our </a:t>
            </a:r>
            <a:r>
              <a:rPr lang="en-US" sz="2000" dirty="0"/>
              <a:t>experienced lawyers will research ABA, state and local bar association ethics </a:t>
            </a:r>
            <a:r>
              <a:rPr lang="en-US" sz="2000" dirty="0" smtClean="0"/>
              <a:t>opinions </a:t>
            </a:r>
            <a:r>
              <a:rPr lang="en-US" sz="2000" dirty="0"/>
              <a:t>and other current research publications to assist you in understanding and resolving ethics questions that confront you in your day-to-day law practice. </a:t>
            </a:r>
            <a:r>
              <a:rPr lang="en-US" sz="2000" dirty="0" smtClean="0"/>
              <a:t> We </a:t>
            </a:r>
            <a:r>
              <a:rPr lang="en-US" sz="2000" dirty="0"/>
              <a:t>have assembled a database of materials that enable us to respond quickly to many commonly </a:t>
            </a:r>
            <a:r>
              <a:rPr lang="en-US" sz="2000" dirty="0" smtClean="0"/>
              <a:t>asked questions</a:t>
            </a:r>
            <a:r>
              <a:rPr lang="en-US" sz="2000" dirty="0"/>
              <a:t>.  </a:t>
            </a:r>
            <a:endParaRPr lang="en-US" sz="2000" dirty="0" smtClean="0"/>
          </a:p>
          <a:p>
            <a:pPr lvl="2"/>
            <a:r>
              <a:rPr lang="en-US" dirty="0" smtClean="0"/>
              <a:t>http</a:t>
            </a:r>
            <a:r>
              <a:rPr lang="en-US" dirty="0"/>
              <a:t>://www.americanbar.org/groups/professional_responsibility/services/ethicsearch</a:t>
            </a:r>
          </a:p>
          <a:p>
            <a:pPr marL="1257300" lvl="2" indent="-342900">
              <a:buFont typeface="Arial" charset="0"/>
              <a:buChar char="•"/>
            </a:pPr>
            <a:endParaRPr lang="en-US" sz="2000" dirty="0"/>
          </a:p>
          <a:p>
            <a:pPr marL="285750" indent="-285750">
              <a:buFont typeface="Arial" charset="0"/>
              <a:buChar char="•"/>
            </a:pPr>
            <a:r>
              <a:rPr lang="en-US" sz="2000" dirty="0"/>
              <a:t>Determining if there are ways to achieve </a:t>
            </a:r>
            <a:r>
              <a:rPr lang="en-US" sz="2000" dirty="0" smtClean="0"/>
              <a:t>the objective </a:t>
            </a:r>
            <a:r>
              <a:rPr lang="en-US" sz="2000" dirty="0"/>
              <a:t>but avoid an ethical/legal </a:t>
            </a:r>
            <a:r>
              <a:rPr lang="en-US" sz="2000" dirty="0" smtClean="0"/>
              <a:t>problem.</a:t>
            </a:r>
            <a:endParaRPr lang="en-US" sz="2000" dirty="0"/>
          </a:p>
          <a:p>
            <a:pPr marL="285750" indent="-285750">
              <a:buFont typeface="Arial" charset="0"/>
              <a:buChar char="•"/>
            </a:pPr>
            <a:endParaRPr lang="en-US" sz="2000" dirty="0"/>
          </a:p>
          <a:p>
            <a:pPr marL="285750" indent="-285750">
              <a:buFont typeface="Arial" charset="0"/>
              <a:buChar char="•"/>
            </a:pPr>
            <a:r>
              <a:rPr lang="en-US" sz="2000" dirty="0"/>
              <a:t>More </a:t>
            </a:r>
            <a:r>
              <a:rPr lang="en-US" sz="2000" dirty="0" smtClean="0"/>
              <a:t>discussion.</a:t>
            </a:r>
            <a:endParaRPr lang="en-US" sz="2000" dirty="0"/>
          </a:p>
          <a:p>
            <a:pPr marL="285750" indent="-285750">
              <a:buFont typeface="Arial" charset="0"/>
              <a:buChar char="•"/>
            </a:pPr>
            <a:endParaRPr lang="en-US" sz="2000" dirty="0"/>
          </a:p>
          <a:p>
            <a:pPr marL="285750" indent="-285750">
              <a:buFont typeface="Arial" charset="0"/>
              <a:buChar char="•"/>
            </a:pPr>
            <a:r>
              <a:rPr lang="en-US" sz="2000" dirty="0" smtClean="0"/>
              <a:t>Action.</a:t>
            </a:r>
            <a:endParaRPr lang="en-US" sz="2000" dirty="0"/>
          </a:p>
        </p:txBody>
      </p:sp>
    </p:spTree>
    <p:extLst>
      <p:ext uri="{BB962C8B-B14F-4D97-AF65-F5344CB8AC3E}">
        <p14:creationId xmlns:p14="http://schemas.microsoft.com/office/powerpoint/2010/main" val="1381956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When </a:t>
            </a:r>
            <a:r>
              <a:rPr lang="en-US" dirty="0"/>
              <a:t>Problems Arise</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28</a:t>
            </a:fld>
            <a:endParaRPr lang="en-US" dirty="0">
              <a:solidFill>
                <a:prstClr val="black"/>
              </a:solidFill>
            </a:endParaRPr>
          </a:p>
        </p:txBody>
      </p:sp>
      <p:sp>
        <p:nvSpPr>
          <p:cNvPr id="4" name="Rectangle 3"/>
          <p:cNvSpPr/>
          <p:nvPr/>
        </p:nvSpPr>
        <p:spPr>
          <a:xfrm>
            <a:off x="0" y="849853"/>
            <a:ext cx="9144000" cy="4062651"/>
          </a:xfrm>
          <a:prstGeom prst="rect">
            <a:avLst/>
          </a:prstGeom>
        </p:spPr>
        <p:txBody>
          <a:bodyPr wrap="square">
            <a:spAutoFit/>
          </a:bodyPr>
          <a:lstStyle/>
          <a:p>
            <a:pPr lvl="0"/>
            <a:endParaRPr lang="en-US" dirty="0" smtClean="0"/>
          </a:p>
          <a:p>
            <a:pPr marL="342900" lvl="0" indent="-342900">
              <a:buFont typeface="Arial" charset="0"/>
              <a:buChar char="•"/>
            </a:pPr>
            <a:r>
              <a:rPr lang="en-US" sz="2400" dirty="0" smtClean="0"/>
              <a:t>Look </a:t>
            </a:r>
            <a:r>
              <a:rPr lang="en-US" sz="2400" dirty="0"/>
              <a:t>at governance, culture and ethics</a:t>
            </a:r>
            <a:r>
              <a:rPr lang="en-US" sz="2400" dirty="0" smtClean="0"/>
              <a:t>.</a:t>
            </a:r>
          </a:p>
          <a:p>
            <a:pPr marL="342900" lvl="0" indent="-342900">
              <a:buFont typeface="Arial" charset="0"/>
              <a:buChar char="•"/>
            </a:pPr>
            <a:endParaRPr lang="en-US" sz="2400" dirty="0"/>
          </a:p>
          <a:p>
            <a:pPr marL="342900" lvl="0" indent="-342900">
              <a:buFont typeface="Arial" charset="0"/>
              <a:buChar char="•"/>
            </a:pPr>
            <a:r>
              <a:rPr lang="en-US" sz="2400" dirty="0"/>
              <a:t>When “small” things occur, are they addressed, so they don’t lead to big problems later</a:t>
            </a:r>
            <a:r>
              <a:rPr lang="en-US" sz="2400" dirty="0" smtClean="0"/>
              <a:t>?</a:t>
            </a:r>
          </a:p>
          <a:p>
            <a:pPr marL="342900" lvl="0" indent="-342900">
              <a:buFont typeface="Arial" charset="0"/>
              <a:buChar char="•"/>
            </a:pPr>
            <a:endParaRPr lang="en-US" sz="2400" dirty="0" smtClean="0"/>
          </a:p>
          <a:p>
            <a:pPr marL="342900" lvl="0" indent="-342900">
              <a:buFont typeface="Arial" charset="0"/>
              <a:buChar char="•"/>
            </a:pPr>
            <a:r>
              <a:rPr lang="en-US" sz="2400" dirty="0" smtClean="0"/>
              <a:t>Are </a:t>
            </a:r>
            <a:r>
              <a:rPr lang="en-US" sz="2400" dirty="0"/>
              <a:t>the rules enforced and the processes followed</a:t>
            </a:r>
            <a:r>
              <a:rPr lang="en-US" sz="2400" dirty="0" smtClean="0"/>
              <a:t>?</a:t>
            </a:r>
          </a:p>
          <a:p>
            <a:pPr marL="342900" lvl="0" indent="-342900">
              <a:buFont typeface="Arial" charset="0"/>
              <a:buChar char="•"/>
            </a:pPr>
            <a:endParaRPr lang="en-US" sz="2400" dirty="0"/>
          </a:p>
          <a:p>
            <a:pPr marL="342900" lvl="0" indent="-342900">
              <a:buFont typeface="Arial" charset="0"/>
              <a:buChar char="•"/>
            </a:pPr>
            <a:r>
              <a:rPr lang="en-US" sz="2400" dirty="0"/>
              <a:t>Are some people outside of the rules and processes</a:t>
            </a:r>
            <a:r>
              <a:rPr lang="en-US" sz="2400" dirty="0" smtClean="0"/>
              <a:t>?</a:t>
            </a:r>
          </a:p>
          <a:p>
            <a:pPr marL="342900" lvl="0" indent="-342900">
              <a:buFont typeface="Arial" charset="0"/>
              <a:buChar char="•"/>
            </a:pPr>
            <a:endParaRPr lang="en-US" sz="2400" dirty="0"/>
          </a:p>
          <a:p>
            <a:pPr marL="342900" lvl="0" indent="-342900">
              <a:buFont typeface="Arial" charset="0"/>
              <a:buChar char="•"/>
            </a:pPr>
            <a:r>
              <a:rPr lang="en-US" sz="2400" dirty="0"/>
              <a:t>Is the paper better than the practice?</a:t>
            </a:r>
          </a:p>
        </p:txBody>
      </p:sp>
    </p:spTree>
    <p:extLst>
      <p:ext uri="{BB962C8B-B14F-4D97-AF65-F5344CB8AC3E}">
        <p14:creationId xmlns:p14="http://schemas.microsoft.com/office/powerpoint/2010/main" val="1391191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We Should All Care</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a:t>
            </a:fld>
            <a:endParaRPr lang="en-US" dirty="0">
              <a:solidFill>
                <a:prstClr val="black"/>
              </a:solidFill>
            </a:endParaRPr>
          </a:p>
        </p:txBody>
      </p:sp>
      <p:sp>
        <p:nvSpPr>
          <p:cNvPr id="4" name="Rectangle 3"/>
          <p:cNvSpPr/>
          <p:nvPr/>
        </p:nvSpPr>
        <p:spPr>
          <a:xfrm>
            <a:off x="1" y="839096"/>
            <a:ext cx="9144000" cy="5262979"/>
          </a:xfrm>
          <a:prstGeom prst="rect">
            <a:avLst/>
          </a:prstGeom>
        </p:spPr>
        <p:txBody>
          <a:bodyPr wrap="square">
            <a:spAutoFit/>
          </a:bodyPr>
          <a:lstStyle/>
          <a:p>
            <a:pPr marL="285750" lvl="0" indent="-285750">
              <a:buFont typeface="Arial" charset="0"/>
              <a:buChar char="•"/>
            </a:pPr>
            <a:endParaRPr lang="en-US" sz="2800" dirty="0" smtClean="0"/>
          </a:p>
          <a:p>
            <a:pPr marL="285750" lvl="0" indent="-285750">
              <a:buFont typeface="Arial" charset="0"/>
              <a:buChar char="•"/>
            </a:pPr>
            <a:r>
              <a:rPr lang="en-US" sz="2800" dirty="0" smtClean="0"/>
              <a:t>Governance</a:t>
            </a:r>
            <a:r>
              <a:rPr lang="en-US" sz="2800" dirty="0"/>
              <a:t>, culture and ethics exist in every </a:t>
            </a:r>
            <a:r>
              <a:rPr lang="en-US" sz="2800" dirty="0" smtClean="0"/>
              <a:t>organization.  </a:t>
            </a:r>
            <a:endParaRPr lang="en-US" sz="2800" dirty="0"/>
          </a:p>
          <a:p>
            <a:pPr lvl="1"/>
            <a:r>
              <a:rPr lang="en-US" sz="2800" dirty="0"/>
              <a:t>for-profit</a:t>
            </a:r>
          </a:p>
          <a:p>
            <a:pPr lvl="1"/>
            <a:r>
              <a:rPr lang="en-US" sz="2800" dirty="0"/>
              <a:t>nonprofit</a:t>
            </a:r>
          </a:p>
          <a:p>
            <a:pPr lvl="1"/>
            <a:r>
              <a:rPr lang="en-US" sz="2800" dirty="0"/>
              <a:t>government  </a:t>
            </a:r>
          </a:p>
          <a:p>
            <a:pPr lvl="1"/>
            <a:endParaRPr lang="en-US" sz="2800" dirty="0"/>
          </a:p>
          <a:p>
            <a:pPr marL="285750" indent="-285750">
              <a:buFont typeface="Arial" charset="0"/>
              <a:buChar char="•"/>
            </a:pPr>
            <a:r>
              <a:rPr lang="en-US" sz="2800" dirty="0"/>
              <a:t>Breakdowns in governance, culture and ethics can happen anywhere.</a:t>
            </a:r>
          </a:p>
          <a:p>
            <a:endParaRPr lang="en-US" sz="2800" dirty="0"/>
          </a:p>
          <a:p>
            <a:pPr marL="285750" indent="-285750">
              <a:buFont typeface="Arial" charset="0"/>
              <a:buChar char="•"/>
            </a:pPr>
            <a:r>
              <a:rPr lang="en-US" sz="2800" dirty="0"/>
              <a:t>When breakdowns occur, they can hurt everyone.</a:t>
            </a:r>
          </a:p>
          <a:p>
            <a:endParaRPr lang="en-US" sz="2800" dirty="0"/>
          </a:p>
          <a:p>
            <a:endParaRPr lang="en-US" sz="2800" dirty="0"/>
          </a:p>
        </p:txBody>
      </p:sp>
    </p:spTree>
    <p:extLst>
      <p:ext uri="{BB962C8B-B14F-4D97-AF65-F5344CB8AC3E}">
        <p14:creationId xmlns:p14="http://schemas.microsoft.com/office/powerpoint/2010/main" val="1940355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Caution</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29</a:t>
            </a:fld>
            <a:endParaRPr lang="en-US" dirty="0">
              <a:solidFill>
                <a:prstClr val="black"/>
              </a:solidFill>
            </a:endParaRPr>
          </a:p>
        </p:txBody>
      </p:sp>
      <p:sp>
        <p:nvSpPr>
          <p:cNvPr id="4" name="Rectangle 3"/>
          <p:cNvSpPr/>
          <p:nvPr/>
        </p:nvSpPr>
        <p:spPr>
          <a:xfrm>
            <a:off x="0" y="882128"/>
            <a:ext cx="9277093" cy="4893647"/>
          </a:xfrm>
          <a:prstGeom prst="rect">
            <a:avLst/>
          </a:prstGeom>
        </p:spPr>
        <p:txBody>
          <a:bodyPr wrap="square">
            <a:spAutoFit/>
          </a:bodyPr>
          <a:lstStyle/>
          <a:p>
            <a:pPr marL="342900" lvl="0" indent="-342900">
              <a:buFont typeface="Arial" charset="0"/>
              <a:buChar char="•"/>
            </a:pPr>
            <a:endParaRPr lang="en-US" sz="2400" dirty="0" smtClean="0"/>
          </a:p>
          <a:p>
            <a:pPr marL="342900" lvl="0" indent="-342900">
              <a:buFont typeface="Arial" charset="0"/>
              <a:buChar char="•"/>
            </a:pPr>
            <a:r>
              <a:rPr lang="en-US" sz="2400" dirty="0" smtClean="0"/>
              <a:t>Sometimes </a:t>
            </a:r>
            <a:r>
              <a:rPr lang="en-US" sz="2400" dirty="0"/>
              <a:t>poor decisions happen when there is good governance, good culture and ethical behavior.  </a:t>
            </a:r>
            <a:endParaRPr lang="en-US" sz="2400" dirty="0" smtClean="0"/>
          </a:p>
          <a:p>
            <a:pPr marL="342900" lvl="0" indent="-342900">
              <a:buFont typeface="Arial" charset="0"/>
              <a:buChar char="•"/>
            </a:pPr>
            <a:endParaRPr lang="en-US" sz="2400" dirty="0"/>
          </a:p>
          <a:p>
            <a:pPr marL="342900" lvl="0" indent="-342900">
              <a:buFont typeface="Arial" charset="0"/>
              <a:buChar char="•"/>
            </a:pPr>
            <a:r>
              <a:rPr lang="en-US" sz="2400" dirty="0"/>
              <a:t>Sometimes accidents </a:t>
            </a:r>
            <a:r>
              <a:rPr lang="en-US" sz="2400" dirty="0" smtClean="0"/>
              <a:t>or mistakes happen</a:t>
            </a:r>
            <a:r>
              <a:rPr lang="en-US" sz="2400" dirty="0" smtClean="0"/>
              <a:t>.</a:t>
            </a:r>
          </a:p>
          <a:p>
            <a:pPr marL="342900" lvl="0" indent="-342900">
              <a:buFont typeface="Arial" charset="0"/>
              <a:buChar char="•"/>
            </a:pPr>
            <a:endParaRPr lang="en-US" sz="2400" dirty="0"/>
          </a:p>
          <a:p>
            <a:pPr marL="342900" lvl="0" indent="-342900">
              <a:buFont typeface="Arial" charset="0"/>
              <a:buChar char="•"/>
            </a:pPr>
            <a:r>
              <a:rPr lang="en-US" sz="2400" dirty="0"/>
              <a:t>Sometimes unexpected situations occur (black swan</a:t>
            </a:r>
            <a:r>
              <a:rPr lang="en-US" sz="2400" dirty="0" smtClean="0"/>
              <a:t>).</a:t>
            </a:r>
          </a:p>
          <a:p>
            <a:pPr marL="342900" lvl="0" indent="-342900">
              <a:buFont typeface="Arial" charset="0"/>
              <a:buChar char="•"/>
            </a:pPr>
            <a:endParaRPr lang="en-US" sz="2400" dirty="0"/>
          </a:p>
          <a:p>
            <a:pPr marL="342900" lvl="0" indent="-342900">
              <a:buFont typeface="Arial" charset="0"/>
              <a:buChar char="•"/>
            </a:pPr>
            <a:r>
              <a:rPr lang="en-US" sz="2400" dirty="0"/>
              <a:t>Sometimes no one is at fault</a:t>
            </a:r>
            <a:r>
              <a:rPr lang="en-US" sz="2400" dirty="0" smtClean="0"/>
              <a:t>.</a:t>
            </a:r>
          </a:p>
          <a:p>
            <a:pPr marL="342900" lvl="0" indent="-342900">
              <a:buFont typeface="Arial" charset="0"/>
              <a:buChar char="•"/>
            </a:pPr>
            <a:endParaRPr lang="en-US" sz="2400" dirty="0"/>
          </a:p>
          <a:p>
            <a:pPr marL="342900" lvl="0" indent="-342900">
              <a:buFont typeface="Arial" charset="0"/>
              <a:buChar char="•"/>
            </a:pPr>
            <a:r>
              <a:rPr lang="en-US" sz="2400" dirty="0"/>
              <a:t>This is particularly the case when the problem is an isolated incident.  </a:t>
            </a:r>
            <a:endParaRPr lang="en-US" sz="2400" dirty="0" smtClean="0"/>
          </a:p>
          <a:p>
            <a:pPr marL="800100" lvl="1" indent="-342900">
              <a:buFont typeface="Arial" charset="0"/>
              <a:buChar char="•"/>
            </a:pPr>
            <a:r>
              <a:rPr lang="en-US" sz="2400" dirty="0" smtClean="0"/>
              <a:t>But </a:t>
            </a:r>
            <a:r>
              <a:rPr lang="en-US" sz="2400" dirty="0"/>
              <a:t>is an incident isolated, if it reflects “creep” from other behaviors that have persisted over a period of time?</a:t>
            </a:r>
            <a:r>
              <a:rPr lang="en-US" dirty="0"/>
              <a:t> </a:t>
            </a:r>
          </a:p>
        </p:txBody>
      </p:sp>
    </p:spTree>
    <p:extLst>
      <p:ext uri="{BB962C8B-B14F-4D97-AF65-F5344CB8AC3E}">
        <p14:creationId xmlns:p14="http://schemas.microsoft.com/office/powerpoint/2010/main" val="907666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Uber - Example</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30</a:t>
            </a:fld>
            <a:endParaRPr lang="en-US" dirty="0">
              <a:solidFill>
                <a:prstClr val="black"/>
              </a:solidFill>
            </a:endParaRPr>
          </a:p>
        </p:txBody>
      </p:sp>
      <p:sp>
        <p:nvSpPr>
          <p:cNvPr id="4" name="Rectangle 3"/>
          <p:cNvSpPr/>
          <p:nvPr/>
        </p:nvSpPr>
        <p:spPr>
          <a:xfrm>
            <a:off x="0" y="828340"/>
            <a:ext cx="9144000" cy="5355312"/>
          </a:xfrm>
          <a:prstGeom prst="rect">
            <a:avLst/>
          </a:prstGeom>
        </p:spPr>
        <p:txBody>
          <a:bodyPr wrap="square">
            <a:spAutoFit/>
          </a:bodyPr>
          <a:lstStyle/>
          <a:p>
            <a:pPr marL="285750" lvl="0" indent="-285750">
              <a:buFont typeface="Arial" charset="0"/>
              <a:buChar char="•"/>
            </a:pPr>
            <a:endParaRPr lang="en-US" dirty="0" smtClean="0"/>
          </a:p>
          <a:p>
            <a:pPr marL="285750" lvl="0" indent="-285750">
              <a:buFont typeface="Arial" charset="0"/>
              <a:buChar char="•"/>
            </a:pPr>
            <a:r>
              <a:rPr lang="en-US" dirty="0" smtClean="0"/>
              <a:t>Early </a:t>
            </a:r>
            <a:r>
              <a:rPr lang="en-US" dirty="0"/>
              <a:t>in 2017, allegations became public of problems in the company’s workplace practices (including harassment, discrimination and retaliation), calculation of compensation to drivers and senior executives misbehaving.  </a:t>
            </a:r>
            <a:endParaRPr lang="en-US" dirty="0" smtClean="0"/>
          </a:p>
          <a:p>
            <a:pPr marL="285750" lvl="0" indent="-285750">
              <a:buFont typeface="Arial" charset="0"/>
              <a:buChar char="•"/>
            </a:pPr>
            <a:endParaRPr lang="en-US" dirty="0"/>
          </a:p>
          <a:p>
            <a:pPr marL="285750" lvl="0" indent="-285750">
              <a:buFont typeface="Arial" charset="0"/>
              <a:buChar char="•"/>
            </a:pPr>
            <a:r>
              <a:rPr lang="en-US" dirty="0" smtClean="0"/>
              <a:t>The allegations </a:t>
            </a:r>
            <a:r>
              <a:rPr lang="en-US" dirty="0"/>
              <a:t>kept </a:t>
            </a:r>
            <a:r>
              <a:rPr lang="en-US" dirty="0" smtClean="0"/>
              <a:t>expanding, </a:t>
            </a:r>
            <a:r>
              <a:rPr lang="en-US" dirty="0"/>
              <a:t>implicating governance, culture and ethics</a:t>
            </a:r>
            <a:r>
              <a:rPr lang="en-US" dirty="0" smtClean="0"/>
              <a:t>.</a:t>
            </a:r>
          </a:p>
          <a:p>
            <a:pPr marL="285750" lvl="0" indent="-285750">
              <a:buFont typeface="Arial" charset="0"/>
              <a:buChar char="•"/>
            </a:pPr>
            <a:endParaRPr lang="en-US" dirty="0"/>
          </a:p>
          <a:p>
            <a:pPr marL="285750" lvl="0" indent="-285750">
              <a:buFont typeface="Arial" charset="0"/>
              <a:buChar char="•"/>
            </a:pPr>
            <a:r>
              <a:rPr lang="en-US" dirty="0"/>
              <a:t>Media coverage was extensive, seemingly continuous</a:t>
            </a:r>
            <a:r>
              <a:rPr lang="en-US" dirty="0" smtClean="0"/>
              <a:t>.</a:t>
            </a:r>
          </a:p>
          <a:p>
            <a:pPr marL="285750" lvl="0" indent="-285750">
              <a:buFont typeface="Arial" charset="0"/>
              <a:buChar char="•"/>
            </a:pPr>
            <a:endParaRPr lang="en-US" dirty="0"/>
          </a:p>
          <a:p>
            <a:pPr marL="285750" lvl="0" indent="-285750">
              <a:buFont typeface="Arial" charset="0"/>
              <a:buChar char="•"/>
            </a:pPr>
            <a:r>
              <a:rPr lang="en-US" dirty="0"/>
              <a:t>The Board of Directors established a Special Committee and retained Covington &amp; Burling to undertake an independent investigation</a:t>
            </a:r>
            <a:r>
              <a:rPr lang="en-US" dirty="0" smtClean="0"/>
              <a:t>.</a:t>
            </a:r>
          </a:p>
          <a:p>
            <a:pPr marL="285750" lvl="0" indent="-285750">
              <a:buFont typeface="Arial" charset="0"/>
              <a:buChar char="•"/>
            </a:pPr>
            <a:endParaRPr lang="en-US" dirty="0"/>
          </a:p>
          <a:p>
            <a:pPr marL="285750" lvl="0" indent="-285750">
              <a:buFont typeface="Arial" charset="0"/>
              <a:buChar char="•"/>
            </a:pPr>
            <a:r>
              <a:rPr lang="en-US" dirty="0"/>
              <a:t>Covington instruction from the Special Committee:  “to evaluate three issues: (1) Uber’s workplace environment as it related to the allegations of discrimination, harassment, and retaliation in Ms. Fowler’s post; (2) whether the company’s policies and practices were sufficient to prevent and properly address discrimination, harassment, and retaliation in the workplace; and (3) what steps Uber could take to ensure that its commitment to a diverse and inclusive workplace was reflected not only in the company’s policies but made real in the experiences of each of Uber’s employees</a:t>
            </a:r>
            <a:r>
              <a:rPr lang="en-US" dirty="0" smtClean="0"/>
              <a:t>.” </a:t>
            </a:r>
            <a:endParaRPr lang="en-US" dirty="0"/>
          </a:p>
        </p:txBody>
      </p:sp>
    </p:spTree>
    <p:extLst>
      <p:ext uri="{BB962C8B-B14F-4D97-AF65-F5344CB8AC3E}">
        <p14:creationId xmlns:p14="http://schemas.microsoft.com/office/powerpoint/2010/main" val="1385276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Uber Investigation </a:t>
            </a:r>
            <a:r>
              <a:rPr lang="en-US" dirty="0"/>
              <a:t>Results</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31</a:t>
            </a:fld>
            <a:endParaRPr lang="en-US" dirty="0">
              <a:solidFill>
                <a:prstClr val="black"/>
              </a:solidFill>
            </a:endParaRPr>
          </a:p>
        </p:txBody>
      </p:sp>
      <p:sp>
        <p:nvSpPr>
          <p:cNvPr id="4" name="Rectangle 3"/>
          <p:cNvSpPr/>
          <p:nvPr/>
        </p:nvSpPr>
        <p:spPr>
          <a:xfrm>
            <a:off x="0" y="839096"/>
            <a:ext cx="9179557" cy="5878532"/>
          </a:xfrm>
          <a:prstGeom prst="rect">
            <a:avLst/>
          </a:prstGeom>
        </p:spPr>
        <p:txBody>
          <a:bodyPr wrap="square">
            <a:spAutoFit/>
          </a:bodyPr>
          <a:lstStyle/>
          <a:p>
            <a:pPr marL="285750" lvl="0" indent="-285750">
              <a:buFont typeface="Arial" charset="0"/>
              <a:buChar char="•"/>
            </a:pPr>
            <a:endParaRPr lang="en-US" sz="2000" dirty="0" smtClean="0"/>
          </a:p>
          <a:p>
            <a:pPr marL="285750" indent="-285750" fontAlgn="ctr">
              <a:buFont typeface="Arial" charset="0"/>
              <a:buChar char="•"/>
            </a:pPr>
            <a:r>
              <a:rPr lang="en-US" dirty="0" smtClean="0"/>
              <a:t>Investigation</a:t>
            </a:r>
            <a:r>
              <a:rPr lang="en-US" dirty="0"/>
              <a:t>:  200+ interviews, data base of </a:t>
            </a:r>
            <a:r>
              <a:rPr lang="en-US" dirty="0" smtClean="0"/>
              <a:t>3+ </a:t>
            </a:r>
            <a:r>
              <a:rPr lang="en-US" dirty="0"/>
              <a:t>million </a:t>
            </a:r>
            <a:r>
              <a:rPr lang="en-US" dirty="0" smtClean="0"/>
              <a:t>documents</a:t>
            </a:r>
            <a:r>
              <a:rPr lang="en-US" dirty="0"/>
              <a:t>, anonymous employee focus groups. </a:t>
            </a:r>
            <a:r>
              <a:rPr lang="en-US" dirty="0" smtClean="0"/>
              <a:t> </a:t>
            </a:r>
          </a:p>
          <a:p>
            <a:pPr fontAlgn="ctr"/>
            <a:r>
              <a:rPr lang="en-US" dirty="0" smtClean="0"/>
              <a:t>      </a:t>
            </a:r>
            <a:r>
              <a:rPr lang="en-US" sz="1600" dirty="0" smtClean="0"/>
              <a:t>Report: </a:t>
            </a:r>
            <a:r>
              <a:rPr lang="en-US" sz="1600" dirty="0"/>
              <a:t>https://www.cnbc.com/2017/06/13/eric-holder-uber-report-full-text.html</a:t>
            </a:r>
          </a:p>
          <a:p>
            <a:endParaRPr lang="en-US" dirty="0" smtClean="0"/>
          </a:p>
          <a:p>
            <a:pPr marL="285750" lvl="0" indent="-285750">
              <a:buFont typeface="Arial" charset="0"/>
              <a:buChar char="•"/>
            </a:pPr>
            <a:r>
              <a:rPr lang="en-US" dirty="0" smtClean="0"/>
              <a:t>47 </a:t>
            </a:r>
            <a:r>
              <a:rPr lang="en-US" dirty="0"/>
              <a:t>recommendations, involving “four prevailing themes” of “tone at the top, trust, transformation, and accountability.” </a:t>
            </a:r>
          </a:p>
          <a:p>
            <a:pPr lvl="0"/>
            <a:r>
              <a:rPr lang="en-US" sz="1400" dirty="0" smtClean="0">
                <a:hlinkClick r:id="rId3"/>
              </a:rPr>
              <a:t>        </a:t>
            </a:r>
            <a:endParaRPr lang="en-US" sz="1400" dirty="0" smtClean="0"/>
          </a:p>
          <a:p>
            <a:pPr marL="285750" lvl="0" indent="-285750">
              <a:buFont typeface="Arial" charset="0"/>
              <a:buChar char="•"/>
            </a:pPr>
            <a:r>
              <a:rPr lang="en-US" dirty="0" smtClean="0"/>
              <a:t>Recommendations </a:t>
            </a:r>
            <a:r>
              <a:rPr lang="en-US" dirty="0"/>
              <a:t>categorized as:</a:t>
            </a:r>
          </a:p>
          <a:p>
            <a:pPr marL="1028700" lvl="1" indent="-571500">
              <a:buFont typeface="Arial" charset="0"/>
              <a:buChar char="•"/>
            </a:pPr>
            <a:r>
              <a:rPr lang="en-US" dirty="0"/>
              <a:t>Changes to Senior </a:t>
            </a:r>
            <a:r>
              <a:rPr lang="en-US" dirty="0" smtClean="0"/>
              <a:t>Leadership.</a:t>
            </a:r>
            <a:endParaRPr lang="en-US" dirty="0"/>
          </a:p>
          <a:p>
            <a:pPr marL="1028700" lvl="1" indent="-571500">
              <a:buFont typeface="Arial" charset="0"/>
              <a:buChar char="•"/>
            </a:pPr>
            <a:r>
              <a:rPr lang="en-US" dirty="0"/>
              <a:t>Enhance Board </a:t>
            </a:r>
            <a:r>
              <a:rPr lang="en-US" dirty="0" smtClean="0"/>
              <a:t>Oversight.</a:t>
            </a:r>
            <a:endParaRPr lang="en-US" dirty="0"/>
          </a:p>
          <a:p>
            <a:pPr marL="1028700" lvl="1" indent="-571500">
              <a:buFont typeface="Arial" charset="0"/>
              <a:buChar char="•"/>
            </a:pPr>
            <a:r>
              <a:rPr lang="en-US" dirty="0"/>
              <a:t>Internal </a:t>
            </a:r>
            <a:r>
              <a:rPr lang="en-US" dirty="0" smtClean="0"/>
              <a:t>Controls.</a:t>
            </a:r>
            <a:endParaRPr lang="en-US" dirty="0"/>
          </a:p>
          <a:p>
            <a:pPr marL="1028700" lvl="1" indent="-571500">
              <a:buFont typeface="Arial" charset="0"/>
              <a:buChar char="•"/>
            </a:pPr>
            <a:r>
              <a:rPr lang="en-US" dirty="0"/>
              <a:t>Reformulate Uber’s 14 Cultural </a:t>
            </a:r>
            <a:r>
              <a:rPr lang="en-US" dirty="0" smtClean="0"/>
              <a:t>Values.</a:t>
            </a:r>
            <a:endParaRPr lang="en-US" dirty="0"/>
          </a:p>
          <a:p>
            <a:pPr marL="1028700" lvl="1" indent="-571500">
              <a:buFont typeface="Arial" charset="0"/>
              <a:buChar char="•"/>
            </a:pPr>
            <a:r>
              <a:rPr lang="en-US" dirty="0" smtClean="0"/>
              <a:t>Training.</a:t>
            </a:r>
            <a:endParaRPr lang="en-US" dirty="0"/>
          </a:p>
          <a:p>
            <a:pPr marL="1028700" lvl="1" indent="-571500">
              <a:buFont typeface="Arial" charset="0"/>
              <a:buChar char="•"/>
            </a:pPr>
            <a:r>
              <a:rPr lang="en-US" dirty="0"/>
              <a:t>Improvements to Human Resources and the Complaint </a:t>
            </a:r>
            <a:r>
              <a:rPr lang="en-US" dirty="0" smtClean="0"/>
              <a:t>Process.</a:t>
            </a:r>
            <a:endParaRPr lang="en-US" dirty="0"/>
          </a:p>
          <a:p>
            <a:pPr marL="1028700" lvl="1" indent="-571500">
              <a:buFont typeface="Arial" charset="0"/>
              <a:buChar char="•"/>
            </a:pPr>
            <a:r>
              <a:rPr lang="en-US" dirty="0"/>
              <a:t>Diversity and Inclusion </a:t>
            </a:r>
            <a:r>
              <a:rPr lang="en-US" dirty="0" smtClean="0"/>
              <a:t>Enhancements.</a:t>
            </a:r>
            <a:endParaRPr lang="en-US" dirty="0"/>
          </a:p>
          <a:p>
            <a:pPr marL="1028700" lvl="1" indent="-571500">
              <a:buFont typeface="Arial" charset="0"/>
              <a:buChar char="•"/>
            </a:pPr>
            <a:r>
              <a:rPr lang="en-US" dirty="0"/>
              <a:t>Changes </a:t>
            </a:r>
            <a:r>
              <a:rPr lang="en-US" dirty="0" smtClean="0"/>
              <a:t>in </a:t>
            </a:r>
            <a:r>
              <a:rPr lang="en-US" dirty="0"/>
              <a:t>Employee Policies and </a:t>
            </a:r>
            <a:r>
              <a:rPr lang="en-US" dirty="0" smtClean="0"/>
              <a:t>Practices.</a:t>
            </a:r>
          </a:p>
          <a:p>
            <a:pPr marL="1028700" lvl="1" indent="-571500">
              <a:buFont typeface="Arial" charset="0"/>
              <a:buChar char="•"/>
            </a:pPr>
            <a:r>
              <a:rPr lang="en-US" dirty="0" smtClean="0"/>
              <a:t>Address Employee Retention.</a:t>
            </a:r>
          </a:p>
          <a:p>
            <a:pPr marL="1028700" lvl="1" indent="-571500">
              <a:buFont typeface="Arial" charset="0"/>
              <a:buChar char="•"/>
            </a:pPr>
            <a:r>
              <a:rPr lang="en-US" dirty="0" smtClean="0"/>
              <a:t>Review and Assess Uber’s Pay Practices.</a:t>
            </a:r>
            <a:endParaRPr lang="en-US" dirty="0"/>
          </a:p>
          <a:p>
            <a:pPr marL="285750" lvl="0" indent="-285750">
              <a:buFont typeface="Arial" charset="0"/>
              <a:buChar char="•"/>
            </a:pPr>
            <a:endParaRPr lang="en-US" dirty="0"/>
          </a:p>
          <a:p>
            <a:pPr marL="285750" lvl="0" indent="-285750">
              <a:buFont typeface="Arial" charset="0"/>
              <a:buChar char="•"/>
            </a:pPr>
            <a:r>
              <a:rPr lang="en-US" dirty="0"/>
              <a:t>The recommendations were unanimously adopted by the Board of Directors.</a:t>
            </a:r>
          </a:p>
        </p:txBody>
      </p:sp>
    </p:spTree>
    <p:extLst>
      <p:ext uri="{BB962C8B-B14F-4D97-AF65-F5344CB8AC3E}">
        <p14:creationId xmlns:p14="http://schemas.microsoft.com/office/powerpoint/2010/main" val="685821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a:t>
            </a:r>
            <a:r>
              <a:rPr lang="en-US" dirty="0" smtClean="0"/>
              <a:t>Governance at Uber</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32</a:t>
            </a:fld>
            <a:endParaRPr lang="en-US" dirty="0">
              <a:solidFill>
                <a:prstClr val="black"/>
              </a:solidFill>
            </a:endParaRPr>
          </a:p>
        </p:txBody>
      </p:sp>
      <p:sp>
        <p:nvSpPr>
          <p:cNvPr id="4" name="Rectangle 3"/>
          <p:cNvSpPr/>
          <p:nvPr/>
        </p:nvSpPr>
        <p:spPr>
          <a:xfrm>
            <a:off x="-1" y="839096"/>
            <a:ext cx="9179557" cy="5016758"/>
          </a:xfrm>
          <a:prstGeom prst="rect">
            <a:avLst/>
          </a:prstGeom>
        </p:spPr>
        <p:txBody>
          <a:bodyPr wrap="square">
            <a:spAutoFit/>
          </a:bodyPr>
          <a:lstStyle/>
          <a:p>
            <a:pPr lvl="0"/>
            <a:endParaRPr lang="en-US" sz="2000" dirty="0" smtClean="0"/>
          </a:p>
          <a:p>
            <a:pPr lvl="0"/>
            <a:r>
              <a:rPr lang="en-US" sz="2000" dirty="0" smtClean="0"/>
              <a:t>Covington June 2017 recommendations:</a:t>
            </a:r>
          </a:p>
          <a:p>
            <a:pPr marL="342900" lvl="0" indent="-342900">
              <a:buFont typeface="Arial" charset="0"/>
              <a:buChar char="•"/>
            </a:pPr>
            <a:endParaRPr lang="en-US" sz="2000" dirty="0" smtClean="0"/>
          </a:p>
          <a:p>
            <a:pPr marL="342900" lvl="0" indent="-342900">
              <a:buFont typeface="Arial" charset="0"/>
              <a:buChar char="•"/>
            </a:pPr>
            <a:r>
              <a:rPr lang="en-US" sz="2000" dirty="0" smtClean="0"/>
              <a:t>Board </a:t>
            </a:r>
            <a:r>
              <a:rPr lang="en-US" sz="2000" dirty="0"/>
              <a:t>oversight of the CEO.  </a:t>
            </a:r>
          </a:p>
          <a:p>
            <a:pPr marL="742950" lvl="1" indent="-285750">
              <a:buFont typeface="Arial" charset="0"/>
              <a:buChar char="•"/>
            </a:pPr>
            <a:r>
              <a:rPr lang="en-US" sz="2000" dirty="0"/>
              <a:t>This includes taking some of </a:t>
            </a:r>
            <a:r>
              <a:rPr lang="en-US" sz="2000" dirty="0" smtClean="0"/>
              <a:t>the then-CEO’s </a:t>
            </a:r>
            <a:r>
              <a:rPr lang="en-US" sz="2000" dirty="0"/>
              <a:t>responsibilities away.  </a:t>
            </a:r>
          </a:p>
          <a:p>
            <a:pPr marL="285750" lvl="0" indent="-285750">
              <a:buFont typeface="Arial" charset="0"/>
              <a:buChar char="•"/>
            </a:pPr>
            <a:r>
              <a:rPr lang="en-US" sz="2000" dirty="0"/>
              <a:t>Establish metrics for the Board to assess the performance of senior management.</a:t>
            </a:r>
          </a:p>
          <a:p>
            <a:pPr marL="285750" lvl="0" indent="-285750">
              <a:buFont typeface="Arial" charset="0"/>
              <a:buChar char="•"/>
            </a:pPr>
            <a:r>
              <a:rPr lang="en-US" sz="2000" dirty="0"/>
              <a:t>Board and special committee give direction to the Human Resources Organization.</a:t>
            </a:r>
          </a:p>
          <a:p>
            <a:pPr marL="285750" lvl="0" indent="-285750">
              <a:buFont typeface="Arial" charset="0"/>
              <a:buChar char="•"/>
            </a:pPr>
            <a:r>
              <a:rPr lang="en-US" sz="2000" dirty="0"/>
              <a:t>More independent directors.</a:t>
            </a:r>
          </a:p>
          <a:p>
            <a:pPr marL="285750" lvl="0" indent="-285750">
              <a:buFont typeface="Arial" charset="0"/>
              <a:buChar char="•"/>
            </a:pPr>
            <a:r>
              <a:rPr lang="en-US" sz="2000" dirty="0"/>
              <a:t>Independent chairperson of the Board.</a:t>
            </a:r>
          </a:p>
          <a:p>
            <a:pPr marL="285750" lvl="0" indent="-285750">
              <a:buFont typeface="Arial" charset="0"/>
              <a:buChar char="•"/>
            </a:pPr>
            <a:r>
              <a:rPr lang="en-US" sz="2000" dirty="0"/>
              <a:t>Establishing a Board oversight committee to address ethics and culture.</a:t>
            </a:r>
          </a:p>
          <a:p>
            <a:pPr marL="285750" lvl="0" indent="-285750">
              <a:buFont typeface="Arial" charset="0"/>
              <a:buChar char="•"/>
            </a:pPr>
            <a:r>
              <a:rPr lang="en-US" sz="2000" dirty="0"/>
              <a:t>“The Board should consider incorporating ethical business practices, diversity and inclusion, and other values from Uber’s Business Code of Conduct into its executive compensation program.”</a:t>
            </a:r>
            <a:r>
              <a:rPr lang="en-US" sz="2000" b="1" dirty="0"/>
              <a:t> </a:t>
            </a:r>
            <a:endParaRPr lang="en-US" sz="2000" dirty="0"/>
          </a:p>
          <a:p>
            <a:pPr marL="285750" lvl="0" indent="-285750">
              <a:buFont typeface="Arial" charset="0"/>
              <a:buChar char="•"/>
            </a:pPr>
            <a:r>
              <a:rPr lang="en-US" sz="2000" dirty="0"/>
              <a:t>Select senior executive to oversee implementation of recommendations and report to the </a:t>
            </a:r>
            <a:r>
              <a:rPr lang="en-US" sz="2000" dirty="0" smtClean="0"/>
              <a:t>Board.</a:t>
            </a:r>
            <a:r>
              <a:rPr lang="en-US" sz="2000" b="1" dirty="0"/>
              <a:t> </a:t>
            </a:r>
            <a:endParaRPr lang="en-US" sz="2000" dirty="0"/>
          </a:p>
          <a:p>
            <a:pPr marL="285750" lvl="0" indent="-285750">
              <a:buFont typeface="Arial" charset="0"/>
              <a:buChar char="•"/>
            </a:pPr>
            <a:r>
              <a:rPr lang="en-US" sz="2000" dirty="0"/>
              <a:t>Enhance the Audit Committee.</a:t>
            </a:r>
          </a:p>
        </p:txBody>
      </p:sp>
    </p:spTree>
    <p:extLst>
      <p:ext uri="{BB962C8B-B14F-4D97-AF65-F5344CB8AC3E}">
        <p14:creationId xmlns:p14="http://schemas.microsoft.com/office/powerpoint/2010/main" val="13946328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a:t>
            </a:r>
            <a:r>
              <a:rPr lang="en-US" dirty="0" smtClean="0"/>
              <a:t>Culture at Uber</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33</a:t>
            </a:fld>
            <a:endParaRPr lang="en-US" dirty="0">
              <a:solidFill>
                <a:prstClr val="black"/>
              </a:solidFill>
            </a:endParaRPr>
          </a:p>
        </p:txBody>
      </p:sp>
      <p:sp>
        <p:nvSpPr>
          <p:cNvPr id="4" name="Rectangle 3"/>
          <p:cNvSpPr/>
          <p:nvPr/>
        </p:nvSpPr>
        <p:spPr>
          <a:xfrm>
            <a:off x="-1" y="849854"/>
            <a:ext cx="9179557" cy="4924425"/>
          </a:xfrm>
          <a:prstGeom prst="rect">
            <a:avLst/>
          </a:prstGeom>
        </p:spPr>
        <p:txBody>
          <a:bodyPr wrap="square">
            <a:spAutoFit/>
          </a:bodyPr>
          <a:lstStyle/>
          <a:p>
            <a:pPr lvl="0"/>
            <a:endParaRPr lang="en-US" dirty="0" smtClean="0"/>
          </a:p>
          <a:p>
            <a:pPr lvl="0"/>
            <a:r>
              <a:rPr lang="en-US" sz="2000" dirty="0" smtClean="0"/>
              <a:t>Covington June 2017 recommendations:</a:t>
            </a:r>
          </a:p>
          <a:p>
            <a:pPr lvl="0"/>
            <a:endParaRPr lang="en-US" dirty="0" smtClean="0"/>
          </a:p>
          <a:p>
            <a:pPr marL="342900" lvl="0" indent="-342900">
              <a:buFont typeface="Arial" charset="0"/>
              <a:buChar char="•"/>
            </a:pPr>
            <a:r>
              <a:rPr lang="en-US" sz="2000" dirty="0" smtClean="0"/>
              <a:t>Empower </a:t>
            </a:r>
            <a:r>
              <a:rPr lang="en-US" sz="2000" dirty="0"/>
              <a:t>the head of diversity, renamed the Chief Diversity </a:t>
            </a:r>
            <a:r>
              <a:rPr lang="en-US" sz="2000" dirty="0" smtClean="0"/>
              <a:t>and Inclusion Officer</a:t>
            </a:r>
            <a:r>
              <a:rPr lang="en-US" sz="2000" dirty="0"/>
              <a:t>.</a:t>
            </a:r>
          </a:p>
          <a:p>
            <a:pPr marL="342900" lvl="0" indent="-342900">
              <a:buFont typeface="Arial" charset="0"/>
              <a:buChar char="•"/>
            </a:pPr>
            <a:r>
              <a:rPr lang="en-US" sz="2000" dirty="0"/>
              <a:t>Reformulate Uber’s written cultural </a:t>
            </a:r>
            <a:r>
              <a:rPr lang="en-US" sz="2000" dirty="0" smtClean="0"/>
              <a:t>values:  </a:t>
            </a:r>
            <a:endParaRPr lang="en-US" sz="2000" dirty="0"/>
          </a:p>
          <a:p>
            <a:pPr marL="800100" lvl="1" indent="-342900">
              <a:buFont typeface="Arial" charset="0"/>
              <a:buChar char="•"/>
            </a:pPr>
            <a:r>
              <a:rPr lang="en-US" sz="2000" dirty="0"/>
              <a:t>“eliminate those values which have been identified as redundant or as having been used </a:t>
            </a:r>
            <a:r>
              <a:rPr lang="en-US" sz="2000" dirty="0" smtClean="0"/>
              <a:t>to justify </a:t>
            </a:r>
            <a:r>
              <a:rPr lang="en-US" sz="2000" dirty="0"/>
              <a:t>poor behavior, including Let Builders Build, Always Be Hustlin’, Meritocracy </a:t>
            </a:r>
            <a:r>
              <a:rPr lang="en-US" sz="2000" dirty="0" smtClean="0"/>
              <a:t>and Toe-Stepping</a:t>
            </a:r>
            <a:r>
              <a:rPr lang="en-US" sz="2000" dirty="0"/>
              <a:t>, and Principled </a:t>
            </a:r>
            <a:r>
              <a:rPr lang="en-US" sz="2000" dirty="0" smtClean="0"/>
              <a:t>Confrontation.”</a:t>
            </a:r>
            <a:r>
              <a:rPr lang="en-US" sz="2000" b="1" dirty="0" smtClean="0"/>
              <a:t> </a:t>
            </a:r>
            <a:endParaRPr lang="en-US" sz="2000" dirty="0"/>
          </a:p>
          <a:p>
            <a:pPr marL="800100" lvl="1" indent="-342900">
              <a:buFont typeface="Arial" charset="0"/>
              <a:buChar char="•"/>
            </a:pPr>
            <a:r>
              <a:rPr lang="en-US" sz="2000" dirty="0"/>
              <a:t>“encourage senior leaders to exhibit the values on a daily basis and to model a more collaborative and inclusive Uber </a:t>
            </a:r>
            <a:r>
              <a:rPr lang="en-US" sz="2000" dirty="0" smtClean="0"/>
              <a:t>culture.”</a:t>
            </a:r>
            <a:r>
              <a:rPr lang="en-US" sz="2000" b="1" dirty="0" smtClean="0"/>
              <a:t> </a:t>
            </a:r>
            <a:r>
              <a:rPr lang="en-US" sz="2000" b="1" dirty="0"/>
              <a:t> </a:t>
            </a:r>
            <a:endParaRPr lang="en-US" sz="2000" dirty="0"/>
          </a:p>
          <a:p>
            <a:pPr marL="342900" lvl="0" indent="-342900">
              <a:buFont typeface="Arial" charset="0"/>
              <a:buChar char="•"/>
            </a:pPr>
            <a:r>
              <a:rPr lang="en-US" sz="2000" dirty="0"/>
              <a:t>Mandatory leadership training for senior </a:t>
            </a:r>
            <a:r>
              <a:rPr lang="en-US" sz="2000" dirty="0" smtClean="0"/>
              <a:t>management.</a:t>
            </a:r>
            <a:endParaRPr lang="en-US" sz="2000" dirty="0"/>
          </a:p>
          <a:p>
            <a:pPr marL="342900" lvl="0" indent="-342900">
              <a:buFont typeface="Arial" charset="0"/>
              <a:buChar char="•"/>
            </a:pPr>
            <a:r>
              <a:rPr lang="en-US" sz="2000" dirty="0"/>
              <a:t>Mandatory manager </a:t>
            </a:r>
            <a:r>
              <a:rPr lang="en-US" sz="2000" dirty="0" smtClean="0"/>
              <a:t>training.</a:t>
            </a:r>
            <a:endParaRPr lang="en-US" sz="2000" dirty="0"/>
          </a:p>
          <a:p>
            <a:pPr marL="342900" lvl="0" indent="-342900">
              <a:buFont typeface="Arial" charset="0"/>
              <a:buChar char="•"/>
            </a:pPr>
            <a:r>
              <a:rPr lang="en-US" sz="2000" dirty="0"/>
              <a:t>Various diversity and inclusion </a:t>
            </a:r>
            <a:r>
              <a:rPr lang="en-US" sz="2000" dirty="0" smtClean="0"/>
              <a:t>enhancements.</a:t>
            </a:r>
            <a:endParaRPr lang="en-US" sz="2000" dirty="0"/>
          </a:p>
          <a:p>
            <a:pPr marL="342900" lvl="0" indent="-342900">
              <a:buFont typeface="Arial" charset="0"/>
              <a:buChar char="•"/>
            </a:pPr>
            <a:r>
              <a:rPr lang="en-US" sz="2000" dirty="0"/>
              <a:t>Changes in employee policies and </a:t>
            </a:r>
            <a:r>
              <a:rPr lang="en-US" sz="2000" dirty="0" smtClean="0"/>
              <a:t>practices.</a:t>
            </a:r>
            <a:endParaRPr lang="en-US" sz="2000" dirty="0"/>
          </a:p>
          <a:p>
            <a:pPr marL="342900" lvl="0" indent="-342900">
              <a:buFont typeface="Arial" charset="0"/>
              <a:buChar char="•"/>
            </a:pPr>
            <a:r>
              <a:rPr lang="en-US" sz="2000" dirty="0"/>
              <a:t>Address employee </a:t>
            </a:r>
            <a:r>
              <a:rPr lang="en-US" sz="2000" dirty="0" smtClean="0"/>
              <a:t>retention.</a:t>
            </a:r>
            <a:endParaRPr lang="en-US" sz="2000" dirty="0"/>
          </a:p>
          <a:p>
            <a:endParaRPr lang="en-US" dirty="0"/>
          </a:p>
        </p:txBody>
      </p:sp>
    </p:spTree>
    <p:extLst>
      <p:ext uri="{BB962C8B-B14F-4D97-AF65-F5344CB8AC3E}">
        <p14:creationId xmlns:p14="http://schemas.microsoft.com/office/powerpoint/2010/main" val="875241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Ethics and Legal </a:t>
            </a:r>
            <a:r>
              <a:rPr lang="en-US" dirty="0" smtClean="0"/>
              <a:t>Compliance at Uber</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34</a:t>
            </a:fld>
            <a:endParaRPr lang="en-US" dirty="0">
              <a:solidFill>
                <a:prstClr val="black"/>
              </a:solidFill>
            </a:endParaRPr>
          </a:p>
        </p:txBody>
      </p:sp>
      <p:sp>
        <p:nvSpPr>
          <p:cNvPr id="4" name="Rectangle 3"/>
          <p:cNvSpPr/>
          <p:nvPr/>
        </p:nvSpPr>
        <p:spPr>
          <a:xfrm>
            <a:off x="-1" y="871368"/>
            <a:ext cx="9179557" cy="3477875"/>
          </a:xfrm>
          <a:prstGeom prst="rect">
            <a:avLst/>
          </a:prstGeom>
        </p:spPr>
        <p:txBody>
          <a:bodyPr wrap="square">
            <a:spAutoFit/>
          </a:bodyPr>
          <a:lstStyle/>
          <a:p>
            <a:pPr marL="285750" lvl="0" indent="-285750">
              <a:buFont typeface="Arial" charset="0"/>
              <a:buChar char="•"/>
            </a:pPr>
            <a:endParaRPr lang="en-US" sz="2000" dirty="0" smtClean="0"/>
          </a:p>
          <a:p>
            <a:pPr lvl="0"/>
            <a:r>
              <a:rPr lang="en-US" sz="2000" dirty="0" smtClean="0"/>
              <a:t>Covington June 2017 recommendations:</a:t>
            </a:r>
          </a:p>
          <a:p>
            <a:pPr marL="285750" lvl="0" indent="-285750">
              <a:buFont typeface="Arial" charset="0"/>
              <a:buChar char="•"/>
            </a:pPr>
            <a:endParaRPr lang="en-US" sz="2000" dirty="0" smtClean="0"/>
          </a:p>
          <a:p>
            <a:pPr marL="285750" lvl="0" indent="-285750">
              <a:buFont typeface="Arial" charset="0"/>
              <a:buChar char="•"/>
            </a:pPr>
            <a:r>
              <a:rPr lang="en-US" sz="2000" dirty="0" smtClean="0"/>
              <a:t>Enhance </a:t>
            </a:r>
            <a:r>
              <a:rPr lang="en-US" sz="2000" dirty="0"/>
              <a:t>internal </a:t>
            </a:r>
            <a:r>
              <a:rPr lang="en-US" sz="2000" dirty="0" smtClean="0"/>
              <a:t>controls.</a:t>
            </a:r>
            <a:endParaRPr lang="en-US" sz="2000" dirty="0"/>
          </a:p>
          <a:p>
            <a:pPr marL="285750" lvl="0" indent="-285750">
              <a:buFont typeface="Arial" charset="0"/>
              <a:buChar char="•"/>
            </a:pPr>
            <a:r>
              <a:rPr lang="en-US" sz="2000" dirty="0"/>
              <a:t>Enhance HR record </a:t>
            </a:r>
            <a:r>
              <a:rPr lang="en-US" sz="2000" dirty="0" smtClean="0"/>
              <a:t>keeping.</a:t>
            </a:r>
            <a:endParaRPr lang="en-US" sz="2000" dirty="0"/>
          </a:p>
          <a:p>
            <a:pPr marL="285750" lvl="0" indent="-285750">
              <a:buFont typeface="Arial" charset="0"/>
              <a:buChar char="•"/>
            </a:pPr>
            <a:r>
              <a:rPr lang="en-US" sz="2000" dirty="0"/>
              <a:t>Track agreements with employees for compliance and consistency.</a:t>
            </a:r>
          </a:p>
          <a:p>
            <a:pPr marL="285750" lvl="0" indent="-285750">
              <a:buFont typeface="Arial" charset="0"/>
              <a:buChar char="•"/>
            </a:pPr>
            <a:r>
              <a:rPr lang="en-US" sz="2000" dirty="0"/>
              <a:t>Mandatory Human Resources department </a:t>
            </a:r>
            <a:r>
              <a:rPr lang="en-US" sz="2000" dirty="0" smtClean="0"/>
              <a:t>training.</a:t>
            </a:r>
            <a:endParaRPr lang="en-US" sz="2000" dirty="0"/>
          </a:p>
          <a:p>
            <a:pPr marL="285750" lvl="0" indent="-285750">
              <a:buFont typeface="Arial" charset="0"/>
              <a:buChar char="•"/>
            </a:pPr>
            <a:r>
              <a:rPr lang="en-US" sz="2000" dirty="0"/>
              <a:t>Interview </a:t>
            </a:r>
            <a:r>
              <a:rPr lang="en-US" sz="2000" dirty="0" smtClean="0"/>
              <a:t>training.</a:t>
            </a:r>
            <a:endParaRPr lang="en-US" sz="2000" dirty="0"/>
          </a:p>
          <a:p>
            <a:pPr marL="285750" lvl="0" indent="-285750">
              <a:buFont typeface="Arial" charset="0"/>
              <a:buChar char="•"/>
            </a:pPr>
            <a:r>
              <a:rPr lang="en-US" sz="2000" dirty="0"/>
              <a:t>Various improvements to the Human Resources and complaint </a:t>
            </a:r>
            <a:r>
              <a:rPr lang="en-US" sz="2000" dirty="0" smtClean="0"/>
              <a:t>process.</a:t>
            </a:r>
            <a:endParaRPr lang="en-US" sz="2000" dirty="0"/>
          </a:p>
          <a:p>
            <a:pPr marL="285750" lvl="0" indent="-285750">
              <a:buFont typeface="Arial" charset="0"/>
              <a:buChar char="•"/>
            </a:pPr>
            <a:r>
              <a:rPr lang="en-US" sz="2000" dirty="0"/>
              <a:t>Changes in employee policies and </a:t>
            </a:r>
            <a:r>
              <a:rPr lang="en-US" sz="2000" dirty="0" smtClean="0"/>
              <a:t>practices.</a:t>
            </a:r>
            <a:endParaRPr lang="en-US" sz="2000" dirty="0"/>
          </a:p>
          <a:p>
            <a:pPr marL="285750" lvl="0" indent="-285750">
              <a:buFont typeface="Arial" charset="0"/>
              <a:buChar char="•"/>
            </a:pPr>
            <a:r>
              <a:rPr lang="en-US" sz="2000" dirty="0"/>
              <a:t>Review pay </a:t>
            </a:r>
            <a:r>
              <a:rPr lang="en-US" sz="2000" dirty="0" smtClean="0"/>
              <a:t>practices.</a:t>
            </a:r>
            <a:endParaRPr lang="en-US" sz="2000" dirty="0"/>
          </a:p>
        </p:txBody>
      </p:sp>
    </p:spTree>
    <p:extLst>
      <p:ext uri="{BB962C8B-B14F-4D97-AF65-F5344CB8AC3E}">
        <p14:creationId xmlns:p14="http://schemas.microsoft.com/office/powerpoint/2010/main" val="1674264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After </a:t>
            </a:r>
            <a:r>
              <a:rPr lang="en-US" dirty="0"/>
              <a:t>the Covington </a:t>
            </a:r>
            <a:r>
              <a:rPr lang="en-US" dirty="0" smtClean="0"/>
              <a:t>Recommendations </a:t>
            </a:r>
            <a:r>
              <a:rPr lang="en-US" dirty="0"/>
              <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35</a:t>
            </a:fld>
            <a:endParaRPr lang="en-US" dirty="0">
              <a:solidFill>
                <a:prstClr val="black"/>
              </a:solidFill>
            </a:endParaRPr>
          </a:p>
        </p:txBody>
      </p:sp>
      <p:sp>
        <p:nvSpPr>
          <p:cNvPr id="4" name="Rectangle 3"/>
          <p:cNvSpPr/>
          <p:nvPr/>
        </p:nvSpPr>
        <p:spPr>
          <a:xfrm>
            <a:off x="-35557" y="1011219"/>
            <a:ext cx="9179557" cy="5016758"/>
          </a:xfrm>
          <a:prstGeom prst="rect">
            <a:avLst/>
          </a:prstGeom>
        </p:spPr>
        <p:txBody>
          <a:bodyPr wrap="square">
            <a:spAutoFit/>
          </a:bodyPr>
          <a:lstStyle/>
          <a:p>
            <a:pPr marL="285750" lvl="0" indent="-285750">
              <a:buFont typeface="Arial" charset="0"/>
              <a:buChar char="•"/>
            </a:pPr>
            <a:endParaRPr lang="en-US" sz="2000" dirty="0" smtClean="0"/>
          </a:p>
          <a:p>
            <a:pPr marL="285750" lvl="0" indent="-285750">
              <a:buFont typeface="Arial" charset="0"/>
              <a:buChar char="•"/>
            </a:pPr>
            <a:r>
              <a:rPr lang="en-US" sz="2000" dirty="0" smtClean="0"/>
              <a:t>The </a:t>
            </a:r>
            <a:r>
              <a:rPr lang="en-US" sz="2000" dirty="0"/>
              <a:t>employment of more than 20 employees was terminated. </a:t>
            </a:r>
          </a:p>
          <a:p>
            <a:pPr marL="285750" lvl="0" indent="-285750">
              <a:buFont typeface="Arial" charset="0"/>
              <a:buChar char="•"/>
            </a:pPr>
            <a:r>
              <a:rPr lang="en-US" sz="2000" dirty="0"/>
              <a:t>A second in command was terminated</a:t>
            </a:r>
            <a:r>
              <a:rPr lang="en-US" sz="2000" dirty="0" smtClean="0"/>
              <a:t>.</a:t>
            </a:r>
          </a:p>
          <a:p>
            <a:pPr marL="285750" lvl="0" indent="-285750">
              <a:buFont typeface="Arial" charset="0"/>
              <a:buChar char="•"/>
            </a:pPr>
            <a:r>
              <a:rPr lang="en-US" sz="2000" dirty="0" smtClean="0"/>
              <a:t>The </a:t>
            </a:r>
            <a:r>
              <a:rPr lang="en-US" sz="2000" dirty="0"/>
              <a:t>CEO/founder “voluntarily” took a leave of absence, and within a few days was forced by investors to </a:t>
            </a:r>
            <a:r>
              <a:rPr lang="en-US" sz="2000" dirty="0" smtClean="0"/>
              <a:t>resign as CEO.</a:t>
            </a:r>
            <a:endParaRPr lang="en-US" sz="2000" dirty="0"/>
          </a:p>
          <a:p>
            <a:pPr marL="285750" lvl="0" indent="-285750">
              <a:buFont typeface="Arial" charset="0"/>
              <a:buChar char="•"/>
            </a:pPr>
            <a:r>
              <a:rPr lang="en-US" sz="2000" dirty="0"/>
              <a:t>Two members of the Board, each of whom had voted to accept the report, resigned.</a:t>
            </a:r>
          </a:p>
          <a:p>
            <a:pPr marL="285750" lvl="0" indent="-285750">
              <a:buFont typeface="Arial" charset="0"/>
              <a:buChar char="•"/>
            </a:pPr>
            <a:r>
              <a:rPr lang="en-US" sz="2000" dirty="0"/>
              <a:t>A large shareholder sued, seeking to keep the former CEO out.  </a:t>
            </a:r>
          </a:p>
          <a:p>
            <a:pPr marL="285750" lvl="0" indent="-285750">
              <a:buFont typeface="Arial" charset="0"/>
              <a:buChar char="•"/>
            </a:pPr>
            <a:r>
              <a:rPr lang="en-US" sz="2000" dirty="0"/>
              <a:t>The CEO search was contentious, and reflected Board disagreement. </a:t>
            </a:r>
            <a:endParaRPr lang="en-US" sz="2000" dirty="0" smtClean="0"/>
          </a:p>
          <a:p>
            <a:pPr marL="285750" lvl="0" indent="-285750">
              <a:buFont typeface="Arial" charset="0"/>
              <a:buChar char="•"/>
            </a:pPr>
            <a:r>
              <a:rPr lang="en-US" sz="2000" dirty="0" smtClean="0"/>
              <a:t>Former CEO appointed two new directors.</a:t>
            </a:r>
          </a:p>
          <a:p>
            <a:pPr marL="742950" lvl="1" indent="-285750">
              <a:buFont typeface="Arial" charset="0"/>
              <a:buChar char="•"/>
            </a:pPr>
            <a:r>
              <a:rPr lang="en-US" sz="2000" dirty="0" smtClean="0"/>
              <a:t>Settlement reached to eliminate contractual voting imbalance that favored shares of founding persons.</a:t>
            </a:r>
          </a:p>
          <a:p>
            <a:pPr marL="742950" lvl="1" indent="-285750">
              <a:buFont typeface="Arial" charset="0"/>
              <a:buChar char="•"/>
            </a:pPr>
            <a:r>
              <a:rPr lang="en-US" sz="2000" dirty="0" smtClean="0"/>
              <a:t>Settlement requires that an IPO to occur by a given time.</a:t>
            </a:r>
            <a:endParaRPr lang="en-US" sz="2000" dirty="0"/>
          </a:p>
          <a:p>
            <a:pPr marL="285750" indent="-285750">
              <a:buFont typeface="Arial" charset="0"/>
              <a:buChar char="•"/>
            </a:pPr>
            <a:r>
              <a:rPr lang="en-US" sz="2000" dirty="0" smtClean="0"/>
              <a:t>Chief legal officer announced she was leaving after new CEO announced (September 2017).</a:t>
            </a:r>
          </a:p>
          <a:p>
            <a:pPr marL="742950" lvl="1" indent="-285750">
              <a:buFont typeface="Arial" charset="0"/>
              <a:buChar char="•"/>
            </a:pPr>
            <a:r>
              <a:rPr lang="en-US" sz="2000" dirty="0" smtClean="0"/>
              <a:t>New chief legal officer announced (October 2017)</a:t>
            </a:r>
            <a:endParaRPr lang="en-US" sz="2000" dirty="0"/>
          </a:p>
          <a:p>
            <a:pPr marL="285750" lvl="0" indent="-285750">
              <a:buFont typeface="Arial" charset="0"/>
              <a:buChar char="•"/>
            </a:pPr>
            <a:r>
              <a:rPr lang="en-US" sz="2000" dirty="0" smtClean="0"/>
              <a:t>Continued </a:t>
            </a:r>
            <a:r>
              <a:rPr lang="en-US" sz="2000" dirty="0"/>
              <a:t>stories </a:t>
            </a:r>
            <a:r>
              <a:rPr lang="en-US" sz="2000" dirty="0" smtClean="0"/>
              <a:t>in </a:t>
            </a:r>
            <a:r>
              <a:rPr lang="en-US" sz="2000" dirty="0" smtClean="0"/>
              <a:t>the </a:t>
            </a:r>
            <a:r>
              <a:rPr lang="en-US" sz="2000" dirty="0"/>
              <a:t>media.</a:t>
            </a:r>
          </a:p>
        </p:txBody>
      </p:sp>
    </p:spTree>
    <p:extLst>
      <p:ext uri="{BB962C8B-B14F-4D97-AF65-F5344CB8AC3E}">
        <p14:creationId xmlns:p14="http://schemas.microsoft.com/office/powerpoint/2010/main" val="1762525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Lawyers </a:t>
            </a:r>
            <a:r>
              <a:rPr lang="en-US" dirty="0"/>
              <a:t>at or Representing Uber</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36</a:t>
            </a:fld>
            <a:endParaRPr lang="en-US" dirty="0">
              <a:solidFill>
                <a:prstClr val="black"/>
              </a:solidFill>
            </a:endParaRPr>
          </a:p>
        </p:txBody>
      </p:sp>
      <p:sp>
        <p:nvSpPr>
          <p:cNvPr id="4" name="Rectangle 3"/>
          <p:cNvSpPr/>
          <p:nvPr/>
        </p:nvSpPr>
        <p:spPr>
          <a:xfrm>
            <a:off x="0" y="817581"/>
            <a:ext cx="9144000" cy="3447098"/>
          </a:xfrm>
          <a:prstGeom prst="rect">
            <a:avLst/>
          </a:prstGeom>
        </p:spPr>
        <p:txBody>
          <a:bodyPr wrap="square">
            <a:spAutoFit/>
          </a:bodyPr>
          <a:lstStyle/>
          <a:p>
            <a:pPr lvl="0"/>
            <a:endParaRPr lang="en-US" dirty="0" smtClean="0"/>
          </a:p>
          <a:p>
            <a:pPr marL="342900" lvl="0" indent="-342900">
              <a:buFont typeface="Arial" charset="0"/>
              <a:buChar char="•"/>
            </a:pPr>
            <a:r>
              <a:rPr lang="en-US" sz="2000" dirty="0" smtClean="0"/>
              <a:t>Were </a:t>
            </a:r>
            <a:r>
              <a:rPr lang="en-US" sz="2000" dirty="0"/>
              <a:t>lawyers involved in the Uber decisions and practices? If so, it is not evident from the Covington </a:t>
            </a:r>
            <a:r>
              <a:rPr lang="en-US" sz="2000" dirty="0" smtClean="0"/>
              <a:t>recommendations.  </a:t>
            </a:r>
          </a:p>
          <a:p>
            <a:pPr marL="342900" lvl="0" indent="-342900">
              <a:buFont typeface="Arial" charset="0"/>
              <a:buChar char="•"/>
            </a:pPr>
            <a:endParaRPr lang="en-US" sz="2000" dirty="0"/>
          </a:p>
          <a:p>
            <a:pPr marL="342900" lvl="0" indent="-342900">
              <a:buFont typeface="Arial" charset="0"/>
              <a:buChar char="•"/>
            </a:pPr>
            <a:r>
              <a:rPr lang="en-US" sz="2000" dirty="0"/>
              <a:t>Could lawyers not have known</a:t>
            </a:r>
            <a:r>
              <a:rPr lang="en-US" sz="2000" dirty="0" smtClean="0"/>
              <a:t>?</a:t>
            </a:r>
          </a:p>
          <a:p>
            <a:pPr marL="342900" lvl="0" indent="-342900">
              <a:buFont typeface="Arial" charset="0"/>
              <a:buChar char="•"/>
            </a:pPr>
            <a:endParaRPr lang="en-US" sz="2000" dirty="0"/>
          </a:p>
          <a:p>
            <a:pPr marL="342900" lvl="0" indent="-342900">
              <a:buFont typeface="Arial" charset="0"/>
              <a:buChar char="•"/>
            </a:pPr>
            <a:r>
              <a:rPr lang="en-US" sz="2000" dirty="0"/>
              <a:t>The recommendations for actions relating to senior management, managers and training would include in-house lawyers, to the same extent as employees in other departments</a:t>
            </a:r>
            <a:r>
              <a:rPr lang="en-US" sz="2000" dirty="0" smtClean="0"/>
              <a:t>.</a:t>
            </a:r>
          </a:p>
          <a:p>
            <a:pPr marL="342900" lvl="0" indent="-342900">
              <a:buFont typeface="Arial" charset="0"/>
              <a:buChar char="•"/>
            </a:pPr>
            <a:endParaRPr lang="en-US" sz="2000" dirty="0"/>
          </a:p>
          <a:p>
            <a:pPr marL="342900" lvl="0" indent="-342900">
              <a:buFont typeface="Arial" charset="0"/>
              <a:buChar char="•"/>
            </a:pPr>
            <a:r>
              <a:rPr lang="en-US" sz="2000" dirty="0"/>
              <a:t>Otherwise, very little mention of inside counsel or outside counsel. </a:t>
            </a:r>
          </a:p>
        </p:txBody>
      </p:sp>
    </p:spTree>
    <p:extLst>
      <p:ext uri="{BB962C8B-B14F-4D97-AF65-F5344CB8AC3E}">
        <p14:creationId xmlns:p14="http://schemas.microsoft.com/office/powerpoint/2010/main" val="552503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388035"/>
            <a:ext cx="8948928" cy="1569656"/>
          </a:xfrm>
        </p:spPr>
        <p:txBody>
          <a:bodyPr/>
          <a:lstStyle/>
          <a:p>
            <a:r>
              <a:rPr lang="en-US" dirty="0" smtClean="0"/>
              <a:t/>
            </a:r>
            <a:br>
              <a:rPr lang="en-US" dirty="0" smtClean="0"/>
            </a:br>
            <a:r>
              <a:rPr lang="en-US" dirty="0" smtClean="0"/>
              <a:t>As </a:t>
            </a:r>
            <a:r>
              <a:rPr lang="en-US" dirty="0"/>
              <a:t>a Lawyer, What Can I Do?</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37</a:t>
            </a:fld>
            <a:endParaRPr lang="en-US" dirty="0">
              <a:solidFill>
                <a:prstClr val="black"/>
              </a:solidFill>
            </a:endParaRPr>
          </a:p>
        </p:txBody>
      </p:sp>
      <p:sp>
        <p:nvSpPr>
          <p:cNvPr id="4" name="Rectangle 3"/>
          <p:cNvSpPr/>
          <p:nvPr/>
        </p:nvSpPr>
        <p:spPr>
          <a:xfrm>
            <a:off x="0" y="839096"/>
            <a:ext cx="9144000" cy="4985980"/>
          </a:xfrm>
          <a:prstGeom prst="rect">
            <a:avLst/>
          </a:prstGeom>
        </p:spPr>
        <p:txBody>
          <a:bodyPr wrap="square">
            <a:spAutoFit/>
          </a:bodyPr>
          <a:lstStyle/>
          <a:p>
            <a:pPr lvl="0"/>
            <a:endParaRPr lang="en-US" dirty="0" smtClean="0"/>
          </a:p>
          <a:p>
            <a:pPr marL="342900" lvl="0" indent="-342900">
              <a:buFont typeface="Arial" charset="0"/>
              <a:buChar char="•"/>
            </a:pPr>
            <a:r>
              <a:rPr lang="en-US" sz="2000" dirty="0" smtClean="0"/>
              <a:t>Theoretical </a:t>
            </a:r>
            <a:r>
              <a:rPr lang="en-US" sz="2000" dirty="0"/>
              <a:t>discussion -- Could lawyers have stopped or prevented some of the policies and practices at Uber? </a:t>
            </a:r>
          </a:p>
          <a:p>
            <a:pPr marL="342900" lvl="0" indent="-342900">
              <a:buFont typeface="Arial" charset="0"/>
              <a:buChar char="•"/>
            </a:pPr>
            <a:endParaRPr lang="en-US" sz="2000" dirty="0" smtClean="0"/>
          </a:p>
          <a:p>
            <a:pPr marL="342900" lvl="0" indent="-342900">
              <a:buFont typeface="Arial" charset="0"/>
              <a:buChar char="•"/>
            </a:pPr>
            <a:r>
              <a:rPr lang="en-US" sz="2000" dirty="0" smtClean="0"/>
              <a:t>What </a:t>
            </a:r>
            <a:r>
              <a:rPr lang="en-US" sz="2000" dirty="0"/>
              <a:t>information would you want to </a:t>
            </a:r>
            <a:r>
              <a:rPr lang="en-US" sz="2000" dirty="0" smtClean="0"/>
              <a:t>know in order to think about what the lawyers could do?</a:t>
            </a:r>
            <a:endParaRPr lang="en-US" sz="2000" dirty="0"/>
          </a:p>
          <a:p>
            <a:r>
              <a:rPr lang="en-US" sz="2000" dirty="0"/>
              <a:t> </a:t>
            </a:r>
          </a:p>
          <a:p>
            <a:pPr marL="342900" lvl="0" indent="-342900">
              <a:buFont typeface="Arial" charset="0"/>
              <a:buChar char="•"/>
            </a:pPr>
            <a:r>
              <a:rPr lang="en-US" sz="2000" dirty="0"/>
              <a:t>A few </a:t>
            </a:r>
            <a:r>
              <a:rPr lang="en-US" sz="2000" dirty="0" smtClean="0"/>
              <a:t>questions </a:t>
            </a:r>
            <a:r>
              <a:rPr lang="en-US" sz="2000" dirty="0"/>
              <a:t>to get the discussion </a:t>
            </a:r>
            <a:r>
              <a:rPr lang="en-US" sz="2000" dirty="0" smtClean="0"/>
              <a:t>started:</a:t>
            </a:r>
            <a:endParaRPr lang="en-US" sz="2000" dirty="0"/>
          </a:p>
          <a:p>
            <a:pPr marL="800100" lvl="1" indent="-342900">
              <a:buFont typeface="Arial" charset="0"/>
              <a:buChar char="•"/>
            </a:pPr>
            <a:r>
              <a:rPr lang="en-US" sz="2000" dirty="0"/>
              <a:t>What was inside counsel’s understanding of the scope of their jobs?</a:t>
            </a:r>
          </a:p>
          <a:p>
            <a:pPr marL="800100" lvl="1" indent="-342900">
              <a:buFont typeface="Arial" charset="0"/>
              <a:buChar char="•"/>
            </a:pPr>
            <a:r>
              <a:rPr lang="en-US" sz="2000" dirty="0"/>
              <a:t>Did anyone in the legal department report an issue</a:t>
            </a:r>
            <a:r>
              <a:rPr lang="en-US" sz="2000" dirty="0" smtClean="0"/>
              <a:t>?</a:t>
            </a:r>
          </a:p>
          <a:p>
            <a:pPr marL="800100" lvl="1" indent="-342900">
              <a:buFont typeface="Arial" charset="0"/>
              <a:buChar char="•"/>
            </a:pPr>
            <a:r>
              <a:rPr lang="en-US" sz="2000" dirty="0"/>
              <a:t>Were there ethical obligations requiring action by lawyers?</a:t>
            </a:r>
          </a:p>
          <a:p>
            <a:pPr marL="800100" lvl="1" indent="-342900">
              <a:buFont typeface="Arial" charset="0"/>
              <a:buChar char="•"/>
            </a:pPr>
            <a:r>
              <a:rPr lang="en-US" sz="2000" dirty="0"/>
              <a:t>What if no ethical obligations required action?</a:t>
            </a:r>
          </a:p>
          <a:p>
            <a:pPr marL="800100" lvl="1" indent="-342900">
              <a:buFont typeface="Arial" charset="0"/>
              <a:buChar char="•"/>
            </a:pPr>
            <a:r>
              <a:rPr lang="en-US" sz="2000" dirty="0"/>
              <a:t>What if the lawyers did not know about </a:t>
            </a:r>
            <a:r>
              <a:rPr lang="en-US" sz="2000" dirty="0" smtClean="0"/>
              <a:t>policies </a:t>
            </a:r>
            <a:r>
              <a:rPr lang="en-US" sz="2000" dirty="0"/>
              <a:t>and practices</a:t>
            </a:r>
            <a:r>
              <a:rPr lang="en-US" sz="2000" dirty="0" smtClean="0"/>
              <a:t>?</a:t>
            </a:r>
            <a:endParaRPr lang="en-US" sz="2000" dirty="0"/>
          </a:p>
          <a:p>
            <a:pPr marL="800100" lvl="1" indent="-342900">
              <a:buFont typeface="Arial" charset="0"/>
              <a:buChar char="•"/>
            </a:pPr>
            <a:r>
              <a:rPr lang="en-US" sz="2000" dirty="0"/>
              <a:t>What if a lawyer was uncomfortable but determined that the Rules of Professional Conduct did not require stopping or modifying specific conduct?</a:t>
            </a:r>
          </a:p>
          <a:p>
            <a:pPr marL="342900" indent="-342900">
              <a:buFont typeface="Arial" charset="0"/>
              <a:buChar char="•"/>
            </a:pPr>
            <a:endParaRPr lang="en-US" sz="2000" dirty="0"/>
          </a:p>
        </p:txBody>
      </p:sp>
    </p:spTree>
    <p:extLst>
      <p:ext uri="{BB962C8B-B14F-4D97-AF65-F5344CB8AC3E}">
        <p14:creationId xmlns:p14="http://schemas.microsoft.com/office/powerpoint/2010/main" val="5260298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38</a:t>
            </a:fld>
            <a:endParaRPr lang="en-US" dirty="0">
              <a:solidFill>
                <a:prstClr val="black"/>
              </a:solidFill>
            </a:endParaRPr>
          </a:p>
        </p:txBody>
      </p:sp>
      <p:sp>
        <p:nvSpPr>
          <p:cNvPr id="5" name="TextBox 4"/>
          <p:cNvSpPr txBox="1"/>
          <p:nvPr/>
        </p:nvSpPr>
        <p:spPr>
          <a:xfrm>
            <a:off x="1581375" y="1645920"/>
            <a:ext cx="184731" cy="646331"/>
          </a:xfrm>
          <a:prstGeom prst="rect">
            <a:avLst/>
          </a:prstGeom>
          <a:noFill/>
        </p:spPr>
        <p:txBody>
          <a:bodyPr wrap="none" rtlCol="0">
            <a:spAutoFit/>
          </a:bodyPr>
          <a:lstStyle/>
          <a:p>
            <a:pPr algn="ctr"/>
            <a:endParaRPr lang="en-US" dirty="0"/>
          </a:p>
          <a:p>
            <a:pPr algn="ctr"/>
            <a:endParaRPr lang="en-US" dirty="0"/>
          </a:p>
        </p:txBody>
      </p:sp>
      <p:sp>
        <p:nvSpPr>
          <p:cNvPr id="4" name="TextBox 3"/>
          <p:cNvSpPr txBox="1"/>
          <p:nvPr/>
        </p:nvSpPr>
        <p:spPr>
          <a:xfrm>
            <a:off x="0" y="882126"/>
            <a:ext cx="9046464" cy="1200329"/>
          </a:xfrm>
          <a:prstGeom prst="rect">
            <a:avLst/>
          </a:prstGeom>
          <a:noFill/>
        </p:spPr>
        <p:txBody>
          <a:bodyPr wrap="square" rtlCol="0">
            <a:spAutoFit/>
          </a:bodyPr>
          <a:lstStyle/>
          <a:p>
            <a:pPr algn="ctr"/>
            <a:endParaRPr lang="en-US" sz="2400" dirty="0" smtClean="0"/>
          </a:p>
          <a:p>
            <a:pPr algn="ctr"/>
            <a:endParaRPr lang="en-US" sz="2400" dirty="0"/>
          </a:p>
          <a:p>
            <a:pPr algn="ctr"/>
            <a:endParaRPr lang="en-US" sz="2400" dirty="0" smtClean="0"/>
          </a:p>
        </p:txBody>
      </p:sp>
    </p:spTree>
    <p:extLst>
      <p:ext uri="{BB962C8B-B14F-4D97-AF65-F5344CB8AC3E}">
        <p14:creationId xmlns:p14="http://schemas.microsoft.com/office/powerpoint/2010/main" val="1286406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0"/>
            <a:ext cx="9046464" cy="839096"/>
          </a:xfrm>
        </p:spPr>
        <p:txBody>
          <a:bodyPr/>
          <a:lstStyle/>
          <a:p>
            <a:r>
              <a:rPr lang="en-US" dirty="0"/>
              <a:t>Not Just a “Corporate” Problem</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a:t>
            </a:fld>
            <a:endParaRPr lang="en-US" dirty="0">
              <a:solidFill>
                <a:prstClr val="black"/>
              </a:solidFill>
            </a:endParaRPr>
          </a:p>
        </p:txBody>
      </p:sp>
      <p:sp>
        <p:nvSpPr>
          <p:cNvPr id="4" name="TextBox 3"/>
          <p:cNvSpPr txBox="1"/>
          <p:nvPr/>
        </p:nvSpPr>
        <p:spPr>
          <a:xfrm>
            <a:off x="-1" y="839096"/>
            <a:ext cx="9179557" cy="5729131"/>
          </a:xfrm>
          <a:prstGeom prst="rect">
            <a:avLst/>
          </a:prstGeom>
          <a:noFill/>
        </p:spPr>
        <p:txBody>
          <a:bodyPr wrap="square" rtlCol="0">
            <a:spAutoFit/>
          </a:bodyPr>
          <a:lstStyle/>
          <a:p>
            <a:pPr lvl="0"/>
            <a:r>
              <a:rPr lang="en-US" dirty="0"/>
              <a:t>Look at </a:t>
            </a:r>
            <a:r>
              <a:rPr lang="en-US" dirty="0" smtClean="0"/>
              <a:t>a partial </a:t>
            </a:r>
            <a:r>
              <a:rPr lang="en-US" dirty="0"/>
              <a:t>list of entities you may have read about in the last few years.</a:t>
            </a:r>
          </a:p>
          <a:p>
            <a:pPr marL="285750" lvl="0" indent="-285750">
              <a:buFont typeface="Arial" charset="0"/>
              <a:buChar char="•"/>
            </a:pPr>
            <a:endParaRPr lang="en-US" dirty="0" smtClean="0"/>
          </a:p>
          <a:p>
            <a:pPr marL="285750" lvl="0" indent="-285750">
              <a:buFont typeface="Arial" charset="0"/>
              <a:buChar char="•"/>
            </a:pPr>
            <a:r>
              <a:rPr lang="en-US" dirty="0" smtClean="0"/>
              <a:t>For-profit</a:t>
            </a:r>
            <a:r>
              <a:rPr lang="en-US" dirty="0"/>
              <a:t>:</a:t>
            </a:r>
          </a:p>
          <a:p>
            <a:pPr marL="742950" lvl="1" indent="-285750">
              <a:buFont typeface="Arial" charset="0"/>
              <a:buChar char="•"/>
            </a:pPr>
            <a:r>
              <a:rPr lang="en-US" dirty="0"/>
              <a:t>Uber</a:t>
            </a:r>
          </a:p>
          <a:p>
            <a:pPr marL="742950" lvl="1" indent="-285750">
              <a:buFont typeface="Arial" charset="0"/>
              <a:buChar char="•"/>
            </a:pPr>
            <a:r>
              <a:rPr lang="en-US" dirty="0"/>
              <a:t>Wells Fargo</a:t>
            </a:r>
          </a:p>
          <a:p>
            <a:pPr marL="742950" lvl="1" indent="-285750">
              <a:buFont typeface="Arial" charset="0"/>
              <a:buChar char="•"/>
            </a:pPr>
            <a:r>
              <a:rPr lang="en-US" dirty="0"/>
              <a:t>Volkswagen</a:t>
            </a:r>
          </a:p>
          <a:p>
            <a:pPr marL="742950" lvl="1" indent="-285750">
              <a:buFont typeface="Arial" charset="0"/>
              <a:buChar char="•"/>
            </a:pPr>
            <a:r>
              <a:rPr lang="en-US" dirty="0"/>
              <a:t>General Motors</a:t>
            </a:r>
          </a:p>
          <a:p>
            <a:pPr marL="742950" lvl="1" indent="-285750">
              <a:buFont typeface="Arial" charset="0"/>
              <a:buChar char="•"/>
            </a:pPr>
            <a:r>
              <a:rPr lang="en-US" dirty="0"/>
              <a:t>Ford</a:t>
            </a:r>
          </a:p>
          <a:p>
            <a:pPr marL="742950" lvl="1" indent="-285750">
              <a:buFont typeface="Arial" charset="0"/>
              <a:buChar char="•"/>
            </a:pPr>
            <a:r>
              <a:rPr lang="en-US" dirty="0"/>
              <a:t>Pacific Gas </a:t>
            </a:r>
            <a:r>
              <a:rPr lang="en-US" dirty="0" smtClean="0"/>
              <a:t>and Electric</a:t>
            </a:r>
          </a:p>
          <a:p>
            <a:pPr marL="742950" lvl="1" indent="-285750">
              <a:buFont typeface="Arial" charset="0"/>
              <a:buChar char="•"/>
            </a:pPr>
            <a:r>
              <a:rPr lang="en-US" dirty="0" smtClean="0"/>
              <a:t>Equifax</a:t>
            </a:r>
          </a:p>
          <a:p>
            <a:pPr marL="742950" lvl="1" indent="-285750">
              <a:buFont typeface="Arial" charset="0"/>
              <a:buChar char="•"/>
            </a:pPr>
            <a:endParaRPr lang="en-US" dirty="0"/>
          </a:p>
          <a:p>
            <a:pPr marL="285750" lvl="0" indent="-285750">
              <a:buFont typeface="Arial" charset="0"/>
              <a:buChar char="•"/>
            </a:pPr>
            <a:r>
              <a:rPr lang="en-US" dirty="0" smtClean="0"/>
              <a:t>Nonprofit</a:t>
            </a:r>
            <a:r>
              <a:rPr lang="en-US" dirty="0"/>
              <a:t>:</a:t>
            </a:r>
          </a:p>
          <a:p>
            <a:pPr marL="742950" lvl="1" indent="-285750">
              <a:buFont typeface="Arial" charset="0"/>
              <a:buChar char="•"/>
            </a:pPr>
            <a:r>
              <a:rPr lang="en-US" dirty="0"/>
              <a:t>Wounded Warrior Project</a:t>
            </a:r>
          </a:p>
          <a:p>
            <a:pPr marL="742950" lvl="1" indent="-285750">
              <a:buFont typeface="Arial" charset="0"/>
              <a:buChar char="•"/>
            </a:pPr>
            <a:r>
              <a:rPr lang="en-US" dirty="0"/>
              <a:t>International Olympic Committee</a:t>
            </a:r>
          </a:p>
          <a:p>
            <a:pPr marL="742950" lvl="1" indent="-285750">
              <a:buFont typeface="Arial" charset="0"/>
              <a:buChar char="•"/>
            </a:pPr>
            <a:r>
              <a:rPr lang="en-US" dirty="0"/>
              <a:t>FIFA (soccer governing body</a:t>
            </a:r>
            <a:r>
              <a:rPr lang="en-US" dirty="0" smtClean="0"/>
              <a:t>)</a:t>
            </a:r>
          </a:p>
          <a:p>
            <a:pPr marL="742950" lvl="1" indent="-285750">
              <a:buFont typeface="Arial" charset="0"/>
              <a:buChar char="•"/>
            </a:pPr>
            <a:endParaRPr lang="en-US" dirty="0"/>
          </a:p>
          <a:p>
            <a:pPr marL="285750" lvl="0" indent="-285750">
              <a:buFont typeface="Arial" charset="0"/>
              <a:buChar char="•"/>
            </a:pPr>
            <a:r>
              <a:rPr lang="en-US" dirty="0"/>
              <a:t>Government:</a:t>
            </a:r>
          </a:p>
          <a:p>
            <a:pPr marL="742950" lvl="1" indent="-285750">
              <a:buFont typeface="Arial" charset="0"/>
              <a:buChar char="•"/>
            </a:pPr>
            <a:r>
              <a:rPr lang="en-US" dirty="0" smtClean="0"/>
              <a:t>Flint, MI</a:t>
            </a:r>
          </a:p>
          <a:p>
            <a:pPr marL="742950" lvl="1" indent="-285750">
              <a:buFont typeface="Arial" charset="0"/>
              <a:buChar char="•"/>
            </a:pPr>
            <a:r>
              <a:rPr lang="en-US" dirty="0" smtClean="0"/>
              <a:t>Veterans </a:t>
            </a:r>
            <a:r>
              <a:rPr lang="en-US" dirty="0"/>
              <a:t>Administration</a:t>
            </a:r>
          </a:p>
          <a:p>
            <a:pPr marL="742950" lvl="1" indent="-285750">
              <a:buFont typeface="Arial" charset="0"/>
              <a:buChar char="•"/>
            </a:pPr>
            <a:r>
              <a:rPr lang="en-US" dirty="0"/>
              <a:t>Penn State</a:t>
            </a:r>
          </a:p>
        </p:txBody>
      </p:sp>
    </p:spTree>
    <p:extLst>
      <p:ext uri="{BB962C8B-B14F-4D97-AF65-F5344CB8AC3E}">
        <p14:creationId xmlns:p14="http://schemas.microsoft.com/office/powerpoint/2010/main" val="12596095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Linda L. Randell Bio</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39</a:t>
            </a:fld>
            <a:endParaRPr lang="en-US" dirty="0">
              <a:solidFill>
                <a:prstClr val="black"/>
              </a:solidFill>
            </a:endParaRPr>
          </a:p>
        </p:txBody>
      </p:sp>
      <p:sp>
        <p:nvSpPr>
          <p:cNvPr id="4" name="Rectangle 3"/>
          <p:cNvSpPr/>
          <p:nvPr/>
        </p:nvSpPr>
        <p:spPr>
          <a:xfrm>
            <a:off x="-1" y="860611"/>
            <a:ext cx="9179557" cy="5047536"/>
          </a:xfrm>
          <a:prstGeom prst="rect">
            <a:avLst/>
          </a:prstGeom>
        </p:spPr>
        <p:txBody>
          <a:bodyPr wrap="square">
            <a:spAutoFit/>
          </a:bodyPr>
          <a:lstStyle/>
          <a:p>
            <a:endParaRPr lang="en-US" dirty="0" smtClean="0"/>
          </a:p>
          <a:p>
            <a:pPr lvl="1"/>
            <a:r>
              <a:rPr lang="en-US" sz="1600" dirty="0" smtClean="0"/>
              <a:t>Ms. Randell is an experienced general counsel and law firm practice group leader, with substantial      practical work in governance, energy industries, regulated companies and facilities siting.  Ms. Randell presently serves on </a:t>
            </a:r>
            <a:r>
              <a:rPr lang="en-US" sz="1600" dirty="0"/>
              <a:t>the Board of Governors of the American Bar Association </a:t>
            </a:r>
            <a:r>
              <a:rPr lang="en-US" sz="1600" dirty="0" smtClean="0"/>
              <a:t>and chairs </a:t>
            </a:r>
            <a:r>
              <a:rPr lang="en-US" sz="1600" dirty="0"/>
              <a:t>the Governance Committee of the </a:t>
            </a:r>
            <a:r>
              <a:rPr lang="en-US" sz="1600" dirty="0" smtClean="0"/>
              <a:t>Board.  She was chair of the American Bar Association’s Section of Public Utility, Communications and Transportation Law (now the Infrastructure and Regulated Industries Section of the ABA).  Ms</a:t>
            </a:r>
            <a:r>
              <a:rPr lang="en-US" sz="1600" dirty="0"/>
              <a:t>. Randell </a:t>
            </a:r>
            <a:r>
              <a:rPr lang="en-US" sz="1600" dirty="0" smtClean="0"/>
              <a:t>has </a:t>
            </a:r>
            <a:r>
              <a:rPr lang="en-US" sz="1600" dirty="0"/>
              <a:t>chaired the Governance Committee </a:t>
            </a:r>
            <a:r>
              <a:rPr lang="en-US" sz="1600" dirty="0" smtClean="0"/>
              <a:t>and was president of </a:t>
            </a:r>
            <a:r>
              <a:rPr lang="en-US" sz="1600" dirty="0"/>
              <a:t>Jewish Family Service of Greater New </a:t>
            </a:r>
            <a:r>
              <a:rPr lang="en-US" sz="1600" dirty="0" smtClean="0"/>
              <a:t>Haven.  She has served as president, secretary and as a member of the </a:t>
            </a:r>
            <a:r>
              <a:rPr lang="en-US" sz="1600" dirty="0"/>
              <a:t>corporate Board of Directors of The Yale Law Journal, Incorporated. </a:t>
            </a:r>
            <a:r>
              <a:rPr lang="en-US" sz="1600" dirty="0" smtClean="0"/>
              <a:t> As </a:t>
            </a:r>
            <a:r>
              <a:rPr lang="en-US" sz="1600" dirty="0"/>
              <a:t>a senior executive and general counsel at UIL Holdings Corporation, a New York Stock Exchange-listed company, Ms. Randell was responsible for the governance and corporate secretary functions, as well as the establishment and operation of the company’s legal department and supervision of all legal matters.  Ms. Randell previously chaired the regulated industries practice group at Wiggin and Dana LLP, and has represented companies in the energy, communications and water industries. </a:t>
            </a:r>
            <a:endParaRPr lang="en-US" sz="1600" dirty="0" smtClean="0"/>
          </a:p>
          <a:p>
            <a:endParaRPr lang="en-US" sz="1600" dirty="0"/>
          </a:p>
          <a:p>
            <a:pPr lvl="1"/>
            <a:r>
              <a:rPr lang="en-US" sz="1600" dirty="0" smtClean="0"/>
              <a:t>Ms</a:t>
            </a:r>
            <a:r>
              <a:rPr lang="en-US" sz="1600" dirty="0"/>
              <a:t>. Randell received an A. B. from the University of Michigan, with high distinction and high honors, and holds a J.D. from the Yale Law School. </a:t>
            </a:r>
          </a:p>
          <a:p>
            <a:endParaRPr lang="en-US" sz="1600" dirty="0"/>
          </a:p>
          <a:p>
            <a:pPr lvl="1"/>
            <a:r>
              <a:rPr lang="en-US" sz="1600" dirty="0" smtClean="0">
                <a:hlinkClick r:id="rId2"/>
              </a:rPr>
              <a:t>lindarandell@comcast.net</a:t>
            </a:r>
            <a:endParaRPr lang="en-US" sz="1600"/>
          </a:p>
          <a:p>
            <a:pPr lvl="1"/>
            <a:r>
              <a:rPr lang="en-US" sz="1600" dirty="0"/>
              <a:t>203-823-8933</a:t>
            </a:r>
          </a:p>
        </p:txBody>
      </p:sp>
    </p:spTree>
    <p:extLst>
      <p:ext uri="{BB962C8B-B14F-4D97-AF65-F5344CB8AC3E}">
        <p14:creationId xmlns:p14="http://schemas.microsoft.com/office/powerpoint/2010/main" val="1806824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12074"/>
            <a:ext cx="8948928" cy="769437"/>
          </a:xfrm>
        </p:spPr>
        <p:txBody>
          <a:bodyPr/>
          <a:lstStyle/>
          <a:p>
            <a:r>
              <a:rPr lang="en-US" dirty="0" smtClean="0"/>
              <a:t>Rules </a:t>
            </a:r>
            <a:r>
              <a:rPr lang="en-US" dirty="0"/>
              <a:t>of Professional Conduct</a:t>
            </a:r>
            <a:br>
              <a:rPr lang="en-US" dirty="0"/>
            </a:br>
            <a:r>
              <a:rPr lang="en-US" sz="1200" dirty="0"/>
              <a:t>Some Selected </a:t>
            </a:r>
            <a:r>
              <a:rPr lang="en-US" sz="1200" dirty="0" smtClean="0"/>
              <a:t>Rules; Not Verbatim or Complete Text of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40</a:t>
            </a:fld>
            <a:endParaRPr lang="en-US" dirty="0">
              <a:solidFill>
                <a:prstClr val="black"/>
              </a:solidFill>
            </a:endParaRPr>
          </a:p>
        </p:txBody>
      </p:sp>
      <p:sp>
        <p:nvSpPr>
          <p:cNvPr id="4" name="Rectangle 3"/>
          <p:cNvSpPr/>
          <p:nvPr/>
        </p:nvSpPr>
        <p:spPr>
          <a:xfrm>
            <a:off x="0" y="871369"/>
            <a:ext cx="9144000" cy="3693319"/>
          </a:xfrm>
          <a:prstGeom prst="rect">
            <a:avLst/>
          </a:prstGeom>
        </p:spPr>
        <p:txBody>
          <a:bodyPr wrap="square">
            <a:spAutoFit/>
          </a:bodyPr>
          <a:lstStyle/>
          <a:p>
            <a:pPr lvl="0"/>
            <a:endParaRPr lang="en-US" dirty="0" smtClean="0"/>
          </a:p>
          <a:p>
            <a:pPr lvl="0"/>
            <a:r>
              <a:rPr lang="en-US" sz="2400" dirty="0" smtClean="0"/>
              <a:t>Rule </a:t>
            </a:r>
            <a:r>
              <a:rPr lang="en-US" sz="2400" dirty="0"/>
              <a:t>1.2	Scope of Representation</a:t>
            </a:r>
          </a:p>
          <a:p>
            <a:pPr lvl="1"/>
            <a:r>
              <a:rPr lang="en-US" sz="2400" dirty="0"/>
              <a:t>(b) Representing a client “does not constitute an endorsement of the client’s political, economic, social or moral views or activities.” </a:t>
            </a:r>
          </a:p>
          <a:p>
            <a:pPr lvl="1"/>
            <a:r>
              <a:rPr lang="en-US" sz="2400" dirty="0"/>
              <a:t>(d) “A lawyer shall not counsel a client to engage, or assist a client, in conduct that the lawyer knows is criminal or fraudulent, but a lawyer may </a:t>
            </a:r>
            <a:r>
              <a:rPr lang="en-US" sz="2400" dirty="0" smtClean="0"/>
              <a:t>discuss </a:t>
            </a:r>
            <a:r>
              <a:rPr lang="en-US" sz="2400" dirty="0"/>
              <a:t>the legal consequences of any proposed course of conduct with a </a:t>
            </a:r>
            <a:r>
              <a:rPr lang="en-US" sz="2400" dirty="0" smtClean="0"/>
              <a:t>client and may counsel </a:t>
            </a:r>
            <a:r>
              <a:rPr lang="en-US" sz="2400" dirty="0"/>
              <a:t>or assist a client to make a good faith effort to determine the validity, scope, meaning or application of the </a:t>
            </a:r>
            <a:r>
              <a:rPr lang="en-US" sz="2400" dirty="0" smtClean="0"/>
              <a:t>law.”</a:t>
            </a:r>
            <a:endParaRPr lang="en-US" sz="2400" dirty="0"/>
          </a:p>
        </p:txBody>
      </p:sp>
    </p:spTree>
    <p:extLst>
      <p:ext uri="{BB962C8B-B14F-4D97-AF65-F5344CB8AC3E}">
        <p14:creationId xmlns:p14="http://schemas.microsoft.com/office/powerpoint/2010/main" val="12572857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12074"/>
            <a:ext cx="8948928" cy="769437"/>
          </a:xfrm>
        </p:spPr>
        <p:txBody>
          <a:bodyPr/>
          <a:lstStyle/>
          <a:p>
            <a:r>
              <a:rPr lang="en-US" dirty="0" smtClean="0"/>
              <a:t>Rules </a:t>
            </a:r>
            <a:r>
              <a:rPr lang="en-US" dirty="0"/>
              <a:t>of Professional Conduct</a:t>
            </a:r>
            <a:br>
              <a:rPr lang="en-US" dirty="0"/>
            </a:br>
            <a:r>
              <a:rPr lang="en-US" sz="1200" dirty="0"/>
              <a:t>Some Selected </a:t>
            </a:r>
            <a:r>
              <a:rPr lang="en-US" sz="1200" dirty="0" smtClean="0"/>
              <a:t>Rules; Not Verbatim or Complete Text of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41</a:t>
            </a:fld>
            <a:endParaRPr lang="en-US" dirty="0">
              <a:solidFill>
                <a:prstClr val="black"/>
              </a:solidFill>
            </a:endParaRPr>
          </a:p>
        </p:txBody>
      </p:sp>
      <p:sp>
        <p:nvSpPr>
          <p:cNvPr id="4" name="Rectangle 3"/>
          <p:cNvSpPr/>
          <p:nvPr/>
        </p:nvSpPr>
        <p:spPr>
          <a:xfrm>
            <a:off x="0" y="871369"/>
            <a:ext cx="9144000" cy="5170646"/>
          </a:xfrm>
          <a:prstGeom prst="rect">
            <a:avLst/>
          </a:prstGeom>
        </p:spPr>
        <p:txBody>
          <a:bodyPr wrap="square">
            <a:spAutoFit/>
          </a:bodyPr>
          <a:lstStyle/>
          <a:p>
            <a:pPr lvl="0"/>
            <a:endParaRPr lang="en-US" dirty="0" smtClean="0"/>
          </a:p>
          <a:p>
            <a:pPr lvl="0"/>
            <a:r>
              <a:rPr lang="en-US" sz="2400" dirty="0"/>
              <a:t>Rule 1.13	Organization as Client</a:t>
            </a:r>
          </a:p>
          <a:p>
            <a:pPr lvl="2"/>
            <a:endParaRPr lang="en-US" sz="2400" dirty="0"/>
          </a:p>
          <a:p>
            <a:pPr marL="1257300" lvl="2" indent="-342900">
              <a:buFont typeface="Arial" charset="0"/>
              <a:buChar char="•"/>
            </a:pPr>
            <a:r>
              <a:rPr lang="en-US" sz="2400" dirty="0"/>
              <a:t>Client is not the management of the organization.</a:t>
            </a:r>
          </a:p>
          <a:p>
            <a:pPr marL="1257300" lvl="2" indent="-342900">
              <a:buFont typeface="Arial" charset="0"/>
              <a:buChar char="•"/>
            </a:pPr>
            <a:endParaRPr lang="en-US" sz="2400" dirty="0"/>
          </a:p>
          <a:p>
            <a:pPr marL="1257300" lvl="2" indent="-342900">
              <a:buFont typeface="Arial" charset="0"/>
              <a:buChar char="•"/>
            </a:pPr>
            <a:r>
              <a:rPr lang="en-US" sz="2400" dirty="0"/>
              <a:t>Client is not the chief executive of the organization.</a:t>
            </a:r>
          </a:p>
          <a:p>
            <a:pPr marL="1257300" lvl="2" indent="-342900">
              <a:buFont typeface="Arial" charset="0"/>
              <a:buChar char="•"/>
            </a:pPr>
            <a:endParaRPr lang="en-US" sz="2400" dirty="0"/>
          </a:p>
          <a:p>
            <a:pPr marL="1257300" lvl="2" indent="-342900">
              <a:buFont typeface="Arial" charset="0"/>
              <a:buChar char="•"/>
            </a:pPr>
            <a:r>
              <a:rPr lang="en-US" sz="2400" dirty="0"/>
              <a:t>Lawyer is not representing individuals when the lawyer advises the organization.</a:t>
            </a:r>
          </a:p>
          <a:p>
            <a:pPr marL="1257300" lvl="2" indent="-342900">
              <a:buFont typeface="Arial" charset="0"/>
              <a:buChar char="•"/>
            </a:pPr>
            <a:endParaRPr lang="en-US" sz="2400" dirty="0"/>
          </a:p>
          <a:p>
            <a:pPr marL="1257300" lvl="2" indent="-342900">
              <a:buFont typeface="Arial" charset="0"/>
              <a:buChar char="•"/>
            </a:pPr>
            <a:r>
              <a:rPr lang="en-US" sz="2400" dirty="0"/>
              <a:t>Notice to individuals within an organization if lawyer believes the organization’s interests are adverse to the individuals’ interests.  </a:t>
            </a:r>
          </a:p>
          <a:p>
            <a:pPr lvl="1"/>
            <a:endParaRPr lang="en-US" sz="2400" dirty="0"/>
          </a:p>
        </p:txBody>
      </p:sp>
    </p:spTree>
    <p:extLst>
      <p:ext uri="{BB962C8B-B14F-4D97-AF65-F5344CB8AC3E}">
        <p14:creationId xmlns:p14="http://schemas.microsoft.com/office/powerpoint/2010/main" val="334484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12074"/>
            <a:ext cx="8948928" cy="769437"/>
          </a:xfrm>
        </p:spPr>
        <p:txBody>
          <a:bodyPr/>
          <a:lstStyle/>
          <a:p>
            <a:r>
              <a:rPr lang="en-US" dirty="0" smtClean="0"/>
              <a:t>Rules </a:t>
            </a:r>
            <a:r>
              <a:rPr lang="en-US" dirty="0"/>
              <a:t>of Professional Conduct</a:t>
            </a:r>
            <a:br>
              <a:rPr lang="en-US" dirty="0"/>
            </a:br>
            <a:r>
              <a:rPr lang="en-US" sz="1200" dirty="0"/>
              <a:t>Some Selected </a:t>
            </a:r>
            <a:r>
              <a:rPr lang="en-US" sz="1200" dirty="0" smtClean="0"/>
              <a:t>Rules; Not Verbatim or Complete Text of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42</a:t>
            </a:fld>
            <a:endParaRPr lang="en-US" dirty="0">
              <a:solidFill>
                <a:prstClr val="black"/>
              </a:solidFill>
            </a:endParaRPr>
          </a:p>
        </p:txBody>
      </p:sp>
      <p:sp>
        <p:nvSpPr>
          <p:cNvPr id="4" name="Rectangle 3"/>
          <p:cNvSpPr/>
          <p:nvPr/>
        </p:nvSpPr>
        <p:spPr>
          <a:xfrm>
            <a:off x="0" y="871369"/>
            <a:ext cx="9144000" cy="6647974"/>
          </a:xfrm>
          <a:prstGeom prst="rect">
            <a:avLst/>
          </a:prstGeom>
        </p:spPr>
        <p:txBody>
          <a:bodyPr wrap="square">
            <a:spAutoFit/>
          </a:bodyPr>
          <a:lstStyle/>
          <a:p>
            <a:pPr lvl="0"/>
            <a:endParaRPr lang="en-US" dirty="0" smtClean="0"/>
          </a:p>
          <a:p>
            <a:pPr lvl="0"/>
            <a:r>
              <a:rPr lang="en-US" sz="2400" dirty="0"/>
              <a:t>Rule 2.1	Advisor</a:t>
            </a:r>
          </a:p>
          <a:p>
            <a:pPr marL="742950" lvl="1" indent="-285750">
              <a:buFont typeface="Arial" charset="0"/>
              <a:buChar char="•"/>
            </a:pPr>
            <a:r>
              <a:rPr lang="en-US" sz="2400" dirty="0"/>
              <a:t>Lawyer’s advice can be practical, taking into account – in addition to the law — </a:t>
            </a:r>
            <a:r>
              <a:rPr lang="en-US" sz="2400" dirty="0" smtClean="0"/>
              <a:t>“considerations </a:t>
            </a:r>
            <a:r>
              <a:rPr lang="en-US" sz="2400" dirty="0"/>
              <a:t>such as moral, economic, social and political </a:t>
            </a:r>
            <a:r>
              <a:rPr lang="en-US" sz="2400" dirty="0" smtClean="0"/>
              <a:t>factors, that may be relevant to the client’s situation.”</a:t>
            </a:r>
            <a:endParaRPr lang="en-US" sz="2400" dirty="0"/>
          </a:p>
          <a:p>
            <a:pPr lvl="1"/>
            <a:endParaRPr lang="en-US" sz="2400" dirty="0"/>
          </a:p>
          <a:p>
            <a:pPr lvl="0"/>
            <a:r>
              <a:rPr lang="en-US" sz="2400" dirty="0"/>
              <a:t>Rule 3.1	Meritorious </a:t>
            </a:r>
            <a:r>
              <a:rPr lang="en-US" sz="2400" dirty="0" smtClean="0"/>
              <a:t>Claims and Contentions</a:t>
            </a:r>
            <a:endParaRPr lang="en-US" sz="2400" dirty="0"/>
          </a:p>
          <a:p>
            <a:pPr marL="800100" lvl="1" indent="-342900">
              <a:buFont typeface="Arial" charset="0"/>
              <a:buChar char="•"/>
            </a:pPr>
            <a:r>
              <a:rPr lang="en-US" sz="2400" dirty="0" smtClean="0"/>
              <a:t>“A lawyer shall not bring or defend a proceeding, or assert or controvert an issue therein, unless there is a basis in law and fact for doing so that is not frivolous, which includes a good faith argument for an extension, modification or reversal of existing law.”</a:t>
            </a:r>
          </a:p>
          <a:p>
            <a:pPr marL="742950" lvl="1" indent="-285750">
              <a:buFont typeface="Arial" charset="0"/>
              <a:buChar char="•"/>
            </a:pPr>
            <a:endParaRPr lang="en-US" sz="2400" dirty="0"/>
          </a:p>
          <a:p>
            <a:pPr marL="742950" lvl="1" indent="-285750">
              <a:buFont typeface="Arial" charset="0"/>
              <a:buChar char="•"/>
            </a:pPr>
            <a:r>
              <a:rPr lang="en-US" sz="2400" dirty="0" smtClean="0"/>
              <a:t>Comment to the Rule:  If </a:t>
            </a:r>
            <a:r>
              <a:rPr lang="en-US" sz="2400" dirty="0"/>
              <a:t>lawyer can make good faith </a:t>
            </a:r>
            <a:r>
              <a:rPr lang="en-US" sz="2400" dirty="0" smtClean="0"/>
              <a:t>arguments, </a:t>
            </a:r>
            <a:r>
              <a:rPr lang="en-US" sz="2400" dirty="0"/>
              <a:t>lawyer can represent client even if lawyer thinks the </a:t>
            </a:r>
            <a:r>
              <a:rPr lang="en-US" sz="2400" dirty="0" smtClean="0"/>
              <a:t>client </a:t>
            </a:r>
            <a:r>
              <a:rPr lang="en-US" sz="2400" dirty="0"/>
              <a:t>will lose.  </a:t>
            </a:r>
          </a:p>
          <a:p>
            <a:endParaRPr lang="en-US" sz="2400" dirty="0"/>
          </a:p>
          <a:p>
            <a:pPr lvl="1"/>
            <a:endParaRPr lang="en-US" sz="2400" dirty="0"/>
          </a:p>
        </p:txBody>
      </p:sp>
    </p:spTree>
    <p:extLst>
      <p:ext uri="{BB962C8B-B14F-4D97-AF65-F5344CB8AC3E}">
        <p14:creationId xmlns:p14="http://schemas.microsoft.com/office/powerpoint/2010/main" val="4089671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12074"/>
            <a:ext cx="8948928" cy="769437"/>
          </a:xfrm>
        </p:spPr>
        <p:txBody>
          <a:bodyPr/>
          <a:lstStyle/>
          <a:p>
            <a:r>
              <a:rPr lang="en-US" dirty="0" smtClean="0"/>
              <a:t>Rules </a:t>
            </a:r>
            <a:r>
              <a:rPr lang="en-US" dirty="0"/>
              <a:t>of Professional Conduct</a:t>
            </a:r>
            <a:br>
              <a:rPr lang="en-US" dirty="0"/>
            </a:br>
            <a:r>
              <a:rPr lang="en-US" sz="1200" dirty="0"/>
              <a:t>Some Selected </a:t>
            </a:r>
            <a:r>
              <a:rPr lang="en-US" sz="1200" dirty="0" smtClean="0"/>
              <a:t>Rules; Not Verbatim or Complete Text of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43</a:t>
            </a:fld>
            <a:endParaRPr lang="en-US" dirty="0">
              <a:solidFill>
                <a:prstClr val="black"/>
              </a:solidFill>
            </a:endParaRPr>
          </a:p>
        </p:txBody>
      </p:sp>
      <p:sp>
        <p:nvSpPr>
          <p:cNvPr id="4" name="Rectangle 3"/>
          <p:cNvSpPr/>
          <p:nvPr/>
        </p:nvSpPr>
        <p:spPr>
          <a:xfrm>
            <a:off x="0" y="871369"/>
            <a:ext cx="9144000" cy="4801314"/>
          </a:xfrm>
          <a:prstGeom prst="rect">
            <a:avLst/>
          </a:prstGeom>
        </p:spPr>
        <p:txBody>
          <a:bodyPr wrap="square">
            <a:spAutoFit/>
          </a:bodyPr>
          <a:lstStyle/>
          <a:p>
            <a:pPr lvl="0"/>
            <a:endParaRPr lang="en-US" dirty="0" smtClean="0"/>
          </a:p>
          <a:p>
            <a:pPr lvl="0"/>
            <a:r>
              <a:rPr lang="en-US" sz="2400" dirty="0"/>
              <a:t>Rule 3.3	Candor </a:t>
            </a:r>
            <a:r>
              <a:rPr lang="en-US" sz="2400" dirty="0" smtClean="0"/>
              <a:t>Toward </a:t>
            </a:r>
            <a:r>
              <a:rPr lang="en-US" sz="2400" dirty="0"/>
              <a:t>the Tribunal</a:t>
            </a:r>
          </a:p>
          <a:p>
            <a:pPr lvl="0"/>
            <a:endParaRPr lang="en-US" sz="2400" dirty="0"/>
          </a:p>
          <a:p>
            <a:pPr lvl="0"/>
            <a:r>
              <a:rPr lang="en-US" sz="2400" dirty="0"/>
              <a:t>Rule 3.4	Fairness to Opposing Party and Counsel </a:t>
            </a:r>
          </a:p>
          <a:p>
            <a:pPr marL="800100" lvl="1" indent="-342900">
              <a:buFont typeface="Arial" charset="0"/>
              <a:buChar char="•"/>
            </a:pPr>
            <a:r>
              <a:rPr lang="en-US" sz="2400" dirty="0"/>
              <a:t>Discovery obligations.</a:t>
            </a:r>
          </a:p>
          <a:p>
            <a:pPr marL="800100" lvl="1" indent="-342900">
              <a:buFont typeface="Arial" charset="0"/>
              <a:buChar char="•"/>
            </a:pPr>
            <a:r>
              <a:rPr lang="en-US" sz="2400" dirty="0"/>
              <a:t>Don’t withhold evidence or otherwise mess with the discovery </a:t>
            </a:r>
            <a:r>
              <a:rPr lang="en-US" sz="2400" dirty="0" smtClean="0"/>
              <a:t>process.</a:t>
            </a:r>
            <a:endParaRPr lang="en-US" sz="2400" dirty="0"/>
          </a:p>
          <a:p>
            <a:pPr marL="800100" lvl="1" indent="-342900">
              <a:buFont typeface="Arial" charset="0"/>
              <a:buChar char="•"/>
            </a:pPr>
            <a:r>
              <a:rPr lang="en-US" sz="2400" dirty="0"/>
              <a:t>If you’re going to disobey an obligation under the rules of a tribunal, be open about it and say why you assert there is no valid obligation.  </a:t>
            </a:r>
          </a:p>
          <a:p>
            <a:pPr marL="800100" lvl="1" indent="-342900">
              <a:buFont typeface="Arial" charset="0"/>
              <a:buChar char="•"/>
            </a:pPr>
            <a:r>
              <a:rPr lang="en-US" sz="2400" dirty="0"/>
              <a:t>Don’t threaten criminal action in order to gain an advantage in a civil action.</a:t>
            </a:r>
          </a:p>
          <a:p>
            <a:pPr lvl="1"/>
            <a:endParaRPr lang="en-US" sz="2400" dirty="0"/>
          </a:p>
        </p:txBody>
      </p:sp>
    </p:spTree>
    <p:extLst>
      <p:ext uri="{BB962C8B-B14F-4D97-AF65-F5344CB8AC3E}">
        <p14:creationId xmlns:p14="http://schemas.microsoft.com/office/powerpoint/2010/main" val="1224832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12074"/>
            <a:ext cx="8948928" cy="769437"/>
          </a:xfrm>
        </p:spPr>
        <p:txBody>
          <a:bodyPr/>
          <a:lstStyle/>
          <a:p>
            <a:r>
              <a:rPr lang="en-US" dirty="0" smtClean="0"/>
              <a:t>Rules </a:t>
            </a:r>
            <a:r>
              <a:rPr lang="en-US" dirty="0"/>
              <a:t>of Professional Conduct</a:t>
            </a:r>
            <a:br>
              <a:rPr lang="en-US" dirty="0"/>
            </a:br>
            <a:r>
              <a:rPr lang="en-US" sz="1200" dirty="0"/>
              <a:t>Some Selected </a:t>
            </a:r>
            <a:r>
              <a:rPr lang="en-US" sz="1200" dirty="0" smtClean="0"/>
              <a:t>Rules; Not Verbatim or Complete Text of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44</a:t>
            </a:fld>
            <a:endParaRPr lang="en-US" dirty="0">
              <a:solidFill>
                <a:prstClr val="black"/>
              </a:solidFill>
            </a:endParaRPr>
          </a:p>
        </p:txBody>
      </p:sp>
      <p:sp>
        <p:nvSpPr>
          <p:cNvPr id="4" name="Rectangle 3"/>
          <p:cNvSpPr/>
          <p:nvPr/>
        </p:nvSpPr>
        <p:spPr>
          <a:xfrm>
            <a:off x="0" y="871369"/>
            <a:ext cx="9144000" cy="5170646"/>
          </a:xfrm>
          <a:prstGeom prst="rect">
            <a:avLst/>
          </a:prstGeom>
        </p:spPr>
        <p:txBody>
          <a:bodyPr wrap="square">
            <a:spAutoFit/>
          </a:bodyPr>
          <a:lstStyle/>
          <a:p>
            <a:pPr lvl="0"/>
            <a:endParaRPr lang="en-US" dirty="0" smtClean="0"/>
          </a:p>
          <a:p>
            <a:pPr lvl="0"/>
            <a:r>
              <a:rPr lang="en-US" sz="2400" dirty="0"/>
              <a:t>Rule 3.5	Impartiality and </a:t>
            </a:r>
            <a:r>
              <a:rPr lang="en-US" sz="2400" dirty="0" smtClean="0"/>
              <a:t>Decorum of the Tribunal</a:t>
            </a:r>
            <a:endParaRPr lang="en-US" sz="2400" dirty="0"/>
          </a:p>
          <a:p>
            <a:pPr marL="800100" lvl="1" indent="-342900">
              <a:buFont typeface="Arial" charset="0"/>
              <a:buChar char="•"/>
            </a:pPr>
            <a:r>
              <a:rPr lang="en-US" sz="2400" dirty="0"/>
              <a:t>No ex parte communication with judge, jurors, others having an official capacity in a proceeding unless otherwise authorized to do </a:t>
            </a:r>
            <a:r>
              <a:rPr lang="en-US" sz="2400" dirty="0" smtClean="0"/>
              <a:t>so by law or court order.</a:t>
            </a:r>
            <a:endParaRPr lang="en-US" sz="2400" dirty="0"/>
          </a:p>
          <a:p>
            <a:pPr lvl="1"/>
            <a:endParaRPr lang="en-US" sz="2400" dirty="0"/>
          </a:p>
          <a:p>
            <a:pPr lvl="0"/>
            <a:r>
              <a:rPr lang="en-US" sz="2400" dirty="0"/>
              <a:t>Rule 3.9	</a:t>
            </a:r>
            <a:r>
              <a:rPr lang="en-US" sz="2400" dirty="0" smtClean="0"/>
              <a:t>Advocate in Nonadjudicative </a:t>
            </a:r>
            <a:r>
              <a:rPr lang="en-US" sz="2400" dirty="0"/>
              <a:t>Proceedings</a:t>
            </a:r>
          </a:p>
          <a:p>
            <a:pPr marL="800100" lvl="1" indent="-342900">
              <a:buFont typeface="Arial" charset="0"/>
              <a:buChar char="•"/>
            </a:pPr>
            <a:r>
              <a:rPr lang="en-US" sz="2400" dirty="0"/>
              <a:t>Commentary </a:t>
            </a:r>
            <a:r>
              <a:rPr lang="en-US" sz="2400" dirty="0" smtClean="0"/>
              <a:t>notes that lawyers “present facts, formulate issues and advance argument” when the lawyers represent clients before “bodies such as legislatures, municipal councils, and executive </a:t>
            </a:r>
            <a:r>
              <a:rPr lang="en-US" sz="2400" dirty="0"/>
              <a:t>and administrative </a:t>
            </a:r>
            <a:r>
              <a:rPr lang="en-US" sz="2400" dirty="0" smtClean="0"/>
              <a:t>agencies acting in a rule-making or policy-making  capacity,” and that “[a] lawyer appearing before such a body must deal with it honestly and in conformity with applicable rules of procedure.”</a:t>
            </a:r>
            <a:endParaRPr lang="en-US" sz="2400" dirty="0"/>
          </a:p>
        </p:txBody>
      </p:sp>
    </p:spTree>
    <p:extLst>
      <p:ext uri="{BB962C8B-B14F-4D97-AF65-F5344CB8AC3E}">
        <p14:creationId xmlns:p14="http://schemas.microsoft.com/office/powerpoint/2010/main" val="208111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12074"/>
            <a:ext cx="8948928" cy="769437"/>
          </a:xfrm>
        </p:spPr>
        <p:txBody>
          <a:bodyPr/>
          <a:lstStyle/>
          <a:p>
            <a:r>
              <a:rPr lang="en-US" dirty="0" smtClean="0"/>
              <a:t>Rules </a:t>
            </a:r>
            <a:r>
              <a:rPr lang="en-US" dirty="0"/>
              <a:t>of Professional Conduct</a:t>
            </a:r>
            <a:br>
              <a:rPr lang="en-US" dirty="0"/>
            </a:br>
            <a:r>
              <a:rPr lang="en-US" sz="1200" dirty="0"/>
              <a:t>Some Selected </a:t>
            </a:r>
            <a:r>
              <a:rPr lang="en-US" sz="1200" dirty="0" smtClean="0"/>
              <a:t>Rules; Not Verbatim or Complete Text of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45</a:t>
            </a:fld>
            <a:endParaRPr lang="en-US" dirty="0">
              <a:solidFill>
                <a:prstClr val="black"/>
              </a:solidFill>
            </a:endParaRPr>
          </a:p>
        </p:txBody>
      </p:sp>
      <p:sp>
        <p:nvSpPr>
          <p:cNvPr id="4" name="Rectangle 3"/>
          <p:cNvSpPr/>
          <p:nvPr/>
        </p:nvSpPr>
        <p:spPr>
          <a:xfrm>
            <a:off x="0" y="871369"/>
            <a:ext cx="9144000" cy="6278642"/>
          </a:xfrm>
          <a:prstGeom prst="rect">
            <a:avLst/>
          </a:prstGeom>
        </p:spPr>
        <p:txBody>
          <a:bodyPr wrap="square">
            <a:spAutoFit/>
          </a:bodyPr>
          <a:lstStyle/>
          <a:p>
            <a:pPr lvl="0"/>
            <a:endParaRPr lang="en-US" dirty="0" smtClean="0"/>
          </a:p>
          <a:p>
            <a:pPr lvl="0"/>
            <a:r>
              <a:rPr lang="en-US" sz="2400" dirty="0"/>
              <a:t>Rule 4.1	Truthfulness in Statements to Others</a:t>
            </a:r>
          </a:p>
          <a:p>
            <a:pPr marL="742950" lvl="1" indent="-285750">
              <a:buFont typeface="Arial" charset="0"/>
              <a:buChar char="•"/>
            </a:pPr>
            <a:r>
              <a:rPr lang="en-US" sz="2400" dirty="0"/>
              <a:t>Lawyer cannot knowingly make “a false statement of a material </a:t>
            </a:r>
            <a:r>
              <a:rPr lang="en-US" sz="2400" dirty="0" smtClean="0"/>
              <a:t>fact or law” </a:t>
            </a:r>
            <a:r>
              <a:rPr lang="en-US" sz="2400" dirty="0"/>
              <a:t>to a third party in the course of representation.</a:t>
            </a:r>
          </a:p>
          <a:p>
            <a:pPr marL="742950" lvl="1" indent="-285750">
              <a:buFont typeface="Arial" charset="0"/>
              <a:buChar char="•"/>
            </a:pPr>
            <a:endParaRPr lang="en-US" sz="2400" dirty="0"/>
          </a:p>
          <a:p>
            <a:pPr lvl="0"/>
            <a:r>
              <a:rPr lang="en-US" sz="2400" dirty="0"/>
              <a:t>Rule 4.2 	Communication with Person Represented by Counsel</a:t>
            </a:r>
          </a:p>
          <a:p>
            <a:pPr marL="742950" lvl="1" indent="-285750">
              <a:buFont typeface="Arial" charset="0"/>
              <a:buChar char="•"/>
            </a:pPr>
            <a:r>
              <a:rPr lang="en-US" sz="2400" dirty="0"/>
              <a:t>Don’t communicate with someone whom you know is represented, unless you have the consent of the lawyer representing the person (includes corporate persons) or you are authorized by law </a:t>
            </a:r>
            <a:r>
              <a:rPr lang="en-US" sz="2400" dirty="0" smtClean="0"/>
              <a:t>or court order to </a:t>
            </a:r>
            <a:r>
              <a:rPr lang="en-US" sz="2400" dirty="0"/>
              <a:t>communicate. </a:t>
            </a:r>
          </a:p>
          <a:p>
            <a:pPr marL="742950" lvl="1" indent="-285750">
              <a:buFont typeface="Arial" charset="0"/>
              <a:buChar char="•"/>
            </a:pPr>
            <a:endParaRPr lang="en-US" sz="2400" dirty="0"/>
          </a:p>
          <a:p>
            <a:pPr lvl="0"/>
            <a:r>
              <a:rPr lang="en-US" sz="2400" dirty="0"/>
              <a:t>Rule 4.4	Respect for Rights of Third </a:t>
            </a:r>
            <a:r>
              <a:rPr lang="en-US" sz="2400" dirty="0" smtClean="0"/>
              <a:t>Persons</a:t>
            </a:r>
            <a:endParaRPr lang="en-US" sz="2400" dirty="0"/>
          </a:p>
          <a:p>
            <a:pPr marL="742950" lvl="1" indent="-285750">
              <a:buFont typeface="Arial" charset="0"/>
              <a:buChar char="•"/>
            </a:pPr>
            <a:r>
              <a:rPr lang="en-US" sz="2400" dirty="0"/>
              <a:t>(b) If you receive a document or email relating to a lawyer’s representation of a client and you know or should know that the document or email was sent to you inadvertently, you need to notify the sender.</a:t>
            </a:r>
          </a:p>
          <a:p>
            <a:r>
              <a:rPr lang="en-US" sz="2400" i="1" dirty="0"/>
              <a:t> </a:t>
            </a:r>
            <a:endParaRPr lang="en-US" sz="2400" dirty="0"/>
          </a:p>
        </p:txBody>
      </p:sp>
    </p:spTree>
    <p:extLst>
      <p:ext uri="{BB962C8B-B14F-4D97-AF65-F5344CB8AC3E}">
        <p14:creationId xmlns:p14="http://schemas.microsoft.com/office/powerpoint/2010/main" val="260327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 y="115165"/>
            <a:ext cx="8948928" cy="584771"/>
          </a:xfrm>
        </p:spPr>
        <p:txBody>
          <a:bodyPr/>
          <a:lstStyle/>
          <a:p>
            <a:r>
              <a:rPr lang="en-US" dirty="0"/>
              <a:t>Effects of Breakdowns</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4</a:t>
            </a:fld>
            <a:endParaRPr lang="en-US" dirty="0">
              <a:solidFill>
                <a:prstClr val="black"/>
              </a:solidFill>
            </a:endParaRPr>
          </a:p>
        </p:txBody>
      </p:sp>
      <p:sp>
        <p:nvSpPr>
          <p:cNvPr id="4" name="Rectangle 3"/>
          <p:cNvSpPr/>
          <p:nvPr/>
        </p:nvSpPr>
        <p:spPr>
          <a:xfrm>
            <a:off x="0" y="903642"/>
            <a:ext cx="9144000" cy="5355312"/>
          </a:xfrm>
          <a:prstGeom prst="rect">
            <a:avLst/>
          </a:prstGeom>
        </p:spPr>
        <p:txBody>
          <a:bodyPr wrap="square">
            <a:spAutoFit/>
          </a:bodyPr>
          <a:lstStyle/>
          <a:p>
            <a:pPr marL="285750" lvl="0" indent="-285750">
              <a:buFont typeface="Arial" charset="0"/>
              <a:buChar char="•"/>
            </a:pPr>
            <a:endParaRPr lang="en-US" dirty="0" smtClean="0"/>
          </a:p>
          <a:p>
            <a:pPr marL="285750" lvl="0" indent="-285750">
              <a:buFont typeface="Arial" charset="0"/>
              <a:buChar char="•"/>
            </a:pPr>
            <a:r>
              <a:rPr lang="en-US" dirty="0" smtClean="0"/>
              <a:t>Reduced confidence </a:t>
            </a:r>
            <a:r>
              <a:rPr lang="en-US" dirty="0"/>
              <a:t>in organizations, including </a:t>
            </a:r>
            <a:r>
              <a:rPr lang="en-US" dirty="0" smtClean="0"/>
              <a:t>governments, charities </a:t>
            </a:r>
            <a:r>
              <a:rPr lang="en-US" dirty="0"/>
              <a:t>and </a:t>
            </a:r>
            <a:r>
              <a:rPr lang="en-US" dirty="0" smtClean="0"/>
              <a:t>schools.</a:t>
            </a:r>
            <a:endParaRPr lang="en-US" dirty="0"/>
          </a:p>
          <a:p>
            <a:pPr marL="285750" lvl="0" indent="-285750">
              <a:buFont typeface="Arial" charset="0"/>
              <a:buChar char="•"/>
            </a:pPr>
            <a:endParaRPr lang="en-US" dirty="0" smtClean="0"/>
          </a:p>
          <a:p>
            <a:pPr marL="285750" lvl="0" indent="-285750">
              <a:buFont typeface="Arial" charset="0"/>
              <a:buChar char="•"/>
            </a:pPr>
            <a:r>
              <a:rPr lang="en-US" dirty="0" smtClean="0"/>
              <a:t>Impairing safety </a:t>
            </a:r>
            <a:r>
              <a:rPr lang="en-US" dirty="0"/>
              <a:t>of </a:t>
            </a:r>
            <a:r>
              <a:rPr lang="en-US" dirty="0" smtClean="0"/>
              <a:t>people.</a:t>
            </a:r>
          </a:p>
          <a:p>
            <a:pPr marL="285750" lvl="0" indent="-285750">
              <a:buFont typeface="Arial" charset="0"/>
              <a:buChar char="•"/>
            </a:pPr>
            <a:endParaRPr lang="en-US" dirty="0"/>
          </a:p>
          <a:p>
            <a:pPr marL="285750" lvl="0" indent="-285750">
              <a:buFont typeface="Arial" charset="0"/>
              <a:buChar char="•"/>
            </a:pPr>
            <a:r>
              <a:rPr lang="en-US" dirty="0" smtClean="0"/>
              <a:t>Unsafe products.</a:t>
            </a:r>
          </a:p>
          <a:p>
            <a:pPr marL="285750" lvl="0" indent="-285750">
              <a:buFont typeface="Arial" charset="0"/>
              <a:buChar char="•"/>
            </a:pPr>
            <a:endParaRPr lang="en-US" dirty="0"/>
          </a:p>
          <a:p>
            <a:pPr marL="285750" lvl="0" indent="-285750">
              <a:buFont typeface="Arial" charset="0"/>
              <a:buChar char="•"/>
            </a:pPr>
            <a:r>
              <a:rPr lang="en-US" dirty="0"/>
              <a:t>Financial safety of </a:t>
            </a:r>
            <a:r>
              <a:rPr lang="en-US" dirty="0" smtClean="0"/>
              <a:t>investments.</a:t>
            </a:r>
          </a:p>
          <a:p>
            <a:pPr marL="285750" lvl="0" indent="-285750">
              <a:buFont typeface="Arial" charset="0"/>
              <a:buChar char="•"/>
            </a:pPr>
            <a:endParaRPr lang="en-US" dirty="0"/>
          </a:p>
          <a:p>
            <a:pPr marL="285750" lvl="0" indent="-285750">
              <a:buFont typeface="Arial" charset="0"/>
              <a:buChar char="•"/>
            </a:pPr>
            <a:r>
              <a:rPr lang="en-US" dirty="0"/>
              <a:t>Health and welfare of ourselves and our </a:t>
            </a:r>
            <a:r>
              <a:rPr lang="en-US" dirty="0" smtClean="0"/>
              <a:t>families.</a:t>
            </a:r>
          </a:p>
          <a:p>
            <a:pPr marL="285750" lvl="0" indent="-285750">
              <a:buFont typeface="Arial" charset="0"/>
              <a:buChar char="•"/>
            </a:pPr>
            <a:endParaRPr lang="en-US" dirty="0"/>
          </a:p>
          <a:p>
            <a:pPr marL="285750" lvl="0" indent="-285750">
              <a:buFont typeface="Arial" charset="0"/>
              <a:buChar char="•"/>
            </a:pPr>
            <a:r>
              <a:rPr lang="en-US" dirty="0" smtClean="0"/>
              <a:t>Lack of diversity.</a:t>
            </a:r>
          </a:p>
          <a:p>
            <a:pPr marL="285750" lvl="0" indent="-285750">
              <a:buFont typeface="Arial" charset="0"/>
              <a:buChar char="•"/>
            </a:pPr>
            <a:endParaRPr lang="en-US" dirty="0"/>
          </a:p>
          <a:p>
            <a:pPr marL="285750" lvl="0" indent="-285750">
              <a:buFont typeface="Arial" charset="0"/>
              <a:buChar char="•"/>
            </a:pPr>
            <a:r>
              <a:rPr lang="en-US" dirty="0" smtClean="0"/>
              <a:t>Discrimination and harassment.</a:t>
            </a:r>
          </a:p>
          <a:p>
            <a:pPr marL="285750" lvl="0" indent="-285750">
              <a:buFont typeface="Arial" charset="0"/>
              <a:buChar char="•"/>
            </a:pPr>
            <a:endParaRPr lang="en-US" dirty="0"/>
          </a:p>
          <a:p>
            <a:pPr marL="285750" indent="-285750">
              <a:buFont typeface="Arial" charset="0"/>
              <a:buChar char="•"/>
            </a:pPr>
            <a:r>
              <a:rPr lang="en-US" dirty="0" smtClean="0"/>
              <a:t>Higher prices. </a:t>
            </a:r>
          </a:p>
          <a:p>
            <a:pPr marL="285750" indent="-285750">
              <a:buFont typeface="Arial" charset="0"/>
              <a:buChar char="•"/>
            </a:pPr>
            <a:endParaRPr lang="en-US" dirty="0"/>
          </a:p>
          <a:p>
            <a:pPr marL="285750" lvl="0" indent="-285750">
              <a:buFont typeface="Arial" charset="0"/>
              <a:buChar char="•"/>
            </a:pPr>
            <a:r>
              <a:rPr lang="en-US" dirty="0" smtClean="0"/>
              <a:t>Undercutting the rule </a:t>
            </a:r>
            <a:r>
              <a:rPr lang="en-US" dirty="0"/>
              <a:t>of </a:t>
            </a:r>
            <a:r>
              <a:rPr lang="en-US" dirty="0" smtClean="0"/>
              <a:t>law.</a:t>
            </a:r>
            <a:endParaRPr lang="en-US" dirty="0"/>
          </a:p>
          <a:p>
            <a:pPr marL="285750" indent="-285750">
              <a:buFont typeface="Arial" charset="0"/>
              <a:buChar char="•"/>
            </a:pPr>
            <a:endParaRPr lang="en-US" dirty="0"/>
          </a:p>
        </p:txBody>
      </p:sp>
    </p:spTree>
    <p:extLst>
      <p:ext uri="{BB962C8B-B14F-4D97-AF65-F5344CB8AC3E}">
        <p14:creationId xmlns:p14="http://schemas.microsoft.com/office/powerpoint/2010/main" val="739436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Varying Roles When Breakdowns Occur</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5</a:t>
            </a:fld>
            <a:endParaRPr lang="en-US" dirty="0">
              <a:solidFill>
                <a:prstClr val="black"/>
              </a:solidFill>
            </a:endParaRPr>
          </a:p>
        </p:txBody>
      </p:sp>
      <p:sp>
        <p:nvSpPr>
          <p:cNvPr id="4" name="Rectangle 3"/>
          <p:cNvSpPr/>
          <p:nvPr/>
        </p:nvSpPr>
        <p:spPr>
          <a:xfrm>
            <a:off x="0" y="817582"/>
            <a:ext cx="9179556" cy="4524315"/>
          </a:xfrm>
          <a:prstGeom prst="rect">
            <a:avLst/>
          </a:prstGeom>
        </p:spPr>
        <p:txBody>
          <a:bodyPr wrap="square">
            <a:spAutoFit/>
          </a:bodyPr>
          <a:lstStyle/>
          <a:p>
            <a:pPr lvl="0"/>
            <a:endParaRPr lang="en-US" dirty="0" smtClean="0"/>
          </a:p>
          <a:p>
            <a:pPr lvl="0"/>
            <a:r>
              <a:rPr lang="en-US" dirty="0" smtClean="0"/>
              <a:t>Problems </a:t>
            </a:r>
            <a:r>
              <a:rPr lang="en-US" dirty="0"/>
              <a:t>affect us as </a:t>
            </a:r>
          </a:p>
          <a:p>
            <a:pPr lvl="0"/>
            <a:endParaRPr lang="en-US" dirty="0"/>
          </a:p>
          <a:p>
            <a:pPr marL="742950" lvl="1" indent="-285750">
              <a:buFont typeface="Arial" charset="0"/>
              <a:buChar char="•"/>
            </a:pPr>
            <a:r>
              <a:rPr lang="en-US" dirty="0" smtClean="0"/>
              <a:t>Lawyers</a:t>
            </a:r>
          </a:p>
          <a:p>
            <a:pPr marL="742950" lvl="1" indent="-285750">
              <a:buFont typeface="Arial" charset="0"/>
              <a:buChar char="•"/>
            </a:pPr>
            <a:endParaRPr lang="en-US" dirty="0"/>
          </a:p>
          <a:p>
            <a:pPr marL="742950" lvl="1" indent="-285750">
              <a:buFont typeface="Arial" charset="0"/>
              <a:buChar char="•"/>
            </a:pPr>
            <a:r>
              <a:rPr lang="en-US" dirty="0" smtClean="0"/>
              <a:t>Consumer advocates</a:t>
            </a:r>
            <a:endParaRPr lang="en-US" dirty="0"/>
          </a:p>
          <a:p>
            <a:pPr lvl="1"/>
            <a:endParaRPr lang="en-US" dirty="0"/>
          </a:p>
          <a:p>
            <a:pPr marL="742950" lvl="1" indent="-285750">
              <a:buFont typeface="Arial" charset="0"/>
              <a:buChar char="•"/>
            </a:pPr>
            <a:r>
              <a:rPr lang="en-US" dirty="0"/>
              <a:t>Regulators </a:t>
            </a:r>
          </a:p>
          <a:p>
            <a:pPr lvl="1"/>
            <a:endParaRPr lang="en-US" dirty="0"/>
          </a:p>
          <a:p>
            <a:pPr marL="742950" lvl="1" indent="-285750">
              <a:buFont typeface="Arial" charset="0"/>
              <a:buChar char="•"/>
            </a:pPr>
            <a:r>
              <a:rPr lang="en-US" dirty="0"/>
              <a:t>Consumers</a:t>
            </a:r>
          </a:p>
          <a:p>
            <a:pPr lvl="1"/>
            <a:endParaRPr lang="en-US" dirty="0"/>
          </a:p>
          <a:p>
            <a:pPr marL="742950" lvl="1" indent="-285750">
              <a:buFont typeface="Arial" charset="0"/>
              <a:buChar char="•"/>
            </a:pPr>
            <a:r>
              <a:rPr lang="en-US" dirty="0"/>
              <a:t>Investors (401(k), pension plans) </a:t>
            </a:r>
          </a:p>
          <a:p>
            <a:pPr lvl="1"/>
            <a:endParaRPr lang="en-US" dirty="0"/>
          </a:p>
          <a:p>
            <a:pPr marL="742950" lvl="1" indent="-285750">
              <a:buFont typeface="Arial" charset="0"/>
              <a:buChar char="•"/>
            </a:pPr>
            <a:r>
              <a:rPr lang="en-US" dirty="0"/>
              <a:t>Employees</a:t>
            </a:r>
          </a:p>
          <a:p>
            <a:pPr lvl="1"/>
            <a:endParaRPr lang="en-US" dirty="0"/>
          </a:p>
          <a:p>
            <a:pPr marL="742950" lvl="1" indent="-285750">
              <a:buFont typeface="Arial" charset="0"/>
              <a:buChar char="•"/>
            </a:pPr>
            <a:r>
              <a:rPr lang="en-US" dirty="0"/>
              <a:t>Members of our communities</a:t>
            </a:r>
          </a:p>
        </p:txBody>
      </p:sp>
    </p:spTree>
    <p:extLst>
      <p:ext uri="{BB962C8B-B14F-4D97-AF65-F5344CB8AC3E}">
        <p14:creationId xmlns:p14="http://schemas.microsoft.com/office/powerpoint/2010/main" val="8944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3642"/>
          </a:xfrm>
        </p:spPr>
        <p:txBody>
          <a:bodyPr/>
          <a:lstStyle/>
          <a:p>
            <a:r>
              <a:rPr lang="en-US" dirty="0" smtClean="0"/>
              <a:t/>
            </a:r>
            <a:br>
              <a:rPr lang="en-US" dirty="0" smtClean="0"/>
            </a:br>
            <a:r>
              <a:rPr lang="en-US" dirty="0" smtClean="0"/>
              <a:t>The </a:t>
            </a:r>
            <a:r>
              <a:rPr lang="en-US" dirty="0"/>
              <a:t>Special Role of Lawyers </a:t>
            </a:r>
            <a:br>
              <a:rPr lang="en-US" dirty="0"/>
            </a:b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6</a:t>
            </a:fld>
            <a:endParaRPr lang="en-US" dirty="0">
              <a:solidFill>
                <a:prstClr val="black"/>
              </a:solidFill>
            </a:endParaRPr>
          </a:p>
        </p:txBody>
      </p:sp>
      <p:sp>
        <p:nvSpPr>
          <p:cNvPr id="4" name="Rectangle 3"/>
          <p:cNvSpPr/>
          <p:nvPr/>
        </p:nvSpPr>
        <p:spPr>
          <a:xfrm>
            <a:off x="-1" y="817580"/>
            <a:ext cx="9144001" cy="5447645"/>
          </a:xfrm>
          <a:prstGeom prst="rect">
            <a:avLst/>
          </a:prstGeom>
        </p:spPr>
        <p:txBody>
          <a:bodyPr wrap="square">
            <a:spAutoFit/>
          </a:bodyPr>
          <a:lstStyle/>
          <a:p>
            <a:pPr lvl="0"/>
            <a:endParaRPr lang="en-US" sz="2200" dirty="0" smtClean="0"/>
          </a:p>
          <a:p>
            <a:pPr lvl="0"/>
            <a:r>
              <a:rPr lang="en-US" sz="2200" dirty="0" smtClean="0"/>
              <a:t>Lawyers </a:t>
            </a:r>
            <a:r>
              <a:rPr lang="en-US" sz="2200" dirty="0"/>
              <a:t>have a unique role and responsibility in society.</a:t>
            </a:r>
          </a:p>
          <a:p>
            <a:pPr lvl="0"/>
            <a:endParaRPr lang="en-US" sz="2200" dirty="0"/>
          </a:p>
          <a:p>
            <a:pPr marL="742950" lvl="1" indent="-285750">
              <a:buFont typeface="Arial" charset="0"/>
              <a:buChar char="•"/>
            </a:pPr>
            <a:r>
              <a:rPr lang="en-US" sz="2200" dirty="0"/>
              <a:t>Lawyers have an obligation to abide by Rules of Professional Conduct.</a:t>
            </a:r>
          </a:p>
          <a:p>
            <a:pPr lvl="1"/>
            <a:endParaRPr lang="en-US" sz="2200" dirty="0"/>
          </a:p>
          <a:p>
            <a:pPr marL="742950" lvl="1" indent="-285750">
              <a:buFont typeface="Arial" charset="0"/>
              <a:buChar char="•"/>
            </a:pPr>
            <a:r>
              <a:rPr lang="en-US" sz="2200" dirty="0"/>
              <a:t>Lawyers can help to identify governance/culture/ethics problems.</a:t>
            </a:r>
          </a:p>
          <a:p>
            <a:pPr lvl="1"/>
            <a:endParaRPr lang="en-US" sz="2200" dirty="0"/>
          </a:p>
          <a:p>
            <a:pPr marL="742950" lvl="1" indent="-285750">
              <a:buFont typeface="Arial" charset="0"/>
              <a:buChar char="•"/>
            </a:pPr>
            <a:r>
              <a:rPr lang="en-US" sz="2200" dirty="0"/>
              <a:t>Lawyers can help others seek to stop governance/culture/ethics problems.</a:t>
            </a:r>
          </a:p>
          <a:p>
            <a:pPr lvl="1"/>
            <a:endParaRPr lang="en-US" sz="2200" dirty="0"/>
          </a:p>
          <a:p>
            <a:pPr marL="742950" lvl="1" indent="-285750">
              <a:buFont typeface="Arial" charset="0"/>
              <a:buChar char="•"/>
            </a:pPr>
            <a:r>
              <a:rPr lang="en-US" sz="2200" dirty="0"/>
              <a:t>Lawyers can help to prevent governance/culture/ethics problems.</a:t>
            </a:r>
          </a:p>
          <a:p>
            <a:pPr lvl="1"/>
            <a:endParaRPr lang="en-US" sz="2200" dirty="0"/>
          </a:p>
          <a:p>
            <a:pPr marL="742950" lvl="1" indent="-285750">
              <a:buFont typeface="Arial" charset="0"/>
              <a:buChar char="•"/>
            </a:pPr>
            <a:r>
              <a:rPr lang="en-US" sz="2200" dirty="0"/>
              <a:t>Lawyers can help to improve governance/culture/ethics</a:t>
            </a:r>
            <a:r>
              <a:rPr lang="en-US" sz="2200" dirty="0" smtClean="0"/>
              <a:t>.</a:t>
            </a:r>
          </a:p>
          <a:p>
            <a:pPr marL="742950" lvl="1" indent="-285750">
              <a:buFont typeface="Arial" charset="0"/>
              <a:buChar char="•"/>
            </a:pPr>
            <a:endParaRPr lang="en-US" sz="2200" dirty="0"/>
          </a:p>
          <a:p>
            <a:pPr marL="742950" lvl="1" indent="-285750">
              <a:buFont typeface="Arial" charset="0"/>
              <a:buChar char="•"/>
            </a:pPr>
            <a:r>
              <a:rPr lang="en-US" sz="2200" dirty="0" smtClean="0"/>
              <a:t>People look to lawyers to lead.</a:t>
            </a:r>
            <a:endParaRPr lang="en-US" sz="2200" dirty="0"/>
          </a:p>
          <a:p>
            <a:endParaRPr lang="en-US" dirty="0"/>
          </a:p>
        </p:txBody>
      </p:sp>
    </p:spTree>
    <p:extLst>
      <p:ext uri="{BB962C8B-B14F-4D97-AF65-F5344CB8AC3E}">
        <p14:creationId xmlns:p14="http://schemas.microsoft.com/office/powerpoint/2010/main" val="29679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Lawyers:  Ethical Rules of Conduct</a:t>
            </a:r>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7</a:t>
            </a:fld>
            <a:endParaRPr lang="en-US" dirty="0">
              <a:solidFill>
                <a:prstClr val="black"/>
              </a:solidFill>
            </a:endParaRPr>
          </a:p>
        </p:txBody>
      </p:sp>
      <p:sp>
        <p:nvSpPr>
          <p:cNvPr id="4" name="Rectangle 3"/>
          <p:cNvSpPr/>
          <p:nvPr/>
        </p:nvSpPr>
        <p:spPr>
          <a:xfrm>
            <a:off x="0" y="925158"/>
            <a:ext cx="9144000" cy="4154984"/>
          </a:xfrm>
          <a:prstGeom prst="rect">
            <a:avLst/>
          </a:prstGeom>
        </p:spPr>
        <p:txBody>
          <a:bodyPr wrap="square">
            <a:spAutoFit/>
          </a:bodyPr>
          <a:lstStyle/>
          <a:p>
            <a:pPr marL="457200" lvl="0" indent="-457200">
              <a:buFont typeface="Arial" charset="0"/>
              <a:buChar char="•"/>
            </a:pPr>
            <a:endParaRPr lang="en-US" sz="2400" dirty="0" smtClean="0"/>
          </a:p>
          <a:p>
            <a:pPr marL="457200" lvl="0" indent="-457200">
              <a:buFont typeface="Arial" charset="0"/>
              <a:buChar char="•"/>
            </a:pPr>
            <a:r>
              <a:rPr lang="en-US" sz="2400" dirty="0" smtClean="0"/>
              <a:t>Model </a:t>
            </a:r>
            <a:r>
              <a:rPr lang="en-US" sz="2400" dirty="0"/>
              <a:t>Rules of Professional Conduct first adopted by the American Bar Association House of Delegates in 1983</a:t>
            </a:r>
            <a:r>
              <a:rPr lang="en-US" sz="2400" dirty="0" smtClean="0"/>
              <a:t>.</a:t>
            </a:r>
          </a:p>
          <a:p>
            <a:pPr marL="457200" lvl="0" indent="-457200">
              <a:buFont typeface="Arial" charset="0"/>
              <a:buChar char="•"/>
            </a:pPr>
            <a:endParaRPr lang="en-US" sz="2400" dirty="0"/>
          </a:p>
          <a:p>
            <a:pPr marL="457200" lvl="0" indent="-457200">
              <a:buFont typeface="Arial" charset="0"/>
              <a:buChar char="•"/>
            </a:pPr>
            <a:r>
              <a:rPr lang="en-US" sz="2400" dirty="0"/>
              <a:t>From the ABA website:  To date, California is the only state that does not have professional conduct rules that follow the format of the ABA Model Rules of Professional Conduct</a:t>
            </a:r>
            <a:r>
              <a:rPr lang="en-US" sz="2400" dirty="0" smtClean="0"/>
              <a:t>.</a:t>
            </a:r>
          </a:p>
          <a:p>
            <a:pPr marL="457200" lvl="0" indent="-457200">
              <a:buFont typeface="Arial" charset="0"/>
              <a:buChar char="•"/>
            </a:pPr>
            <a:endParaRPr lang="en-US" sz="2400" dirty="0"/>
          </a:p>
          <a:p>
            <a:pPr marL="457200" lvl="0" indent="-457200">
              <a:buFont typeface="Arial" charset="0"/>
              <a:buChar char="•"/>
            </a:pPr>
            <a:r>
              <a:rPr lang="en-US" sz="2400" dirty="0"/>
              <a:t>Links to state ethics rules: https://www.americanbar.org/groups/professional_responsibility/resources/links_of_interest.html</a:t>
            </a:r>
            <a:endParaRPr lang="en-US" sz="2400" dirty="0" smtClean="0"/>
          </a:p>
        </p:txBody>
      </p:sp>
    </p:spTree>
    <p:extLst>
      <p:ext uri="{BB962C8B-B14F-4D97-AF65-F5344CB8AC3E}">
        <p14:creationId xmlns:p14="http://schemas.microsoft.com/office/powerpoint/2010/main" val="601906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 of the Model Rules</a:t>
            </a:r>
            <a:endParaRPr lang="en-US" dirty="0"/>
          </a:p>
        </p:txBody>
      </p:sp>
      <p:sp>
        <p:nvSpPr>
          <p:cNvPr id="3" name="Slide Number Placeholder 2"/>
          <p:cNvSpPr>
            <a:spLocks noGrp="1"/>
          </p:cNvSpPr>
          <p:nvPr>
            <p:ph type="sldNum" sz="quarter" idx="12"/>
          </p:nvPr>
        </p:nvSpPr>
        <p:spPr/>
        <p:txBody>
          <a:bodyPr/>
          <a:lstStyle/>
          <a:p>
            <a:fld id="{F04EAC6C-4C34-5742-92BB-204B07A0EB6C}" type="slidenum">
              <a:rPr lang="en-US" smtClean="0">
                <a:solidFill>
                  <a:prstClr val="black"/>
                </a:solidFill>
              </a:rPr>
              <a:pPr/>
              <a:t>8</a:t>
            </a:fld>
            <a:endParaRPr lang="en-US" dirty="0">
              <a:solidFill>
                <a:prstClr val="black"/>
              </a:solidFill>
            </a:endParaRPr>
          </a:p>
        </p:txBody>
      </p:sp>
      <p:sp>
        <p:nvSpPr>
          <p:cNvPr id="4" name="Rectangle 3"/>
          <p:cNvSpPr/>
          <p:nvPr/>
        </p:nvSpPr>
        <p:spPr>
          <a:xfrm>
            <a:off x="0" y="860611"/>
            <a:ext cx="9144000" cy="4247317"/>
          </a:xfrm>
          <a:prstGeom prst="rect">
            <a:avLst/>
          </a:prstGeom>
        </p:spPr>
        <p:txBody>
          <a:bodyPr wrap="square">
            <a:spAutoFit/>
          </a:bodyPr>
          <a:lstStyle/>
          <a:p>
            <a:endParaRPr lang="en-US" dirty="0" smtClean="0"/>
          </a:p>
          <a:p>
            <a:r>
              <a:rPr lang="en-US" dirty="0" smtClean="0"/>
              <a:t>Quoted excerpt</a:t>
            </a:r>
            <a:r>
              <a:rPr lang="en-US" dirty="0" smtClean="0"/>
              <a:t>s </a:t>
            </a:r>
            <a:r>
              <a:rPr lang="en-US" dirty="0"/>
              <a:t>from the Preamble </a:t>
            </a:r>
            <a:r>
              <a:rPr lang="en-US" dirty="0" smtClean="0"/>
              <a:t>to </a:t>
            </a:r>
            <a:r>
              <a:rPr lang="en-US" dirty="0"/>
              <a:t>the </a:t>
            </a:r>
            <a:r>
              <a:rPr lang="en-US" dirty="0" smtClean="0"/>
              <a:t>Model Rules </a:t>
            </a:r>
            <a:r>
              <a:rPr lang="en-US" dirty="0"/>
              <a:t>of Professional Conduct </a:t>
            </a:r>
            <a:r>
              <a:rPr lang="en-US" dirty="0"/>
              <a:t>(A Lawyer’s Responsibilities</a:t>
            </a:r>
            <a:r>
              <a:rPr lang="en-US" dirty="0" smtClean="0"/>
              <a:t>):  </a:t>
            </a:r>
            <a:endParaRPr lang="en-US" dirty="0"/>
          </a:p>
          <a:p>
            <a:endParaRPr lang="en-US" dirty="0"/>
          </a:p>
          <a:p>
            <a:pPr marL="342900" lvl="0" indent="-342900">
              <a:buFont typeface="Arial" charset="0"/>
              <a:buChar char="•"/>
            </a:pPr>
            <a:r>
              <a:rPr lang="en-US" dirty="0"/>
              <a:t>A lawyer, as a member of the legal profession, is a representative of clients, an officer of the legal system and a public citizen having special responsibility for the quality of justice. </a:t>
            </a:r>
          </a:p>
          <a:p>
            <a:pPr marL="342900" lvl="0" indent="-342900">
              <a:buFont typeface="Arial" charset="0"/>
              <a:buChar char="•"/>
            </a:pPr>
            <a:endParaRPr lang="en-US" dirty="0"/>
          </a:p>
          <a:p>
            <a:pPr marL="342900" lvl="0" indent="-342900">
              <a:buFont typeface="Arial" charset="0"/>
              <a:buChar char="•"/>
            </a:pPr>
            <a:r>
              <a:rPr lang="en-US" dirty="0"/>
              <a:t>A lawyer’s responsibilities as a representative of clients, an officer of the legal system and a public citizen are usually harmonious. </a:t>
            </a:r>
            <a:r>
              <a:rPr lang="en-US" dirty="0" smtClean="0"/>
              <a:t> Thus</a:t>
            </a:r>
            <a:r>
              <a:rPr lang="en-US" dirty="0"/>
              <a:t>, when an opposing party is well represented, a lawyer can be a zealous advocate on behalf of a client and at the same time assume that justice is being done. </a:t>
            </a:r>
            <a:r>
              <a:rPr lang="en-US" dirty="0" smtClean="0"/>
              <a:t> So </a:t>
            </a:r>
            <a:r>
              <a:rPr lang="en-US" dirty="0"/>
              <a:t>also, a lawyer can be sure that preserving client confidences ordinarily serves the public interest because people are more likely to seek legal advice, and thereby heed their legal obligations, when they know their communications will be private. </a:t>
            </a:r>
            <a:endParaRPr lang="en-US" dirty="0" smtClean="0"/>
          </a:p>
          <a:p>
            <a:pPr marL="342900" lvl="0" indent="-342900">
              <a:buFont typeface="Arial" charset="0"/>
              <a:buChar char="•"/>
            </a:pPr>
            <a:endParaRPr lang="en-US" dirty="0"/>
          </a:p>
          <a:p>
            <a:pPr marL="285750" indent="-285750">
              <a:buFont typeface="Arial" charset="0"/>
              <a:buChar char="•"/>
            </a:pPr>
            <a:endParaRPr lang="en-US" dirty="0"/>
          </a:p>
        </p:txBody>
      </p:sp>
    </p:spTree>
    <p:extLst>
      <p:ext uri="{BB962C8B-B14F-4D97-AF65-F5344CB8AC3E}">
        <p14:creationId xmlns:p14="http://schemas.microsoft.com/office/powerpoint/2010/main" val="76706117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00"/>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1">
              <a:lumMod val="50000"/>
              <a:lumOff val="50000"/>
            </a:schemeClr>
          </a:solidFill>
        </a:ln>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1105</TotalTime>
  <Words>3316</Words>
  <Application>Microsoft Macintosh PowerPoint</Application>
  <PresentationFormat>On-screen Show (4:3)</PresentationFormat>
  <Paragraphs>610</Paragraphs>
  <Slides>46</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Calibri</vt:lpstr>
      <vt:lpstr>Mangal</vt:lpstr>
      <vt:lpstr>Verdana</vt:lpstr>
      <vt:lpstr>Arial</vt:lpstr>
      <vt:lpstr>1_Office Theme</vt:lpstr>
      <vt:lpstr>NASUCA</vt:lpstr>
      <vt:lpstr>Program Agenda</vt:lpstr>
      <vt:lpstr>Why We Should All Care</vt:lpstr>
      <vt:lpstr>Not Just a “Corporate” Problem</vt:lpstr>
      <vt:lpstr>Effects of Breakdowns</vt:lpstr>
      <vt:lpstr>Our Varying Roles When Breakdowns Occur</vt:lpstr>
      <vt:lpstr> The Special Role of Lawyers  </vt:lpstr>
      <vt:lpstr>Lawyers:  Ethical Rules of Conduct</vt:lpstr>
      <vt:lpstr>Context of the Model Rules</vt:lpstr>
      <vt:lpstr>Model Rules as a Framework</vt:lpstr>
      <vt:lpstr>Rules of Conduct Provide a Guide</vt:lpstr>
      <vt:lpstr>Governance, Culture and Ethics –  the Same or Different?</vt:lpstr>
      <vt:lpstr>  Governance – What is It? </vt:lpstr>
      <vt:lpstr> Governance Can Facilitate Good Decisions  </vt:lpstr>
      <vt:lpstr>The Job of the Board</vt:lpstr>
      <vt:lpstr> The Board Must Be Aware of What is Happening </vt:lpstr>
      <vt:lpstr>Wells Fargo - Example</vt:lpstr>
      <vt:lpstr> “Tone at the Top” – the Concept   </vt:lpstr>
      <vt:lpstr> “Tone at the Top” – in Practice </vt:lpstr>
      <vt:lpstr> Culture – What is It? </vt:lpstr>
      <vt:lpstr>Wells Fargo Independent Report</vt:lpstr>
      <vt:lpstr> Ethics – What is It?  </vt:lpstr>
      <vt:lpstr>Acting Lawfully</vt:lpstr>
      <vt:lpstr>Model Rules of Professional Conduct Some Selected Rules</vt:lpstr>
      <vt:lpstr>Ex Parte Rules</vt:lpstr>
      <vt:lpstr>PG&amp;E – Example</vt:lpstr>
      <vt:lpstr>Advice on Working Through Issues</vt:lpstr>
      <vt:lpstr>Working Through Issues (continued)</vt:lpstr>
      <vt:lpstr> When Problems Arise </vt:lpstr>
      <vt:lpstr>Major Caution</vt:lpstr>
      <vt:lpstr>Uber - Example</vt:lpstr>
      <vt:lpstr>Uber Investigation Results</vt:lpstr>
      <vt:lpstr>Improving Governance at Uber</vt:lpstr>
      <vt:lpstr>Improving Culture at Uber</vt:lpstr>
      <vt:lpstr>Improving Ethics and Legal Compliance at Uber</vt:lpstr>
      <vt:lpstr> After the Covington Recommendations  </vt:lpstr>
      <vt:lpstr> Lawyers at or Representing Uber </vt:lpstr>
      <vt:lpstr> As a Lawyer, What Can I Do? </vt:lpstr>
      <vt:lpstr>Thanks</vt:lpstr>
      <vt:lpstr>Linda L. Randell Bio</vt:lpstr>
      <vt:lpstr>Rules of Professional Conduct Some Selected Rules; Not Verbatim or Complete Text of Rules</vt:lpstr>
      <vt:lpstr>Rules of Professional Conduct Some Selected Rules; Not Verbatim or Complete Text of Rules</vt:lpstr>
      <vt:lpstr>Rules of Professional Conduct Some Selected Rules; Not Verbatim or Complete Text of Rules</vt:lpstr>
      <vt:lpstr>Rules of Professional Conduct Some Selected Rules; Not Verbatim or Complete Text of Rules</vt:lpstr>
      <vt:lpstr>Rules of Professional Conduct Some Selected Rules; Not Verbatim or Complete Text of Rules</vt:lpstr>
      <vt:lpstr>Rules of Professional Conduct Some Selected Rules; Not Verbatim or Complete Text of Rules</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(or Title (cont.))</dc:title>
  <cp:lastModifiedBy>Lauren Randell</cp:lastModifiedBy>
  <cp:revision>116</cp:revision>
  <cp:lastPrinted>2017-11-09T15:15:22Z</cp:lastPrinted>
  <dcterms:modified xsi:type="dcterms:W3CDTF">2017-11-09T15:15:29Z</dcterms:modified>
</cp:coreProperties>
</file>